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3" r:id="rId3"/>
    <p:sldId id="257" r:id="rId4"/>
    <p:sldId id="258" r:id="rId5"/>
    <p:sldId id="259" r:id="rId6"/>
    <p:sldId id="260" r:id="rId7"/>
    <p:sldId id="262" r:id="rId8"/>
    <p:sldId id="261" r:id="rId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BBB86-2783-4503-9876-F8484A4A4A60}" type="datetimeFigureOut">
              <a:rPr lang="fi-FI" smtClean="0"/>
              <a:t>3.12.2017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E11944-647E-4AE4-9FA1-363E35D5FA5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8169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>
            <a:extLst>
              <a:ext uri="{FF2B5EF4-FFF2-40B4-BE49-F238E27FC236}">
                <a16:creationId xmlns:a16="http://schemas.microsoft.com/office/drawing/2014/main" id="{7E5EB5C8-EF56-4B18-92CD-4EF9E3265F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fi-FI" altLang="fi-FI" sz="1800"/>
          </a:p>
        </p:txBody>
      </p:sp>
      <p:sp>
        <p:nvSpPr>
          <p:cNvPr id="23555" name="Text Box 2">
            <a:extLst>
              <a:ext uri="{FF2B5EF4-FFF2-40B4-BE49-F238E27FC236}">
                <a16:creationId xmlns:a16="http://schemas.microsoft.com/office/drawing/2014/main" id="{8E9A616A-B012-4150-9BFE-8CB2BBFD318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375731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">
            <a:extLst>
              <a:ext uri="{FF2B5EF4-FFF2-40B4-BE49-F238E27FC236}">
                <a16:creationId xmlns:a16="http://schemas.microsoft.com/office/drawing/2014/main" id="{0D7D2F22-313B-477C-8CA9-DA725E7527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fi-FI" altLang="fi-FI" sz="1800"/>
          </a:p>
        </p:txBody>
      </p:sp>
      <p:sp>
        <p:nvSpPr>
          <p:cNvPr id="31747" name="Text Box 2">
            <a:extLst>
              <a:ext uri="{FF2B5EF4-FFF2-40B4-BE49-F238E27FC236}">
                <a16:creationId xmlns:a16="http://schemas.microsoft.com/office/drawing/2014/main" id="{A69750E3-73B4-4362-AE17-82439DBA942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655276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>
            <a:extLst>
              <a:ext uri="{FF2B5EF4-FFF2-40B4-BE49-F238E27FC236}">
                <a16:creationId xmlns:a16="http://schemas.microsoft.com/office/drawing/2014/main" id="{3A0B93D6-E245-4C20-844D-E0AA9EA52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fi-FI" altLang="fi-FI" sz="1800"/>
          </a:p>
        </p:txBody>
      </p:sp>
      <p:sp>
        <p:nvSpPr>
          <p:cNvPr id="29699" name="Text Box 2">
            <a:extLst>
              <a:ext uri="{FF2B5EF4-FFF2-40B4-BE49-F238E27FC236}">
                <a16:creationId xmlns:a16="http://schemas.microsoft.com/office/drawing/2014/main" id="{891A1150-3C62-4324-811E-9ED858D1FE2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396261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4A4187B-4848-4A21-A0FA-4D108FE1F6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04A1F8A-CE8F-488A-AF83-BF269137B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C31A8F-CF1C-44E0-BDE4-A1E1AE4C4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4A4C6-B027-42B8-8C9D-627C254DF2B3}" type="datetimeFigureOut">
              <a:rPr lang="fi-FI" smtClean="0"/>
              <a:t>3.12.2017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AB85BD3-BEE2-4B92-9596-4B6EB3299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BAAFD77-F90C-42D1-9FBC-D7DE78E8B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BEA3E-25DF-4C6E-9EC2-40DC0F911C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62315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BD150D-2871-4BC5-89B9-13807ACEA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75A70541-247C-4A3C-ADAE-53DAE0E403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16BC765-60BE-4F56-A43B-9AC645826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4A4C6-B027-42B8-8C9D-627C254DF2B3}" type="datetimeFigureOut">
              <a:rPr lang="fi-FI" smtClean="0"/>
              <a:t>3.12.2017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18D5C34-8493-4332-8D3B-C55ABE39A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24C08C0-1C67-43AA-B109-A54363C55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BEA3E-25DF-4C6E-9EC2-40DC0F911C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9993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0DD5F01C-3267-49B0-ADFE-10DC6F4161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E64176E-5DE5-412D-A6C9-519A7BE37B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845C10A-A7B5-4AB9-8E34-C74553129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4A4C6-B027-42B8-8C9D-627C254DF2B3}" type="datetimeFigureOut">
              <a:rPr lang="fi-FI" smtClean="0"/>
              <a:t>3.12.2017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2E445D9-7E0A-4B41-83C3-41C08C769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E95CE7E-A724-401C-84D8-F51622A65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BEA3E-25DF-4C6E-9EC2-40DC0F911C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6581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4B10699-F4F3-4BD2-8008-5BB8AA2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20B2C69-95C9-490D-8A5F-61E911115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DAC079F-0946-4CE3-A7AC-63A3CEA67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4A4C6-B027-42B8-8C9D-627C254DF2B3}" type="datetimeFigureOut">
              <a:rPr lang="fi-FI" smtClean="0"/>
              <a:t>3.12.2017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0EB409-6883-4953-8CB0-14775417C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B6DAE30-C3C2-44BA-9926-12C056094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BEA3E-25DF-4C6E-9EC2-40DC0F911C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5221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A76107-8D7D-4A33-849E-C64785218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98DCAB3-8B1D-4C36-B60B-E8F8171462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C21654F-5B87-4340-B5F3-5C210F1D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4A4C6-B027-42B8-8C9D-627C254DF2B3}" type="datetimeFigureOut">
              <a:rPr lang="fi-FI" smtClean="0"/>
              <a:t>3.12.2017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A3115BC-8668-4AFE-B7F3-13117E312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0D98904-8361-41F0-8569-5F760C7E1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BEA3E-25DF-4C6E-9EC2-40DC0F911C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7355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A5029E7-EAC2-4F78-9D99-C4F9B504C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CF7F414-B699-47C2-A6B8-4477181FBA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95AA072-6970-4404-9764-602D8FA183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FE6D110-1D47-4005-BD62-B7C484D98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4A4C6-B027-42B8-8C9D-627C254DF2B3}" type="datetimeFigureOut">
              <a:rPr lang="fi-FI" smtClean="0"/>
              <a:t>3.12.2017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64A57AA-9A16-4120-90A9-FF479DC13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98DB362-18A5-4643-9A0D-C379E5075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BEA3E-25DF-4C6E-9EC2-40DC0F911C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38319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49ECFFE-3587-47BF-BF2B-6FDA1AAA6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7911122-AF17-42D5-90BF-4F1BD1A91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2BD1DE6-5D5F-468D-A04E-FD42786AA9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4B624D7-8B60-481C-84B8-92AEB024DB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CFB61319-16BB-4E88-BCE2-04F0FC348E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39C5296E-8E22-417D-9A77-2938B66E5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4A4C6-B027-42B8-8C9D-627C254DF2B3}" type="datetimeFigureOut">
              <a:rPr lang="fi-FI" smtClean="0"/>
              <a:t>3.12.2017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87F2EB68-09C2-4CE6-906C-82F810A99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8330AEAA-14DF-4130-9394-5F08C3457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BEA3E-25DF-4C6E-9EC2-40DC0F911C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4067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4CC079-DE69-4F38-A2ED-37B4DD203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32A2616-8B13-4E5B-8636-3F59DE5A6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4A4C6-B027-42B8-8C9D-627C254DF2B3}" type="datetimeFigureOut">
              <a:rPr lang="fi-FI" smtClean="0"/>
              <a:t>3.12.2017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01BB90F-B0AC-43F7-98F4-3412A3789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A767898-A7AA-41DD-9B4C-6D12F99F6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BEA3E-25DF-4C6E-9EC2-40DC0F911C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4928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166E5582-7679-4CB6-9C5C-A3502FD65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4A4C6-B027-42B8-8C9D-627C254DF2B3}" type="datetimeFigureOut">
              <a:rPr lang="fi-FI" smtClean="0"/>
              <a:t>3.12.2017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58953DE-99F9-4D87-8B88-E03880643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8774FDD-EB55-4EF5-BA4E-AC6EBA186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BEA3E-25DF-4C6E-9EC2-40DC0F911C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7886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96AB1B2-7307-4AE8-B54F-4A1653093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B9DD1EE-1685-4D29-8B0E-BDAA876FE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D80C186-5029-46B7-A441-A8276F7F0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D848C9F-E30E-477F-A1D9-57AD4FEE7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4A4C6-B027-42B8-8C9D-627C254DF2B3}" type="datetimeFigureOut">
              <a:rPr lang="fi-FI" smtClean="0"/>
              <a:t>3.12.2017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EA930B8-8BA0-45E3-8203-64BCA5D17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16D2E0D-7838-4D27-8369-3698E4631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BEA3E-25DF-4C6E-9EC2-40DC0F911C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3554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735DE3D-B07B-4E27-AD2A-55F0F6204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486E0B23-023E-456A-9999-6A49EF745E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B31C2C2-B387-4416-946B-802106BE64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B7A1813-16AD-4350-90A2-1B7893403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4A4C6-B027-42B8-8C9D-627C254DF2B3}" type="datetimeFigureOut">
              <a:rPr lang="fi-FI" smtClean="0"/>
              <a:t>3.12.2017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BDE9E12-3251-4D6D-BDAB-098ED6F0E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192D75C-38AA-4B43-940F-918B8A80F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BEA3E-25DF-4C6E-9EC2-40DC0F911C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74622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64056A8E-B74A-4A9D-85D6-DDEDE5C38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10313E4-50B5-47EF-B876-D9F403611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27FDC2C-3362-4A6E-8D02-BB380E7FF9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4A4C6-B027-42B8-8C9D-627C254DF2B3}" type="datetimeFigureOut">
              <a:rPr lang="fi-FI" smtClean="0"/>
              <a:t>3.12.2017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F6F2794-F81C-4C32-9F26-B52135FAA5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BA1267A-A3DC-4D66-BC2E-F740B314FB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BEA3E-25DF-4C6E-9EC2-40DC0F911C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2052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15EE10-2614-4586-A90D-5A496AE0BC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b="1" dirty="0"/>
              <a:t>USKONNON TUNTOMERKIT JA ULOTTUVUUDET</a:t>
            </a:r>
          </a:p>
        </p:txBody>
      </p:sp>
    </p:spTree>
    <p:extLst>
      <p:ext uri="{BB962C8B-B14F-4D97-AF65-F5344CB8AC3E}">
        <p14:creationId xmlns:p14="http://schemas.microsoft.com/office/powerpoint/2010/main" val="2015374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9C9F5393-AE0A-4BE5-A8F9-D33E02F282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fi-FI">
                <a:latin typeface="Arial" charset="0"/>
                <a:ea typeface="ＭＳ Ｐゴシック" pitchFamily="4" charset="-128"/>
              </a:rPr>
              <a:t>Uskonnon ja kulttuurin kehityksen neljä päävaihetta:</a:t>
            </a:r>
          </a:p>
        </p:txBody>
      </p:sp>
      <p:pic>
        <p:nvPicPr>
          <p:cNvPr id="5" name="Kuva 4" descr="60_loota.jpg">
            <a:extLst>
              <a:ext uri="{FF2B5EF4-FFF2-40B4-BE49-F238E27FC236}">
                <a16:creationId xmlns:a16="http://schemas.microsoft.com/office/drawing/2014/main" id="{3F6F097D-60B0-41BD-A624-F6FAA7894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7"/>
          <a:stretch>
            <a:fillRect/>
          </a:stretch>
        </p:blipFill>
        <p:spPr bwMode="auto">
          <a:xfrm>
            <a:off x="2647951" y="1690688"/>
            <a:ext cx="7162799" cy="5012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285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>
            <a:extLst>
              <a:ext uri="{FF2B5EF4-FFF2-40B4-BE49-F238E27FC236}">
                <a16:creationId xmlns:a16="http://schemas.microsoft.com/office/drawing/2014/main" id="{65D75ADA-8DF3-420B-83C1-B12BE1BAEB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68958" y="-132394"/>
            <a:ext cx="8229600" cy="1312862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fi-FI" dirty="0" err="1">
                <a:latin typeface="Arial" panose="020B0604020202020204" pitchFamily="34" charset="0"/>
              </a:rPr>
              <a:t>Uskonnon</a:t>
            </a:r>
            <a:r>
              <a:rPr lang="en-GB" altLang="fi-FI" dirty="0">
                <a:latin typeface="Arial" panose="020B0604020202020204" pitchFamily="34" charset="0"/>
              </a:rPr>
              <a:t> </a:t>
            </a:r>
            <a:r>
              <a:rPr lang="en-GB" altLang="fi-FI" dirty="0" err="1">
                <a:latin typeface="Arial" panose="020B0604020202020204" pitchFamily="34" charset="0"/>
              </a:rPr>
              <a:t>tuntomerkit</a:t>
            </a:r>
            <a:endParaRPr lang="en-GB" altLang="fi-FI" dirty="0">
              <a:latin typeface="Arial" panose="020B0604020202020204" pitchFamily="34" charset="0"/>
            </a:endParaRPr>
          </a:p>
        </p:txBody>
      </p:sp>
      <p:sp>
        <p:nvSpPr>
          <p:cNvPr id="14" name="Oval 3">
            <a:extLst>
              <a:ext uri="{FF2B5EF4-FFF2-40B4-BE49-F238E27FC236}">
                <a16:creationId xmlns:a16="http://schemas.microsoft.com/office/drawing/2014/main" id="{3DCCE31C-9666-4237-A512-8FFA3A8F2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6112" y="1089345"/>
            <a:ext cx="3225487" cy="1781174"/>
          </a:xfrm>
          <a:prstGeom prst="ellipse">
            <a:avLst/>
          </a:prstGeom>
          <a:solidFill>
            <a:srgbClr val="166F96"/>
          </a:solidFill>
          <a:ln w="63500">
            <a:solidFill>
              <a:schemeClr val="bg1"/>
            </a:solidFill>
            <a:miter lim="800000"/>
            <a:headEnd/>
            <a:tailEnd/>
          </a:ln>
          <a:effectLst>
            <a:outerShdw dist="38100" dir="2700000" rotWithShape="0">
              <a:srgbClr val="808080">
                <a:alpha val="42999"/>
              </a:srgbClr>
            </a:outerShdw>
          </a:effectLst>
        </p:spPr>
        <p:txBody>
          <a:bodyPr wrap="none"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dirty="0" err="1">
                <a:solidFill>
                  <a:srgbClr val="FFFFFF"/>
                </a:solidFill>
              </a:rPr>
              <a:t>Käsitys</a:t>
            </a:r>
            <a:r>
              <a:rPr lang="en-GB" dirty="0">
                <a:solidFill>
                  <a:srgbClr val="FFFFFF"/>
                </a:solidFill>
              </a:rPr>
              <a:t> </a:t>
            </a:r>
            <a:br>
              <a:rPr lang="en-GB" dirty="0">
                <a:solidFill>
                  <a:srgbClr val="FFFFFF"/>
                </a:solidFill>
              </a:rPr>
            </a:br>
            <a:r>
              <a:rPr lang="en-GB" dirty="0" err="1">
                <a:solidFill>
                  <a:srgbClr val="FFFFFF"/>
                </a:solidFill>
              </a:rPr>
              <a:t>pyhästä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5" name="Oval 4">
            <a:extLst>
              <a:ext uri="{FF2B5EF4-FFF2-40B4-BE49-F238E27FC236}">
                <a16:creationId xmlns:a16="http://schemas.microsoft.com/office/drawing/2014/main" id="{25A52531-E9A5-4A4A-B8D5-DBF16E640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1058" y="1115540"/>
            <a:ext cx="2931792" cy="1781174"/>
          </a:xfrm>
          <a:prstGeom prst="ellipse">
            <a:avLst/>
          </a:prstGeom>
          <a:solidFill>
            <a:srgbClr val="166F96"/>
          </a:solidFill>
          <a:ln w="63500">
            <a:solidFill>
              <a:srgbClr val="FFFFFF"/>
            </a:solidFill>
            <a:miter lim="800000"/>
            <a:headEnd/>
            <a:tailEnd/>
          </a:ln>
          <a:effectLst>
            <a:outerShdw dist="38100" dir="2700000" rotWithShape="0">
              <a:srgbClr val="808080">
                <a:alpha val="42999"/>
              </a:srgbClr>
            </a:outerShdw>
          </a:effectLst>
        </p:spPr>
        <p:txBody>
          <a:bodyPr wrap="none"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dirty="0" err="1">
                <a:solidFill>
                  <a:srgbClr val="FFFFFF"/>
                </a:solidFill>
              </a:rPr>
              <a:t>Käsitys</a:t>
            </a:r>
            <a:r>
              <a:rPr lang="en-GB" dirty="0">
                <a:solidFill>
                  <a:srgbClr val="FFFFFF"/>
                </a:solidFill>
              </a:rPr>
              <a:t> </a:t>
            </a:r>
            <a:br>
              <a:rPr lang="en-GB" dirty="0">
                <a:solidFill>
                  <a:srgbClr val="FFFFFF"/>
                </a:solidFill>
              </a:rPr>
            </a:br>
            <a:r>
              <a:rPr lang="en-GB" dirty="0" err="1">
                <a:solidFill>
                  <a:srgbClr val="FFFFFF"/>
                </a:solidFill>
              </a:rPr>
              <a:t>yliluonnollisesta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C85C7A5B-E203-4599-A436-04A15090A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1" y="3644900"/>
            <a:ext cx="2138363" cy="2006600"/>
          </a:xfrm>
          <a:prstGeom prst="rect">
            <a:avLst/>
          </a:prstGeom>
          <a:solidFill>
            <a:srgbClr val="166F96"/>
          </a:solidFill>
          <a:ln w="63500">
            <a:solidFill>
              <a:schemeClr val="bg1"/>
            </a:solidFill>
            <a:miter lim="800000"/>
            <a:headEnd/>
            <a:tailEnd/>
          </a:ln>
          <a:effectLst>
            <a:outerShdw dist="38100" dir="2700000" rotWithShape="0">
              <a:srgbClr val="808080">
                <a:alpha val="42999"/>
              </a:srgbClr>
            </a:outerShdw>
          </a:effectLst>
        </p:spPr>
        <p:txBody>
          <a:bodyPr wrap="none"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000" b="1"/>
              <a:t>USKONNON 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000" b="1"/>
              <a:t>TUNTOMERKIT</a:t>
            </a:r>
          </a:p>
        </p:txBody>
      </p:sp>
      <p:sp>
        <p:nvSpPr>
          <p:cNvPr id="18" name="Line 7">
            <a:extLst>
              <a:ext uri="{FF2B5EF4-FFF2-40B4-BE49-F238E27FC236}">
                <a16:creationId xmlns:a16="http://schemas.microsoft.com/office/drawing/2014/main" id="{D7AE6CEF-DF60-4ECF-B864-A3E8541D43D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803966" y="1996283"/>
            <a:ext cx="1589249" cy="1741328"/>
          </a:xfrm>
          <a:prstGeom prst="line">
            <a:avLst/>
          </a:prstGeom>
          <a:noFill/>
          <a:ln w="63500">
            <a:solidFill>
              <a:srgbClr val="166F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cxnSp>
        <p:nvCxnSpPr>
          <p:cNvPr id="20" name="Suora yhdysviiva 19">
            <a:extLst>
              <a:ext uri="{FF2B5EF4-FFF2-40B4-BE49-F238E27FC236}">
                <a16:creationId xmlns:a16="http://schemas.microsoft.com/office/drawing/2014/main" id="{F000E2A3-0C38-49D6-9F0C-666B4EE4352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332508" y="2332673"/>
            <a:ext cx="1293332" cy="1401127"/>
          </a:xfrm>
          <a:prstGeom prst="line">
            <a:avLst/>
          </a:prstGeom>
          <a:noFill/>
          <a:ln w="63500">
            <a:solidFill>
              <a:srgbClr val="166F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Oval 5">
            <a:extLst>
              <a:ext uri="{FF2B5EF4-FFF2-40B4-BE49-F238E27FC236}">
                <a16:creationId xmlns:a16="http://schemas.microsoft.com/office/drawing/2014/main" id="{9EA1803B-BF7E-48F5-9F27-660AAD92E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6101" y="5567676"/>
            <a:ext cx="2562225" cy="1190625"/>
          </a:xfrm>
          <a:prstGeom prst="ellipse">
            <a:avLst/>
          </a:prstGeom>
          <a:solidFill>
            <a:srgbClr val="166F96"/>
          </a:solidFill>
          <a:ln w="63500">
            <a:solidFill>
              <a:srgbClr val="FFFFFF"/>
            </a:solidFill>
            <a:miter lim="800000"/>
            <a:headEnd/>
            <a:tailEnd/>
          </a:ln>
          <a:effectLst>
            <a:outerShdw dist="38100" dir="2700000" rotWithShape="0">
              <a:srgbClr val="808080">
                <a:alpha val="42999"/>
              </a:srgbClr>
            </a:outerShdw>
          </a:effectLst>
        </p:spPr>
        <p:txBody>
          <a:bodyPr wrap="none" lIns="90000" tIns="46800" rIns="90000" bIns="468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dirty="0" err="1">
                <a:solidFill>
                  <a:srgbClr val="FFFFFF"/>
                </a:solidFill>
              </a:rPr>
              <a:t>Vastaukset</a:t>
            </a:r>
            <a:r>
              <a:rPr lang="en-GB" dirty="0">
                <a:solidFill>
                  <a:srgbClr val="FFFFFF"/>
                </a:solidFill>
              </a:rPr>
              <a:t> </a:t>
            </a:r>
            <a:br>
              <a:rPr lang="en-GB" dirty="0">
                <a:solidFill>
                  <a:srgbClr val="FFFFFF"/>
                </a:solidFill>
              </a:rPr>
            </a:br>
            <a:r>
              <a:rPr lang="en-GB" dirty="0" err="1">
                <a:solidFill>
                  <a:srgbClr val="FFFFFF"/>
                </a:solidFill>
              </a:rPr>
              <a:t>perimmäisiin</a:t>
            </a:r>
            <a:endParaRPr lang="en-GB" dirty="0">
              <a:solidFill>
                <a:srgbClr val="FFFFFF"/>
              </a:solidFill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dirty="0" err="1">
                <a:solidFill>
                  <a:srgbClr val="FFFFFF"/>
                </a:solidFill>
              </a:rPr>
              <a:t>kysymyksiin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9" name="Line 9">
            <a:extLst>
              <a:ext uri="{FF2B5EF4-FFF2-40B4-BE49-F238E27FC236}">
                <a16:creationId xmlns:a16="http://schemas.microsoft.com/office/drawing/2014/main" id="{B3866202-EEF7-45D3-AD1E-E9A983284AC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31215" y="5593078"/>
            <a:ext cx="762000" cy="304800"/>
          </a:xfrm>
          <a:prstGeom prst="line">
            <a:avLst/>
          </a:prstGeom>
          <a:noFill/>
          <a:ln w="63500">
            <a:solidFill>
              <a:srgbClr val="166F9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EB5C8117-6228-4519-9D4C-7BA85860FA57}"/>
              </a:ext>
            </a:extLst>
          </p:cNvPr>
          <p:cNvSpPr txBox="1"/>
          <p:nvPr/>
        </p:nvSpPr>
        <p:spPr>
          <a:xfrm>
            <a:off x="3885804" y="2246314"/>
            <a:ext cx="3006250" cy="366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bg1"/>
                </a:solidFill>
              </a:rPr>
              <a:t>Sakraali vs. profaani</a:t>
            </a:r>
          </a:p>
        </p:txBody>
      </p:sp>
    </p:spTree>
    <p:extLst>
      <p:ext uri="{BB962C8B-B14F-4D97-AF65-F5344CB8AC3E}">
        <p14:creationId xmlns:p14="http://schemas.microsoft.com/office/powerpoint/2010/main" val="4705076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 autoUpdateAnimBg="0"/>
      <p:bldP spid="15" grpId="0" animBg="1" autoUpdateAnimBg="0"/>
      <p:bldP spid="17" grpId="0" animBg="1" autoUpdateAnimBg="0"/>
      <p:bldP spid="18" grpId="0" animBg="1" autoUpdateAnimBg="0"/>
      <p:bldP spid="16" grpId="0" animBg="1" autoUpdateAnimBg="0"/>
      <p:bldP spid="19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A91376-D89C-47D3-AF5C-89F7AF1AED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35264" y="275855"/>
            <a:ext cx="7581900" cy="7080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fi-FI" dirty="0"/>
              <a:t>Uskonnon ulottuvuudet</a:t>
            </a:r>
          </a:p>
        </p:txBody>
      </p:sp>
      <p:sp>
        <p:nvSpPr>
          <p:cNvPr id="4" name="Ellipsi 3">
            <a:extLst>
              <a:ext uri="{FF2B5EF4-FFF2-40B4-BE49-F238E27FC236}">
                <a16:creationId xmlns:a16="http://schemas.microsoft.com/office/drawing/2014/main" id="{AAA1978E-3247-45CB-AF77-37EEFB84ECC7}"/>
              </a:ext>
            </a:extLst>
          </p:cNvPr>
          <p:cNvSpPr/>
          <p:nvPr/>
        </p:nvSpPr>
        <p:spPr>
          <a:xfrm>
            <a:off x="10150473" y="1917700"/>
            <a:ext cx="1604963" cy="13303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i-FI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228E70D7-6241-4711-A5DD-CB48639E9D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564" y="2280443"/>
            <a:ext cx="15208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500" b="1" dirty="0">
                <a:latin typeface="Arial" panose="020B0604020202020204" pitchFamily="34" charset="0"/>
              </a:rPr>
              <a:t>TIEDOLLINEN ULOTTUVUUS</a:t>
            </a:r>
          </a:p>
        </p:txBody>
      </p:sp>
      <p:sp>
        <p:nvSpPr>
          <p:cNvPr id="6" name="Ellipsi 5">
            <a:extLst>
              <a:ext uri="{FF2B5EF4-FFF2-40B4-BE49-F238E27FC236}">
                <a16:creationId xmlns:a16="http://schemas.microsoft.com/office/drawing/2014/main" id="{4E10C99E-FC76-4BF5-A307-D276A33FCA85}"/>
              </a:ext>
            </a:extLst>
          </p:cNvPr>
          <p:cNvSpPr/>
          <p:nvPr/>
        </p:nvSpPr>
        <p:spPr>
          <a:xfrm>
            <a:off x="2485234" y="1937440"/>
            <a:ext cx="1611312" cy="13303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i-FI"/>
          </a:p>
        </p:txBody>
      </p:sp>
      <p:sp>
        <p:nvSpPr>
          <p:cNvPr id="7" name="Ellipsi 6">
            <a:extLst>
              <a:ext uri="{FF2B5EF4-FFF2-40B4-BE49-F238E27FC236}">
                <a16:creationId xmlns:a16="http://schemas.microsoft.com/office/drawing/2014/main" id="{C2AAFB83-0A8D-4792-888F-373113B245F0}"/>
              </a:ext>
            </a:extLst>
          </p:cNvPr>
          <p:cNvSpPr/>
          <p:nvPr/>
        </p:nvSpPr>
        <p:spPr>
          <a:xfrm>
            <a:off x="7739063" y="2028826"/>
            <a:ext cx="1619250" cy="13303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i-FI"/>
          </a:p>
        </p:txBody>
      </p:sp>
      <p:sp>
        <p:nvSpPr>
          <p:cNvPr id="8" name="Ellipsi 7">
            <a:extLst>
              <a:ext uri="{FF2B5EF4-FFF2-40B4-BE49-F238E27FC236}">
                <a16:creationId xmlns:a16="http://schemas.microsoft.com/office/drawing/2014/main" id="{A63CABCB-D295-4676-80A9-1446817E13A6}"/>
              </a:ext>
            </a:extLst>
          </p:cNvPr>
          <p:cNvSpPr/>
          <p:nvPr/>
        </p:nvSpPr>
        <p:spPr>
          <a:xfrm>
            <a:off x="341315" y="1917700"/>
            <a:ext cx="1631950" cy="12795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i-FI"/>
          </a:p>
        </p:txBody>
      </p:sp>
      <p:sp>
        <p:nvSpPr>
          <p:cNvPr id="9" name="Ellipsi 8">
            <a:extLst>
              <a:ext uri="{FF2B5EF4-FFF2-40B4-BE49-F238E27FC236}">
                <a16:creationId xmlns:a16="http://schemas.microsoft.com/office/drawing/2014/main" id="{A7437DCD-9682-46F9-AAEB-A39580C1044C}"/>
              </a:ext>
            </a:extLst>
          </p:cNvPr>
          <p:cNvSpPr/>
          <p:nvPr/>
        </p:nvSpPr>
        <p:spPr>
          <a:xfrm>
            <a:off x="4815524" y="1946912"/>
            <a:ext cx="1581150" cy="12573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i-FI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7A306D6A-CB66-4FC8-AE65-AD8E7E2C7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2553" y="2317301"/>
            <a:ext cx="15176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500" b="1" dirty="0">
                <a:latin typeface="Arial" panose="020B0604020202020204" pitchFamily="34" charset="0"/>
              </a:rPr>
              <a:t>TUNNE- ULOTTUVUUS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9ADD242A-3C31-4C81-A935-01AD43E7A7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2839" y="2284598"/>
            <a:ext cx="16065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500" b="1" dirty="0">
                <a:latin typeface="Arial" panose="020B0604020202020204" pitchFamily="34" charset="0"/>
              </a:rPr>
              <a:t>SOSIAALINEN ULOTTUVUUS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D1B4F5C9-8563-4C5A-A374-556824A588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4631" y="2298673"/>
            <a:ext cx="15589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500" b="1" dirty="0">
                <a:latin typeface="Arial" panose="020B0604020202020204" pitchFamily="34" charset="0"/>
              </a:rPr>
              <a:t>TOIMINNALLI-NEN ULOTTUVUUS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0333F63C-3051-49E6-A7E6-1F98BA1EC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3188" y="2158815"/>
            <a:ext cx="1560512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500" b="1" dirty="0">
                <a:latin typeface="Arial" panose="020B0604020202020204" pitchFamily="34" charset="0"/>
              </a:rPr>
              <a:t>KULTTUURI-NEN ULOTTUVUUS</a:t>
            </a:r>
          </a:p>
        </p:txBody>
      </p:sp>
      <p:sp>
        <p:nvSpPr>
          <p:cNvPr id="15" name="Ellipsi 14">
            <a:extLst>
              <a:ext uri="{FF2B5EF4-FFF2-40B4-BE49-F238E27FC236}">
                <a16:creationId xmlns:a16="http://schemas.microsoft.com/office/drawing/2014/main" id="{2705BDC5-FF08-462B-B7A5-C00E8D9E7F34}"/>
              </a:ext>
            </a:extLst>
          </p:cNvPr>
          <p:cNvSpPr/>
          <p:nvPr/>
        </p:nvSpPr>
        <p:spPr>
          <a:xfrm>
            <a:off x="287339" y="3682048"/>
            <a:ext cx="1631950" cy="12795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i-FI"/>
          </a:p>
        </p:txBody>
      </p:sp>
      <p:sp>
        <p:nvSpPr>
          <p:cNvPr id="16" name="Ellipsi 15">
            <a:extLst>
              <a:ext uri="{FF2B5EF4-FFF2-40B4-BE49-F238E27FC236}">
                <a16:creationId xmlns:a16="http://schemas.microsoft.com/office/drawing/2014/main" id="{1A55FB83-076F-40EC-80F6-4AB2C14C0585}"/>
              </a:ext>
            </a:extLst>
          </p:cNvPr>
          <p:cNvSpPr/>
          <p:nvPr/>
        </p:nvSpPr>
        <p:spPr>
          <a:xfrm>
            <a:off x="2442371" y="3770313"/>
            <a:ext cx="1630362" cy="12795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i-FI"/>
          </a:p>
        </p:txBody>
      </p:sp>
      <p:sp>
        <p:nvSpPr>
          <p:cNvPr id="17" name="Ellipsi 16">
            <a:extLst>
              <a:ext uri="{FF2B5EF4-FFF2-40B4-BE49-F238E27FC236}">
                <a16:creationId xmlns:a16="http://schemas.microsoft.com/office/drawing/2014/main" id="{B4EEF07D-D6BC-481C-A796-F3460BBBCC02}"/>
              </a:ext>
            </a:extLst>
          </p:cNvPr>
          <p:cNvSpPr/>
          <p:nvPr/>
        </p:nvSpPr>
        <p:spPr>
          <a:xfrm>
            <a:off x="4883789" y="3743327"/>
            <a:ext cx="1630363" cy="12795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i-FI"/>
          </a:p>
        </p:txBody>
      </p:sp>
      <p:sp>
        <p:nvSpPr>
          <p:cNvPr id="18" name="Ellipsi 17">
            <a:extLst>
              <a:ext uri="{FF2B5EF4-FFF2-40B4-BE49-F238E27FC236}">
                <a16:creationId xmlns:a16="http://schemas.microsoft.com/office/drawing/2014/main" id="{71CBA306-AA11-4F0D-9929-74D4AB21B502}"/>
              </a:ext>
            </a:extLst>
          </p:cNvPr>
          <p:cNvSpPr/>
          <p:nvPr/>
        </p:nvSpPr>
        <p:spPr>
          <a:xfrm>
            <a:off x="7868603" y="3808731"/>
            <a:ext cx="1631950" cy="12795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i-FI"/>
          </a:p>
        </p:txBody>
      </p:sp>
      <p:sp>
        <p:nvSpPr>
          <p:cNvPr id="19" name="Ellipsi 18">
            <a:extLst>
              <a:ext uri="{FF2B5EF4-FFF2-40B4-BE49-F238E27FC236}">
                <a16:creationId xmlns:a16="http://schemas.microsoft.com/office/drawing/2014/main" id="{B59FC610-143B-4F20-AA78-8235D59B6D25}"/>
              </a:ext>
            </a:extLst>
          </p:cNvPr>
          <p:cNvSpPr/>
          <p:nvPr/>
        </p:nvSpPr>
        <p:spPr>
          <a:xfrm>
            <a:off x="10326691" y="3728404"/>
            <a:ext cx="1630362" cy="127952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i-FI"/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7D522770-2A70-479D-A46E-8EEA98626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638" y="3917950"/>
            <a:ext cx="136207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500" b="1">
                <a:latin typeface="Arial" panose="020B0604020202020204" pitchFamily="34" charset="0"/>
              </a:rPr>
              <a:t>Opit, moraali-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500" b="1">
                <a:latin typeface="Arial" panose="020B0604020202020204" pitchFamily="34" charset="0"/>
              </a:rPr>
              <a:t>käsitykset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C273CB70-460A-4BDF-8FA7-DC11813FE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3191" y="4148137"/>
            <a:ext cx="149701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500" b="1">
                <a:latin typeface="Arial" panose="020B0604020202020204" pitchFamily="34" charset="0"/>
              </a:rPr>
              <a:t>Uskonnolliset kokemukset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45317657-92A5-4801-A7AA-A3890D3CA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7308" y="4143617"/>
            <a:ext cx="143351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500" b="1" dirty="0">
                <a:latin typeface="Arial" panose="020B0604020202020204" pitchFamily="34" charset="0"/>
              </a:rPr>
              <a:t>Uskonnolliset yhteisöt</a:t>
            </a:r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id="{712130D5-166E-4595-8B04-7CBC78C74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2139" y="4091147"/>
            <a:ext cx="136207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500" b="1" dirty="0">
                <a:latin typeface="Arial" panose="020B0604020202020204" pitchFamily="34" charset="0"/>
              </a:rPr>
              <a:t>Riitit ja rituaalit</a:t>
            </a:r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90C253C0-007C-49DD-BF54-6CD939EE2B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87338" y="3978144"/>
            <a:ext cx="153670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altLang="fi-FI" sz="1500" b="1" dirty="0">
                <a:latin typeface="Arial" panose="020B0604020202020204" pitchFamily="34" charset="0"/>
              </a:rPr>
              <a:t>Uskonnolliset esineet ja paikat; myytit</a:t>
            </a:r>
          </a:p>
        </p:txBody>
      </p:sp>
      <p:sp>
        <p:nvSpPr>
          <p:cNvPr id="26" name="Alanuoli 25">
            <a:extLst>
              <a:ext uri="{FF2B5EF4-FFF2-40B4-BE49-F238E27FC236}">
                <a16:creationId xmlns:a16="http://schemas.microsoft.com/office/drawing/2014/main" id="{DDC53126-FEA5-454A-8587-F7FB9547B4D7}"/>
              </a:ext>
            </a:extLst>
          </p:cNvPr>
          <p:cNvSpPr/>
          <p:nvPr/>
        </p:nvSpPr>
        <p:spPr>
          <a:xfrm>
            <a:off x="933452" y="2995613"/>
            <a:ext cx="447675" cy="7477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i-FI"/>
          </a:p>
        </p:txBody>
      </p:sp>
      <p:sp>
        <p:nvSpPr>
          <p:cNvPr id="27" name="Alanuoli 26">
            <a:extLst>
              <a:ext uri="{FF2B5EF4-FFF2-40B4-BE49-F238E27FC236}">
                <a16:creationId xmlns:a16="http://schemas.microsoft.com/office/drawing/2014/main" id="{BD221C5D-1DC9-4CFF-96EE-02DCABC15F33}"/>
              </a:ext>
            </a:extLst>
          </p:cNvPr>
          <p:cNvSpPr/>
          <p:nvPr/>
        </p:nvSpPr>
        <p:spPr>
          <a:xfrm>
            <a:off x="3032125" y="3061019"/>
            <a:ext cx="447675" cy="7477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i-FI"/>
          </a:p>
        </p:txBody>
      </p:sp>
      <p:sp>
        <p:nvSpPr>
          <p:cNvPr id="28" name="Alanuoli 27">
            <a:extLst>
              <a:ext uri="{FF2B5EF4-FFF2-40B4-BE49-F238E27FC236}">
                <a16:creationId xmlns:a16="http://schemas.microsoft.com/office/drawing/2014/main" id="{9A04DD09-E933-492D-A82A-12B9CE898773}"/>
              </a:ext>
            </a:extLst>
          </p:cNvPr>
          <p:cNvSpPr/>
          <p:nvPr/>
        </p:nvSpPr>
        <p:spPr>
          <a:xfrm>
            <a:off x="5397345" y="2995613"/>
            <a:ext cx="447675" cy="7477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i-FI"/>
          </a:p>
        </p:txBody>
      </p:sp>
      <p:sp>
        <p:nvSpPr>
          <p:cNvPr id="29" name="Alanuoli 28">
            <a:extLst>
              <a:ext uri="{FF2B5EF4-FFF2-40B4-BE49-F238E27FC236}">
                <a16:creationId xmlns:a16="http://schemas.microsoft.com/office/drawing/2014/main" id="{66B2A8AF-B293-4ADF-8A2A-9269451CD1AC}"/>
              </a:ext>
            </a:extLst>
          </p:cNvPr>
          <p:cNvSpPr/>
          <p:nvPr/>
        </p:nvSpPr>
        <p:spPr>
          <a:xfrm>
            <a:off x="8374063" y="3232971"/>
            <a:ext cx="447675" cy="7493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i-FI"/>
          </a:p>
        </p:txBody>
      </p:sp>
      <p:sp>
        <p:nvSpPr>
          <p:cNvPr id="30" name="Alanuoli 29">
            <a:extLst>
              <a:ext uri="{FF2B5EF4-FFF2-40B4-BE49-F238E27FC236}">
                <a16:creationId xmlns:a16="http://schemas.microsoft.com/office/drawing/2014/main" id="{E7561B3E-9294-430F-9259-CBD0A2400F43}"/>
              </a:ext>
            </a:extLst>
          </p:cNvPr>
          <p:cNvSpPr/>
          <p:nvPr/>
        </p:nvSpPr>
        <p:spPr>
          <a:xfrm>
            <a:off x="10808013" y="3184155"/>
            <a:ext cx="447675" cy="7477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5987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11" grpId="0" autoUpdateAnimBg="0"/>
      <p:bldP spid="12" grpId="0" autoUpdateAnimBg="0"/>
      <p:bldP spid="13" grpId="0" autoUpdateAnimBg="0"/>
      <p:bldP spid="14" grpId="0" autoUpdateAnimBg="0"/>
      <p:bldP spid="20" grpId="0" autoUpdateAnimBg="0"/>
      <p:bldP spid="21" grpId="0" autoUpdateAnimBg="0"/>
      <p:bldP spid="22" grpId="0" autoUpdateAnimBg="0"/>
      <p:bldP spid="23" grpId="0" autoUpdateAnimBg="0"/>
      <p:bldP spid="24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>
            <a:extLst>
              <a:ext uri="{FF2B5EF4-FFF2-40B4-BE49-F238E27FC236}">
                <a16:creationId xmlns:a16="http://schemas.microsoft.com/office/drawing/2014/main" id="{DF6A66EC-D932-4151-A0D0-1B594C8ECD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515938"/>
            <a:ext cx="8229600" cy="1922462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fi-FI">
                <a:latin typeface="Arial" panose="020B0604020202020204" pitchFamily="34" charset="0"/>
              </a:rPr>
              <a:t>Kartta maailmanuskontojen levinneisyydestä</a:t>
            </a:r>
          </a:p>
        </p:txBody>
      </p:sp>
      <p:pic>
        <p:nvPicPr>
          <p:cNvPr id="4" name="Kuva 3" descr="maailmanuskonnot_kartta.jpg">
            <a:extLst>
              <a:ext uri="{FF2B5EF4-FFF2-40B4-BE49-F238E27FC236}">
                <a16:creationId xmlns:a16="http://schemas.microsoft.com/office/drawing/2014/main" id="{C7D87320-F1C9-4425-9BD2-9A18687049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1" y="2370138"/>
            <a:ext cx="6943725" cy="3573462"/>
          </a:xfrm>
          <a:prstGeom prst="rect">
            <a:avLst/>
          </a:prstGeom>
          <a:noFill/>
          <a:ln w="12700">
            <a:solidFill>
              <a:srgbClr val="43A1BD"/>
            </a:solidFill>
            <a:miter lim="800000"/>
            <a:headEnd/>
            <a:tailEnd/>
          </a:ln>
          <a:effectLst>
            <a:outerShdw dist="38100" dir="2700000" rotWithShape="0">
              <a:srgbClr val="80808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3751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>
            <a:extLst>
              <a:ext uri="{FF2B5EF4-FFF2-40B4-BE49-F238E27FC236}">
                <a16:creationId xmlns:a16="http://schemas.microsoft.com/office/drawing/2014/main" id="{2308526F-84A4-4116-BB2D-C1307ED22D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896938"/>
            <a:ext cx="8229600" cy="1312862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fi-FI">
                <a:latin typeface="Arial" panose="020B0604020202020204" pitchFamily="34" charset="0"/>
              </a:rPr>
              <a:t>Uskontojen kannattajamäärät</a:t>
            </a:r>
          </a:p>
        </p:txBody>
      </p:sp>
      <p:pic>
        <p:nvPicPr>
          <p:cNvPr id="4" name="Kuva 3" descr="kannattajamäärät.jpg">
            <a:extLst>
              <a:ext uri="{FF2B5EF4-FFF2-40B4-BE49-F238E27FC236}">
                <a16:creationId xmlns:a16="http://schemas.microsoft.com/office/drawing/2014/main" id="{B396348E-8EF4-4EF4-9598-28E0BD9E26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275" y="2209800"/>
            <a:ext cx="5505450" cy="3811588"/>
          </a:xfrm>
          <a:prstGeom prst="rect">
            <a:avLst/>
          </a:prstGeom>
          <a:noFill/>
          <a:ln w="25400">
            <a:solidFill>
              <a:srgbClr val="43A1BD"/>
            </a:solidFill>
            <a:round/>
            <a:headEnd/>
            <a:tailEnd/>
          </a:ln>
          <a:effectLst>
            <a:outerShdw dist="38100" dir="2700000" rotWithShape="0">
              <a:srgbClr val="80808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8143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95A01E91-B499-4859-B84C-615F86324724}"/>
              </a:ext>
            </a:extLst>
          </p:cNvPr>
          <p:cNvSpPr txBox="1"/>
          <p:nvPr/>
        </p:nvSpPr>
        <p:spPr>
          <a:xfrm>
            <a:off x="323850" y="266700"/>
            <a:ext cx="1162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b="1" dirty="0"/>
              <a:t>USKONTOJEN LUOKITTELUPERIAATTEITA </a:t>
            </a:r>
            <a:r>
              <a:rPr lang="fi-FI" sz="2400" b="1" dirty="0"/>
              <a:t>(luku 2; s. 23-31)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ABF634AF-E720-4DBA-885E-23089D48E0A1}"/>
              </a:ext>
            </a:extLst>
          </p:cNvPr>
          <p:cNvSpPr txBox="1"/>
          <p:nvPr/>
        </p:nvSpPr>
        <p:spPr>
          <a:xfrm>
            <a:off x="323850" y="1009650"/>
            <a:ext cx="10991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1.</a:t>
            </a:r>
            <a:r>
              <a:rPr lang="fi-FI" sz="2800" u="sng" dirty="0"/>
              <a:t>Kehityshistorian</a:t>
            </a:r>
            <a:r>
              <a:rPr lang="fi-FI" sz="2800" dirty="0"/>
              <a:t> mukaan: </a:t>
            </a:r>
          </a:p>
          <a:p>
            <a:r>
              <a:rPr lang="fi-FI" sz="2800" dirty="0"/>
              <a:t>	Kirjoituksettomat (varhaiskantaiset) vs. kirjauskonnot (historialliset) 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D86D06D4-D59C-46A1-AA40-09F26EB39AE7}"/>
              </a:ext>
            </a:extLst>
          </p:cNvPr>
          <p:cNvSpPr txBox="1"/>
          <p:nvPr/>
        </p:nvSpPr>
        <p:spPr>
          <a:xfrm>
            <a:off x="257175" y="1891099"/>
            <a:ext cx="112966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2.</a:t>
            </a:r>
            <a:r>
              <a:rPr lang="fi-FI" sz="2800" u="sng" dirty="0"/>
              <a:t>Leviämispyrkimyksen</a:t>
            </a:r>
            <a:r>
              <a:rPr lang="fi-FI" sz="2800" dirty="0"/>
              <a:t> mukaan: </a:t>
            </a:r>
          </a:p>
          <a:p>
            <a:r>
              <a:rPr lang="fi-FI" sz="2800" dirty="0"/>
              <a:t>	etniset vs. universaalit uskonnot 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C8EA0CF7-F1A8-4AB6-A740-B5DE4C3EF8AB}"/>
              </a:ext>
            </a:extLst>
          </p:cNvPr>
          <p:cNvSpPr txBox="1"/>
          <p:nvPr/>
        </p:nvSpPr>
        <p:spPr>
          <a:xfrm>
            <a:off x="257175" y="2845206"/>
            <a:ext cx="104489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3. </a:t>
            </a:r>
            <a:r>
              <a:rPr lang="fi-FI" sz="2800" u="sng" dirty="0"/>
              <a:t>Syntypaikan</a:t>
            </a:r>
            <a:r>
              <a:rPr lang="fi-FI" sz="2800" dirty="0"/>
              <a:t> mukaan: </a:t>
            </a:r>
          </a:p>
          <a:p>
            <a:r>
              <a:rPr lang="fi-FI" sz="2800" dirty="0"/>
              <a:t>	Lähi-idässä vs. </a:t>
            </a:r>
            <a:r>
              <a:rPr lang="fi-FI" sz="2800" dirty="0" err="1"/>
              <a:t>kaukoidässä</a:t>
            </a:r>
            <a:r>
              <a:rPr lang="fi-FI" sz="2800" dirty="0"/>
              <a:t> vs. Intiassa syntyneet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CC7B2B45-72BC-4D4A-BE53-059FB2043742}"/>
              </a:ext>
            </a:extLst>
          </p:cNvPr>
          <p:cNvSpPr txBox="1"/>
          <p:nvPr/>
        </p:nvSpPr>
        <p:spPr>
          <a:xfrm>
            <a:off x="257175" y="3895725"/>
            <a:ext cx="109918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4. </a:t>
            </a:r>
            <a:r>
              <a:rPr lang="fi-FI" sz="2800" u="sng" dirty="0"/>
              <a:t>Jumala-käsityksen</a:t>
            </a:r>
            <a:r>
              <a:rPr lang="fi-FI" sz="2800" dirty="0"/>
              <a:t> mukaan</a:t>
            </a:r>
          </a:p>
          <a:p>
            <a:r>
              <a:rPr lang="fi-FI" sz="2800" dirty="0"/>
              <a:t>	teistinen vs. ateistinen (harvinainen) – agnostisismi</a:t>
            </a:r>
          </a:p>
          <a:p>
            <a:r>
              <a:rPr lang="fi-FI" sz="2800" i="1" u="sng" dirty="0"/>
              <a:t>Teistiset: </a:t>
            </a:r>
          </a:p>
          <a:p>
            <a:r>
              <a:rPr lang="fi-FI" sz="2800" dirty="0"/>
              <a:t>	monoteistinen vs. </a:t>
            </a:r>
            <a:r>
              <a:rPr lang="fi-FI" sz="2800" dirty="0" err="1"/>
              <a:t>monolatria</a:t>
            </a:r>
            <a:r>
              <a:rPr lang="fi-FI" sz="2800" dirty="0"/>
              <a:t> vs. polyteistinen</a:t>
            </a:r>
          </a:p>
          <a:p>
            <a:r>
              <a:rPr lang="fi-FI" sz="2800" dirty="0"/>
              <a:t>	Monismi: panteismi vs. </a:t>
            </a:r>
            <a:r>
              <a:rPr lang="fi-FI" sz="2800" dirty="0" err="1"/>
              <a:t>panenteismi</a:t>
            </a:r>
            <a:endParaRPr lang="fi-FI" sz="2800" dirty="0"/>
          </a:p>
        </p:txBody>
      </p:sp>
    </p:spTree>
    <p:extLst>
      <p:ext uri="{BB962C8B-B14F-4D97-AF65-F5344CB8AC3E}">
        <p14:creationId xmlns:p14="http://schemas.microsoft.com/office/powerpoint/2010/main" val="1469671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104FE158-55B2-4BE7-882D-777053CCC097}"/>
              </a:ext>
            </a:extLst>
          </p:cNvPr>
          <p:cNvSpPr txBox="1"/>
          <p:nvPr/>
        </p:nvSpPr>
        <p:spPr>
          <a:xfrm>
            <a:off x="508000" y="508000"/>
            <a:ext cx="111760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b="1" dirty="0"/>
              <a:t>TEHTÄVÄ</a:t>
            </a:r>
          </a:p>
          <a:p>
            <a:endParaRPr lang="fi-FI" sz="2800" b="1" dirty="0"/>
          </a:p>
          <a:p>
            <a:r>
              <a:rPr lang="fi-FI" sz="2800" b="1" dirty="0"/>
              <a:t>Luokittele seuraavat uskonnot uskontojen luokitteluperiaatteiden avulla</a:t>
            </a:r>
          </a:p>
          <a:p>
            <a:endParaRPr lang="fi-FI" sz="2800" b="1" dirty="0"/>
          </a:p>
          <a:p>
            <a:pPr marL="342900" indent="-342900">
              <a:buAutoNum type="alphaLcParenR"/>
            </a:pPr>
            <a:r>
              <a:rPr lang="fi-FI" sz="2800" b="1" dirty="0"/>
              <a:t>Kristinusko</a:t>
            </a:r>
          </a:p>
          <a:p>
            <a:pPr marL="342900" indent="-342900">
              <a:buAutoNum type="alphaLcParenR"/>
            </a:pPr>
            <a:r>
              <a:rPr lang="fi-FI" sz="2800" b="1" dirty="0"/>
              <a:t>Australian aboriginaalien uskonto</a:t>
            </a:r>
          </a:p>
          <a:p>
            <a:pPr marL="342900" indent="-342900">
              <a:buAutoNum type="alphaLcParenR"/>
            </a:pPr>
            <a:r>
              <a:rPr lang="fi-FI" sz="2800" b="1" dirty="0"/>
              <a:t>Buddhalaisuus</a:t>
            </a:r>
          </a:p>
          <a:p>
            <a:pPr marL="342900" indent="-342900">
              <a:buAutoNum type="alphaLcParenR"/>
            </a:pPr>
            <a:r>
              <a:rPr lang="fi-FI" sz="2800" b="1" dirty="0" err="1"/>
              <a:t>Vodou</a:t>
            </a:r>
            <a:endParaRPr lang="fi-FI" sz="2800" b="1" dirty="0"/>
          </a:p>
          <a:p>
            <a:pPr marL="342900" indent="-342900">
              <a:buAutoNum type="alphaLcParenR"/>
            </a:pPr>
            <a:r>
              <a:rPr lang="fi-FI" sz="2800" b="1" dirty="0"/>
              <a:t>Juutalaisuus</a:t>
            </a:r>
          </a:p>
          <a:p>
            <a:pPr marL="342900" indent="-342900">
              <a:buAutoNum type="alphaLcParenR"/>
            </a:pPr>
            <a:r>
              <a:rPr lang="fi-FI" sz="2800" b="1" dirty="0"/>
              <a:t>Varhainen juutalaisuus</a:t>
            </a:r>
          </a:p>
          <a:p>
            <a:pPr marL="342900" indent="-342900">
              <a:buAutoNum type="alphaLcParenR"/>
            </a:pPr>
            <a:r>
              <a:rPr lang="fi-FI" sz="2800" b="1" dirty="0"/>
              <a:t>Shintolaisuus</a:t>
            </a:r>
          </a:p>
          <a:p>
            <a:pPr marL="342900" indent="-342900">
              <a:buAutoNum type="alphaLcParenR"/>
            </a:pPr>
            <a:r>
              <a:rPr lang="fi-FI" sz="2800" b="1" dirty="0"/>
              <a:t>hindulaisuus</a:t>
            </a:r>
          </a:p>
          <a:p>
            <a:pPr marL="342900" indent="-342900">
              <a:buAutoNum type="alphaLcParenR"/>
            </a:pPr>
            <a:endParaRPr lang="fi-FI" sz="2800" b="1" dirty="0"/>
          </a:p>
        </p:txBody>
      </p:sp>
    </p:spTree>
    <p:extLst>
      <p:ext uri="{BB962C8B-B14F-4D97-AF65-F5344CB8AC3E}">
        <p14:creationId xmlns:p14="http://schemas.microsoft.com/office/powerpoint/2010/main" val="568940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103</Words>
  <Application>Microsoft Office PowerPoint</Application>
  <PresentationFormat>Laajakuva</PresentationFormat>
  <Paragraphs>48</Paragraphs>
  <Slides>8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3" baseType="lpstr">
      <vt:lpstr>ＭＳ Ｐゴシック</vt:lpstr>
      <vt:lpstr>Arial</vt:lpstr>
      <vt:lpstr>Calibri</vt:lpstr>
      <vt:lpstr>Calibri Light</vt:lpstr>
      <vt:lpstr>Office-teema</vt:lpstr>
      <vt:lpstr>USKONNON TUNTOMERKIT JA ULOTTUVUUDET</vt:lpstr>
      <vt:lpstr>Uskonnon ja kulttuurin kehityksen neljä päävaihetta:</vt:lpstr>
      <vt:lpstr>Uskonnon tuntomerkit</vt:lpstr>
      <vt:lpstr>Uskonnon ulottuvuudet</vt:lpstr>
      <vt:lpstr>Kartta maailmanuskontojen levinneisyydestä</vt:lpstr>
      <vt:lpstr>Uskontojen kannattajamäärät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Salonen Johanna</dc:creator>
  <cp:lastModifiedBy>Salonen Johanna</cp:lastModifiedBy>
  <cp:revision>8</cp:revision>
  <dcterms:created xsi:type="dcterms:W3CDTF">2017-12-03T09:57:14Z</dcterms:created>
  <dcterms:modified xsi:type="dcterms:W3CDTF">2017-12-03T10:57:46Z</dcterms:modified>
</cp:coreProperties>
</file>