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Roboto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regular.fntdata"/><Relationship Id="rId10" Type="http://schemas.openxmlformats.org/officeDocument/2006/relationships/slide" Target="slides/slide5.xml"/><Relationship Id="rId13" Type="http://schemas.openxmlformats.org/officeDocument/2006/relationships/font" Target="fonts/Roboto-italic.fntdata"/><Relationship Id="rId12" Type="http://schemas.openxmlformats.org/officeDocument/2006/relationships/font" Target="fonts/Robo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3afd593190_0_1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3afd593190_0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3afd593190_0_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3afd593190_0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3afd593190_0_1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3afd593190_0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3afd593190_0_1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23afd593190_0_1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598100" y="998478"/>
            <a:ext cx="8222100" cy="1615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Tiimityöskentely ja tiimityöskentelytaidot</a:t>
            </a:r>
            <a:endParaRPr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Tiimityöskentely - mitä se on?</a:t>
            </a:r>
            <a:endParaRPr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fi" sz="2500">
                <a:solidFill>
                  <a:srgbClr val="4D5156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Tiimityöllä tarkoitetaan </a:t>
            </a:r>
            <a:r>
              <a:rPr lang="fi" sz="2500">
                <a:solidFill>
                  <a:srgbClr val="040C28"/>
                </a:solidFill>
                <a:latin typeface="Arial"/>
                <a:ea typeface="Arial"/>
                <a:cs typeface="Arial"/>
                <a:sym typeface="Arial"/>
              </a:rPr>
              <a:t>työskentelyä pysyvässä ryhmässä tai tiimissä, jolla on yhteinen tehtävä ja jolla on mahdollisuus suunnitella itse työtään</a:t>
            </a:r>
            <a:r>
              <a:rPr lang="fi" sz="2500">
                <a:solidFill>
                  <a:srgbClr val="4D5156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. Ryhmä määritellään usein kahden tai useamman ihmisen muodostamaksi jatkuvasti keskenään vuorovaikutuksessa olevaksi yhteisöksi tai joukoksi, jolla on yhteiset tavoitteet.</a:t>
            </a:r>
            <a:endParaRPr sz="25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Hyvän tiimityöskentelijän tunnusmerkit</a:t>
            </a:r>
            <a:endParaRPr/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311700" y="1229875"/>
            <a:ext cx="8364000" cy="299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❏"/>
            </a:pPr>
            <a:r>
              <a:rPr lang="fi" sz="2200"/>
              <a:t>kyky tunnistaa ja arvostaa tiimin jäsenten vahvuuksia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❏"/>
            </a:pPr>
            <a:r>
              <a:rPr lang="fi" sz="2200"/>
              <a:t>kyky hallita tiimiä tehokkaasti projektin loppuun saattamiseksi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❏"/>
            </a:pPr>
            <a:r>
              <a:rPr lang="fi" sz="2200"/>
              <a:t>kyky huomioida ja kehua toisten panostusta ja saavutuksia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❏"/>
            </a:pPr>
            <a:r>
              <a:rPr lang="fi" sz="2200"/>
              <a:t>kyky keskustella, tehdä kompromisseja ja sopia siitä, miten tehtävä saadaan parhaiten vietyä loppuun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❏"/>
            </a:pPr>
            <a:r>
              <a:rPr lang="fi" sz="2200"/>
              <a:t>kyky hoitaa erilaisia tehtäviä tiimissä ja ottaa vastuuta niiden hoitamisesta</a:t>
            </a:r>
            <a:endParaRPr sz="2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fi" sz="2700"/>
              <a:t>Tiimityöskentelyn haasteet</a:t>
            </a:r>
            <a:endParaRPr sz="2700"/>
          </a:p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ts val="2600"/>
              <a:buFont typeface="Arial"/>
              <a:buChar char="●"/>
            </a:pPr>
            <a:r>
              <a:rPr lang="fi" sz="2600">
                <a:solidFill>
                  <a:srgbClr val="202124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luottamuksen puute</a:t>
            </a:r>
            <a:endParaRPr sz="2600">
              <a:solidFill>
                <a:srgbClr val="202124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ts val="2600"/>
              <a:buFont typeface="Arial"/>
              <a:buChar char="●"/>
            </a:pPr>
            <a:r>
              <a:rPr lang="fi" sz="2600">
                <a:solidFill>
                  <a:srgbClr val="202124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konfliktin pelko</a:t>
            </a:r>
            <a:endParaRPr sz="2600">
              <a:solidFill>
                <a:srgbClr val="202124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ts val="2600"/>
              <a:buFont typeface="Arial"/>
              <a:buChar char="●"/>
            </a:pPr>
            <a:r>
              <a:rPr lang="fi" sz="2600">
                <a:solidFill>
                  <a:srgbClr val="202124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sitoutumisen puute</a:t>
            </a:r>
            <a:endParaRPr sz="2600">
              <a:solidFill>
                <a:srgbClr val="202124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ts val="2600"/>
              <a:buFont typeface="Arial"/>
              <a:buChar char="●"/>
            </a:pPr>
            <a:r>
              <a:rPr lang="fi" sz="2600">
                <a:solidFill>
                  <a:srgbClr val="202124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vastuun välttely</a:t>
            </a:r>
            <a:endParaRPr sz="2600">
              <a:solidFill>
                <a:srgbClr val="202124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ts val="2600"/>
              <a:buFont typeface="Arial"/>
              <a:buChar char="●"/>
            </a:pPr>
            <a:r>
              <a:rPr lang="fi" sz="2600">
                <a:solidFill>
                  <a:srgbClr val="202124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välinpitämättömyys tuloksista</a:t>
            </a:r>
            <a:endParaRPr sz="2600">
              <a:solidFill>
                <a:srgbClr val="202124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fi" sz="900">
                <a:solidFill>
                  <a:srgbClr val="70757A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4.10.2022</a:t>
            </a:r>
            <a:endParaRPr sz="900">
              <a:solidFill>
                <a:srgbClr val="70757A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Tiimityötaitojen harjoittelemisen kulmakivet</a:t>
            </a:r>
            <a:endParaRPr/>
          </a:p>
        </p:txBody>
      </p:sp>
      <p:sp>
        <p:nvSpPr>
          <p:cNvPr id="110" name="Google Shape;110;p1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❏"/>
            </a:pPr>
            <a:r>
              <a:rPr lang="fi" sz="2100"/>
              <a:t>tavoitteen tiedostaminen ja siihen sitoutuminen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❏"/>
            </a:pPr>
            <a:r>
              <a:rPr lang="fi" sz="2100"/>
              <a:t>oman roolin ymmärtäminen ja vastuu tehtävän hoitamisesta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❏"/>
            </a:pPr>
            <a:r>
              <a:rPr lang="fi" sz="2100"/>
              <a:t>yhteisten tiimin sääntöjen luominen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❏"/>
            </a:pPr>
            <a:r>
              <a:rPr lang="fi" sz="2100"/>
              <a:t>positiivinen, yhteistyöhaluinen asenne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❏"/>
            </a:pPr>
            <a:r>
              <a:rPr lang="fi" sz="2100"/>
              <a:t>tehokas ajankäyttö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❏"/>
            </a:pPr>
            <a:r>
              <a:rPr lang="fi" sz="2100"/>
              <a:t>innostuksen jakaminen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❏"/>
            </a:pPr>
            <a:r>
              <a:rPr lang="fi" sz="2100"/>
              <a:t>taitojen harjoitteleminen tietoisesti yhdessä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❏"/>
            </a:pPr>
            <a:r>
              <a:rPr lang="fi" sz="2100"/>
              <a:t>kannustava palaute, rakentava kritiikki</a:t>
            </a:r>
            <a:endParaRPr sz="2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