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71" r:id="rId15"/>
    <p:sldId id="267" r:id="rId16"/>
    <p:sldId id="268" r:id="rId17"/>
    <p:sldId id="269" r:id="rId18"/>
    <p:sldId id="270" r:id="rId1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6"/>
            <p14:sldId id="263"/>
            <p14:sldId id="264"/>
            <p14:sldId id="265"/>
            <p14:sldId id="271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388" y="8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22.8.2022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2. Demokratia ja perusoikeudet – hyvän yhteiskunnan perusta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35B5D-1137-8746-800F-81AD46E5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3. Monivaltainen 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A6BB5C-3EC6-C940-B87A-B1888D0F1B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Demokratia </a:t>
            </a:r>
            <a:endParaRPr lang="fi-FI" sz="4800" dirty="0"/>
          </a:p>
          <a:p>
            <a:pPr lvl="1" fontAlgn="base"/>
            <a:r>
              <a:rPr lang="fi-FI" dirty="0"/>
              <a:t>Lähes kaikilla täysi-ikäisillä kansalaisilla on oikeus osallistua päätöksentekoon.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AC16C9-AC0C-EF40-A1A7-F5389E726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FB6EEA-CA05-D54A-8388-5D3F009A5F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29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Kansalaisen oikeudet ja velvollisuudet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75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064E0-97D1-F74E-92D9-3129BCC3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Mitä ovat ihmisoikeudet ja perusoikeudet?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533E69-0F11-3148-8408-27F50992C0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Kansalaisella on luovuttamattomia oikeuksia, joita kutsutaan luonnollisiksi oikeuksiksi.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Luonnollisten oikeuksien pohjalta ovat syntyneet ihmisoikeudet ja perusoikeudet.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Ihmisoikeudet ovat kansainväliseen sopimukseen kirjattuja yksilöllisiä, jokaiselle ihmiselle kuuluvia oikeuksia.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Perusoikeudet ovat kansalliseen perustuslakiin kirjattuja kansalaisen oikeuksia.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04BA8A-FAA8-154E-B11B-74FC6E056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B7884C-A212-614F-9360-0EF6E172B6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6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FB165-CE03-3940-939C-D0079E7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Mihin julistuksiin ihmisoikeudet pohjautuvat?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62F4C-49F1-AE44-97D2-7DA7193FAA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Kansalaisen oikeuksien kehityksen merkkipaaluja: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1787 Yhdysvaltain perustuslaki ja perusoikeuksien luettelo (Bill of Rights, 1791)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1789 Ranskan vallankumouksen </a:t>
            </a:r>
            <a:r>
              <a:rPr lang="fi-FI" dirty="0" err="1"/>
              <a:t>ihmis</a:t>
            </a:r>
            <a:r>
              <a:rPr lang="fi-FI" dirty="0"/>
              <a:t>- ja kansalaisoikeuksien julistus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1948 YK:n yleismaailmallinen ihmisoikeuksien julistus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5ECEE7-7862-B941-853E-864913CD4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4545DE-EF55-F748-81D7-A9F76E193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0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966F4-DE13-934A-8301-7065DDD8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Perusoikeudet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A1F93-C26C-284B-9FB8-CA74BB0164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500" dirty="0"/>
              <a:t>Suomen kansalaisten perusoikeuksien kirjaamisvaiheet:</a:t>
            </a:r>
          </a:p>
          <a:p>
            <a:pPr lvl="1" fontAlgn="base"/>
            <a:r>
              <a:rPr lang="fi-FI" sz="5800" dirty="0"/>
              <a:t>1919 hallitusmuoto</a:t>
            </a:r>
          </a:p>
          <a:p>
            <a:pPr lvl="1" fontAlgn="base"/>
            <a:r>
              <a:rPr lang="fi-FI" sz="5800" dirty="0"/>
              <a:t>1995 perusoikeudet hallitusmuotoon</a:t>
            </a:r>
          </a:p>
          <a:p>
            <a:pPr lvl="1" fontAlgn="base"/>
            <a:r>
              <a:rPr lang="fi-FI" sz="5800" dirty="0"/>
              <a:t>2000 perusoikeudet perustuslakiin</a:t>
            </a:r>
          </a:p>
          <a:p>
            <a:pPr marL="914400" lvl="1" indent="0" fontAlgn="base">
              <a:buNone/>
            </a:pPr>
            <a:endParaRPr lang="fi-FI" dirty="0"/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sz="6500" dirty="0"/>
              <a:t>Euroopan unionin perusoikeuskirja 2002 ja Lissabonin sopimus 2009</a:t>
            </a: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endParaRPr lang="fi-FI" sz="6500" dirty="0"/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sz="6500" dirty="0"/>
              <a:t>Perustuslain 6. §:n yhdenvertaisuussäädöstä täsmentää erillinen tasa-arvolaki.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FFAC39-FBD6-884E-853F-B26D163DB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292049-A923-904C-8771-37015F5F0E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37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CE8D9-F26E-BF41-B206-22FA262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Kansalaisen velvollisuudet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9C4351-0DFF-5E4A-B06D-1A9E10890C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400" dirty="0"/>
              <a:t>Kansalaisella on velvollisuuksia, joista osa koskee häntä vain tietyn ikäisenä ja osa taas velvoittaa vain tietyissä tilanteissa. Näitä ovat</a:t>
            </a:r>
          </a:p>
          <a:p>
            <a:pPr lvl="1" fontAlgn="base"/>
            <a:r>
              <a:rPr lang="fi-FI" sz="5600" dirty="0"/>
              <a:t>maanpuolustusvelvollisuus</a:t>
            </a:r>
          </a:p>
          <a:p>
            <a:pPr lvl="1" fontAlgn="base"/>
            <a:r>
              <a:rPr lang="fi-FI" sz="5600" dirty="0"/>
              <a:t>oppivelvollisuus</a:t>
            </a:r>
          </a:p>
          <a:p>
            <a:pPr lvl="1" fontAlgn="base"/>
            <a:r>
              <a:rPr lang="fi-FI" sz="5600" dirty="0"/>
              <a:t>veronmaksuvelvollisuus</a:t>
            </a:r>
          </a:p>
          <a:p>
            <a:pPr lvl="1" fontAlgn="base"/>
            <a:r>
              <a:rPr lang="fi-FI" sz="5600" dirty="0"/>
              <a:t>todistamisvelvollisuus</a:t>
            </a:r>
          </a:p>
          <a:p>
            <a:pPr lvl="1" fontAlgn="base"/>
            <a:r>
              <a:rPr lang="fi-FI" sz="5600" dirty="0"/>
              <a:t>velvollisuus noudattaa lakeja</a:t>
            </a:r>
          </a:p>
          <a:p>
            <a:pPr lvl="1" fontAlgn="base"/>
            <a:r>
              <a:rPr lang="fi-FI" sz="5600" dirty="0"/>
              <a:t>velvollisuus ottaa vastaan kunnallisia luottamustoimia</a:t>
            </a:r>
          </a:p>
          <a:p>
            <a:pPr lvl="1" fontAlgn="base"/>
            <a:r>
              <a:rPr lang="fi-FI" sz="5600" dirty="0"/>
              <a:t>velvollisuus auttaa pelastustoimissa viranomaisen pyytäessä</a:t>
            </a:r>
          </a:p>
          <a:p>
            <a:pPr lvl="1" fontAlgn="base"/>
            <a:r>
              <a:rPr lang="fi-FI" sz="5600" dirty="0"/>
              <a:t>velvollisuus auttaa hengenvaarassa olevaa.</a:t>
            </a:r>
          </a:p>
          <a:p>
            <a:pPr marL="914400" lvl="1" indent="0" fontAlgn="base">
              <a:buNone/>
            </a:pPr>
            <a:endParaRPr lang="fi-FI" sz="6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400" dirty="0"/>
              <a:t>Lisäksi kansalaisilla on statusvelvollisuus eli nimipakko.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A363CA-E09A-3A49-8993-7676F958E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7E8859-3DBF-6842-9A88-49D4432510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4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Demokratian eri muodot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064E0-97D1-F74E-92D9-3129BCC3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1. Suora eli välitön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533E69-0F11-3148-8408-27F50992C0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Täysi-ikäiset kansalaiset kokoontuivat (antiikissa) perinteisesti kansankokoukseen tekemään päätöksiä yhteisistä asioista.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Nykyään tämä on melko harvinaista, poikkeuksena esimerkiksi kansanäänestykset.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voivat keskustella suoraan keskenään.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04BA8A-FAA8-154E-B11B-74FC6E056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B7884C-A212-614F-9360-0EF6E172B6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9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FB165-CE03-3940-939C-D0079E7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2. Edustuksellinen eli välillinen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62F4C-49F1-AE44-97D2-7DA7193FAA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pääsevät valitsemaan vaaleissa edustajat, jotka päättävät yhteiskunnallisista asioista heidän puolestaan.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Monimutkaisessa yhteiskunnassa edustajat käyvät pääasiassa kansalaisten sijasta julkista keskustelua päätettävänä olevista asioista.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5ECEE7-7862-B941-853E-864913CD4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4545DE-EF55-F748-81D7-A9F76E193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1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966F4-DE13-934A-8301-7065DDD8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3. </a:t>
            </a:r>
            <a:r>
              <a:rPr lang="fi-FI" dirty="0" err="1">
                <a:solidFill>
                  <a:schemeClr val="tx1"/>
                </a:solidFill>
              </a:rPr>
              <a:t>Deliberatiivinen</a:t>
            </a:r>
            <a:r>
              <a:rPr lang="fi-FI" dirty="0">
                <a:solidFill>
                  <a:schemeClr val="tx1"/>
                </a:solidFill>
              </a:rPr>
              <a:t>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A1F93-C26C-284B-9FB8-CA74BB0164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Edustajien päätökset perustuvat julkiseen keskusteluun, joka on tasapuolista ja avointa.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Kaikki, joita päätettävänä olevat asiat koskevat, voivat osallistua keskusteluun.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Kaikki asian kannalta mielekkäät ja arvokkaat näkökohdat voidaan tuoda esiin.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FFAC39-FBD6-884E-853F-B26D163DB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292049-A923-904C-8771-37015F5F0E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5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CE8D9-F26E-BF41-B206-22FA262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4. Häivedemokratia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9C4351-0DFF-5E4A-B06D-1A9E10890C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haluavat itse pysyä sivussa politiikasta.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He hyväksyvät sen, että eri alojen puolueettomat asiantuntijat päättävät asioista vaaleilla valittujen poliitikkojen sijaan.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A363CA-E09A-3A49-8993-7676F958E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7E8859-3DBF-6842-9A88-49D4432510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3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Poliittisia järjestelmiä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9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FB165-CE03-3940-939C-D0079E7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1. Yksinvaltaisia järjestelmiä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62F4C-49F1-AE44-97D2-7DA7193FAA0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561241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Despotia</a:t>
            </a:r>
            <a:r>
              <a:rPr lang="fi-FI" sz="5400" dirty="0"/>
              <a:t> </a:t>
            </a:r>
          </a:p>
          <a:p>
            <a:pPr lvl="1" fontAlgn="base"/>
            <a:r>
              <a:rPr lang="fi-FI" dirty="0"/>
              <a:t>Tarkoittanut alun perin valtaa mm. itämaisissa poliittisissa järjestelmissä.</a:t>
            </a:r>
          </a:p>
          <a:p>
            <a:pPr lvl="1" fontAlgn="base"/>
            <a:r>
              <a:rPr lang="fi-FI" dirty="0"/>
              <a:t>Kuvaa nykyisin julmuutta, rajatonta mielivaltaa ja pakkovaltaa.</a:t>
            </a:r>
            <a:br>
              <a:rPr lang="fi-FI" dirty="0"/>
            </a:br>
            <a:endParaRPr lang="fi-FI" dirty="0"/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dirty="0"/>
              <a:t>Diktatuuri</a:t>
            </a:r>
            <a:r>
              <a:rPr lang="fi-FI" sz="5400" dirty="0"/>
              <a:t> </a:t>
            </a:r>
          </a:p>
          <a:p>
            <a:pPr lvl="1" fontAlgn="base"/>
            <a:r>
              <a:rPr lang="fi-FI" dirty="0"/>
              <a:t>Tarkoittanut alun perin yksilölle annettua rajoittamatonta valtaa, kun valtion turvallisuus oli uhattuna.</a:t>
            </a:r>
          </a:p>
          <a:p>
            <a:pPr lvl="1" fontAlgn="base"/>
            <a:r>
              <a:rPr lang="fi-FI" dirty="0"/>
              <a:t>Kuvaa nykyisin rajatonta valtiollista valtaa, jota käyttää yksi henkilö, ryhmä tai puolue.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5ECEE7-7862-B941-853E-864913CD4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4545DE-EF55-F748-81D7-A9F76E193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10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0D65C-E67E-334F-9162-04CF3861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2. Harvainvaltaisia järjestelmiä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DCCF9E-0F4D-FB43-89D3-A1851902E5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Aristokratia </a:t>
            </a:r>
            <a:endParaRPr lang="fi-FI" sz="4800" dirty="0"/>
          </a:p>
          <a:p>
            <a:pPr lvl="1" fontAlgn="base"/>
            <a:r>
              <a:rPr lang="fi-FI" dirty="0"/>
              <a:t>Alun perin tarkoittanut perinnöllistä harvainvaltaa, ylimysvaltaa.</a:t>
            </a:r>
          </a:p>
          <a:p>
            <a:pPr lvl="1" fontAlgn="base"/>
            <a:r>
              <a:rPr lang="fi-FI" dirty="0"/>
              <a:t>Viittaa nykyisin aateliston valtaan.</a:t>
            </a:r>
          </a:p>
          <a:p>
            <a:pPr lvl="1"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Oligarkia </a:t>
            </a:r>
            <a:endParaRPr lang="fi-FI" sz="5400" dirty="0"/>
          </a:p>
          <a:p>
            <a:pPr lvl="1" fontAlgn="base"/>
            <a:r>
              <a:rPr lang="fi-FI" dirty="0"/>
              <a:t>Aristokratian muunnelma, rikkaimpien harvainvaltaa.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6127904-2482-ED43-9607-4A42C2099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E34396-9689-D540-A51C-6C2989B178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6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b080df9-d422-4e15-b43b-0ba7a8b09457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482</Words>
  <Application>Microsoft Office PowerPoint</Application>
  <PresentationFormat>Mukautettu</PresentationFormat>
  <Paragraphs>102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Bebas Neue</vt:lpstr>
      <vt:lpstr>Calibri</vt:lpstr>
      <vt:lpstr>Lato</vt:lpstr>
      <vt:lpstr>Office-teema</vt:lpstr>
      <vt:lpstr>2. Demokratia ja perusoikeudet – hyvän yhteiskunnan perusta</vt:lpstr>
      <vt:lpstr>Tietoisku:  Demokratian eri muodot</vt:lpstr>
      <vt:lpstr>1. Suora eli välitön demokratia</vt:lpstr>
      <vt:lpstr>2. Edustuksellinen eli välillinen demokratia</vt:lpstr>
      <vt:lpstr>3. Deliberatiivinen demokratia</vt:lpstr>
      <vt:lpstr>4. Häivedemokratia</vt:lpstr>
      <vt:lpstr>Tietoisku: Poliittisia järjestelmiä</vt:lpstr>
      <vt:lpstr>1. Yksinvaltaisia järjestelmiä</vt:lpstr>
      <vt:lpstr>2. Harvainvaltaisia järjestelmiä</vt:lpstr>
      <vt:lpstr>3. Monivaltainen järjestelmä</vt:lpstr>
      <vt:lpstr>Tietoisku:  Kansalaisen oikeudet ja velvollisuudet</vt:lpstr>
      <vt:lpstr>Mitä ovat ihmisoikeudet ja perusoikeudet?</vt:lpstr>
      <vt:lpstr>Mihin julistuksiin ihmisoikeudet pohjautuvat?</vt:lpstr>
      <vt:lpstr>Perusoikeudet Suomessa</vt:lpstr>
      <vt:lpstr>Kansalaisen velvollisuudet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Demokratia ja perusoikeudet – hyvän yhteiskunnan perusta</dc:title>
  <dc:creator>Tolonen, Hilda M</dc:creator>
  <cp:lastModifiedBy>Virkkula Antti Inari</cp:lastModifiedBy>
  <cp:revision>10</cp:revision>
  <dcterms:created xsi:type="dcterms:W3CDTF">2020-11-26T12:57:30Z</dcterms:created>
  <dcterms:modified xsi:type="dcterms:W3CDTF">2022-08-22T05:57:30Z</dcterms:modified>
</cp:coreProperties>
</file>