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25" r:id="rId2"/>
  </p:sldMasterIdLst>
  <p:sldIdLst>
    <p:sldId id="256" r:id="rId3"/>
    <p:sldId id="257" r:id="rId4"/>
    <p:sldId id="314" r:id="rId5"/>
    <p:sldId id="271" r:id="rId6"/>
    <p:sldId id="315" r:id="rId7"/>
    <p:sldId id="316" r:id="rId8"/>
    <p:sldId id="327" r:id="rId9"/>
    <p:sldId id="310" r:id="rId10"/>
    <p:sldId id="328" r:id="rId11"/>
    <p:sldId id="297" r:id="rId12"/>
    <p:sldId id="298" r:id="rId13"/>
    <p:sldId id="299" r:id="rId14"/>
    <p:sldId id="300" r:id="rId15"/>
    <p:sldId id="258" r:id="rId16"/>
    <p:sldId id="272" r:id="rId17"/>
    <p:sldId id="273" r:id="rId18"/>
    <p:sldId id="281" r:id="rId19"/>
    <p:sldId id="320" r:id="rId20"/>
    <p:sldId id="329" r:id="rId21"/>
    <p:sldId id="322" r:id="rId22"/>
    <p:sldId id="321" r:id="rId23"/>
    <p:sldId id="261" r:id="rId24"/>
    <p:sldId id="280" r:id="rId25"/>
    <p:sldId id="283" r:id="rId26"/>
    <p:sldId id="282" r:id="rId27"/>
    <p:sldId id="284" r:id="rId28"/>
    <p:sldId id="287" r:id="rId29"/>
    <p:sldId id="285" r:id="rId30"/>
    <p:sldId id="317" r:id="rId31"/>
    <p:sldId id="324" r:id="rId32"/>
    <p:sldId id="325" r:id="rId33"/>
    <p:sldId id="319" r:id="rId34"/>
    <p:sldId id="330" r:id="rId35"/>
    <p:sldId id="290" r:id="rId36"/>
    <p:sldId id="286" r:id="rId37"/>
    <p:sldId id="331" r:id="rId38"/>
    <p:sldId id="265" r:id="rId39"/>
    <p:sldId id="291" r:id="rId40"/>
    <p:sldId id="326" r:id="rId41"/>
    <p:sldId id="332" r:id="rId42"/>
    <p:sldId id="292" r:id="rId43"/>
    <p:sldId id="289" r:id="rId44"/>
    <p:sldId id="293" r:id="rId45"/>
    <p:sldId id="294" r:id="rId4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9" d="100"/>
          <a:sy n="59" d="100"/>
        </p:scale>
        <p:origin x="1632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viewProps" Target="viewProps.xml"/><Relationship Id="rId8" Type="http://schemas.openxmlformats.org/officeDocument/2006/relationships/slide" Target="slides/slide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4530"/>
            <a:ext cx="6858000" cy="2387600"/>
          </a:xfrm>
        </p:spPr>
        <p:txBody>
          <a:bodyPr anchor="b">
            <a:normAutofit/>
          </a:bodyPr>
          <a:lstStyle>
            <a:lvl1pPr algn="ctr">
              <a:defRPr sz="4500"/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fi-FI"/>
              <a:t>Muokkaa alaotsikon perustyyliä napsautt.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9695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371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0362"/>
            <a:ext cx="1971675" cy="5811838"/>
          </a:xfrm>
        </p:spPr>
        <p:txBody>
          <a:bodyPr vert="eaVert"/>
          <a:lstStyle/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0363"/>
            <a:ext cx="5800725" cy="5811837"/>
          </a:xfrm>
        </p:spPr>
        <p:txBody>
          <a:bodyPr vert="eaVert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1501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3000302-CACD-45EB-8164-16FC45AC42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BE097439-448C-44B0-BE9F-E58F99EFB4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34016DE7-F02D-4713-997A-44B0C60657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11/19/2019</a:t>
            </a:fld>
            <a:endParaRPr lang="en-US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BBA23F99-35CD-4925-A063-1BE87B94EE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136F8509-53FF-49E8-8A52-22E1E60F4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7685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2E0AAD8-9AF7-465C-915F-FA3697B69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EA91BAE-E470-46CD-9D8B-3556994EDE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75EFD36F-8FC9-4D6F-AEEF-AE24099D7F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11/19/2019</a:t>
            </a:fld>
            <a:endParaRPr lang="en-US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6C6B831F-A260-44F5-9F51-714DA7485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48C80D8-D24C-4912-A87E-0CE03ECE0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6874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4582017-F18E-4161-88A3-935316CA7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F36AACA9-85D3-4E61-996A-897EADFB1B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AA5F5790-C2B0-448C-99ED-CE85BB324F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11/19/2019</a:t>
            </a:fld>
            <a:endParaRPr lang="en-US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E201CB42-F96B-44FF-9007-5017398B2C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755BFB27-50B7-4955-8DCA-F0FF0B552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4589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4C17BEE-43DA-4654-9261-A9553A5669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5B1210E-3E0E-466E-A3E0-A5D36F7123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0B200142-8428-46D7-9441-C3268E41E0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BB1AC006-A7E2-410A-97FD-EF345064E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11/19/2019</a:t>
            </a:fld>
            <a:endParaRPr lang="en-US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D1CDB6D8-8497-4018-890B-B36373688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8558792F-D3DF-47F0-ABAE-387438FB2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504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4576199-5D80-4FD6-A0FC-5342AD3BAC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13EDA0FE-8831-4EA3-A61F-7A1508A5ED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08F805BE-11C0-41FC-A622-D75E236431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3BB11C72-411C-4775-B3AB-30C6252BE0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7EF1A55C-8446-4F1C-9BE4-D6F5F91100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D897720B-3D7E-4704-9B0D-DAE3B5C14A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11/19/2019</a:t>
            </a:fld>
            <a:endParaRPr lang="en-US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5FC47F06-030C-4400-AFBE-5E05377BF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B6C8EF31-8817-48A4-82F8-F020D83A1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6626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DEC2021-E238-43DB-92E7-54799BF7B8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E262571E-D5F4-4B26-8A6C-F508DEB5DC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11/19/2019</a:t>
            </a:fld>
            <a:endParaRPr lang="en-US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3B106D52-C4E3-48ED-B2A5-4D5AD450FA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A08D49DA-DDE4-4617-A0D4-23C8986A3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6278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2BB2BBFD-5F2B-4AA9-B912-C7A35B907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11/19/2019</a:t>
            </a:fld>
            <a:endParaRPr lang="en-US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94C7EB8F-D959-4338-8A9D-9A3C51B5A2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07AD520C-CD79-4EA1-92E0-737886D64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7348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4CB2FDD-C83F-4526-95BD-12183DD84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414801C-F0F7-48B9-A7D9-64E2FBE6C1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F5B519F6-54F8-4B9C-845C-832E83EF82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6DC798D4-0BE6-4EDA-944A-7AC84F8BAC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11/19/2019</a:t>
            </a:fld>
            <a:endParaRPr lang="en-US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5B1D19CF-CABD-4DB2-B65E-5AB240747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52899A18-C7CE-4EC1-B2E5-278FB82ED0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5880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5624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869716F-2007-4DD5-B006-075BFD4A0E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330F05FA-CB47-4962-9AF0-373BEB82D1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9F9BED32-BC0D-444C-BDD8-CF7951C78A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B3DAF68C-D9EE-4FD9-B980-CE2D24C095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11/19/2019</a:t>
            </a:fld>
            <a:endParaRPr lang="en-US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D2C0E0DA-F167-469F-99C3-43D12DDF8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B8A7C9CE-A5AC-43EA-AAF2-85C5ADB5F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5268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BB887AC-1B7A-420E-BAA4-07C23EE465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96AF1AC5-FAAF-4D3C-ABC8-6D6B6B9918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A419DE1-0C8C-4F13-8DFD-75CBFAC7F8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11/19/2019</a:t>
            </a:fld>
            <a:endParaRPr lang="en-US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6A93D42B-8D79-48B9-BAF9-936DE12E03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2DC66D21-C099-445E-8737-9A537DEC6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6806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82069DC1-9FAE-4144-BE19-66C054C0C7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5091E0A4-F778-4EA5-9454-CB8FBBE823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4E57DD4A-5A10-40C6-9063-3996D3A5F4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11/19/2019</a:t>
            </a:fld>
            <a:endParaRPr lang="en-US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D875BF5B-6950-47BB-BF19-5AA8B0F23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E67BAA9F-DE7C-4CF2-9FFD-AD6F03763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662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12423"/>
            <a:ext cx="7886700" cy="2851208"/>
          </a:xfrm>
        </p:spPr>
        <p:txBody>
          <a:bodyPr anchor="b">
            <a:normAutofit/>
          </a:bodyPr>
          <a:lstStyle>
            <a:lvl1pPr>
              <a:defRPr sz="4500" b="0"/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52634"/>
            <a:ext cx="78867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7121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3845" y="1828801"/>
            <a:ext cx="3886200" cy="4351337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8801"/>
            <a:ext cx="3886200" cy="4351337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1766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681851"/>
            <a:ext cx="386715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45" y="2507551"/>
            <a:ext cx="3867150" cy="3680525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851"/>
            <a:ext cx="38862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7551"/>
            <a:ext cx="3886201" cy="3680525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63904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7180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1973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1"/>
            <a:ext cx="2948940" cy="1600197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399"/>
            <a:ext cx="294894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2528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0"/>
            <a:ext cx="2948940" cy="160020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fi-FI"/>
              <a:t>Lisää kuva napsauttamalla kuvaketta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400"/>
            <a:ext cx="294894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6213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33845" y="365760"/>
            <a:ext cx="78867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828801"/>
            <a:ext cx="78867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3145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916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B0EDB5E9-8984-4E8B-A356-2EDFCEB5B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70D5D3DD-FFAF-4B9D-A65D-B3542978C2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7FDB9D9E-73DA-4DDF-A8E5-8C6DA2F519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11/19/2019</a:t>
            </a:fld>
            <a:endParaRPr lang="en-US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F9D0770-CBE0-4C03-8392-7C8E166390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5FB582B5-BAAA-4255-923F-F784E0A8F9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792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youtube.com/watch?v=AaHWEwTwch0" TargetMode="Externa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ghykrSCC03A" TargetMode="External"/><Relationship Id="rId2" Type="http://schemas.openxmlformats.org/officeDocument/2006/relationships/hyperlink" Target="https://www.youtube.com/watch?v=eiogMwMIWJo" TargetMode="Externa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hyperlink" Target="https://www.youtube.com/watch?v=1CRihg1X89A" TargetMode="Externa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s://www.youtube.com/watch?v=aYxG1ASrYKo" TargetMode="Externa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hyperlink" Target="https://www.youtube.com/watch?v=_h6fA4XRkIg" TargetMode="Externa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5G7o8PulAh8" TargetMode="Externa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www.youtube.com/watch?v=ojVZq4kyma4" TargetMode="Externa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https://www.youtube.com/watch?v=j_fBp4rzT4U&amp;feature=emb_logo" TargetMode="Externa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s://www.youtube.com/watch?v=2Vk2Hiu2lOw&amp;feature=emb_logo" TargetMode="Externa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NdwOZY8Z_T0" TargetMode="External"/><Relationship Id="rId2" Type="http://schemas.openxmlformats.org/officeDocument/2006/relationships/hyperlink" Target="https://www.youtube.com/watch?v=kDr0SAxv80U" TargetMode="Externa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1.png"/><Relationship Id="rId4" Type="http://schemas.openxmlformats.org/officeDocument/2006/relationships/hyperlink" Target="https://www.youtube.com/watch?v=SmC2b4ypsYs" TargetMode="Externa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hyperlink" Target="https://www.youtube.com/watch?v=svQXcv3yLHc" TargetMode="Externa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6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www.youtube.com/watch?v=BKExMU8GXtI" TargetMode="Externa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www.youtube.com/watch?v=Hxzbbvf696s" TargetMode="Externa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www.youtube.com/watch?v=gGtD1plUliY" TargetMode="Externa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www.youtube.com/watch?v=9bzlmiFK7aA" TargetMode="Externa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www.facebook.com/perussuomalaiset.nuoret/videos/1458380204172313/" TargetMode="Externa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0" y="5257800"/>
            <a:ext cx="9144000" cy="1600200"/>
          </a:xfrm>
        </p:spPr>
        <p:txBody>
          <a:bodyPr>
            <a:normAutofit fontScale="90000"/>
          </a:bodyPr>
          <a:lstStyle/>
          <a:p>
            <a:br>
              <a:rPr lang="fi-FI" sz="5300" b="1" dirty="0"/>
            </a:br>
            <a:br>
              <a:rPr lang="fi-FI" sz="5300" b="1" dirty="0"/>
            </a:br>
            <a:r>
              <a:rPr lang="fi-FI" sz="5300" b="1" dirty="0"/>
              <a:t>Mainonta vaikuttavana viestintänä</a:t>
            </a:r>
            <a:br>
              <a:rPr lang="fi-FI" sz="2800" b="1" dirty="0"/>
            </a:br>
            <a:r>
              <a:rPr lang="fi-FI" sz="2800" b="1" dirty="0">
                <a:hlinkClick r:id="rId2"/>
              </a:rPr>
              <a:t>https://www.youtube.com/watch?v=AaHWEwTwch0</a:t>
            </a:r>
            <a:r>
              <a:rPr lang="fi-FI" sz="2800" b="1" dirty="0"/>
              <a:t> </a:t>
            </a:r>
            <a:br>
              <a:rPr lang="fi-FI" sz="2800" b="1" dirty="0"/>
            </a:br>
            <a:r>
              <a:rPr lang="fi-FI" sz="2800" b="1" dirty="0"/>
              <a:t>Mikä on mainoksen kohderyhmä ja tavoite, ja millä keinoin nämä pyritään tavoittamaan? </a:t>
            </a:r>
            <a:endParaRPr lang="fi-FI" sz="3200" dirty="0">
              <a:solidFill>
                <a:schemeClr val="tx1"/>
              </a:solidFill>
            </a:endParaRP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2286000" y="0"/>
            <a:ext cx="6172200" cy="1524000"/>
          </a:xfrm>
        </p:spPr>
        <p:txBody>
          <a:bodyPr/>
          <a:lstStyle/>
          <a:p>
            <a:endParaRPr lang="fi-FI" dirty="0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48B41814-88D1-438A-9A2D-0D63709A32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048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6102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" name="Sisällön paikkamerkki 3" descr="b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33600" y="0"/>
            <a:ext cx="4876800" cy="6901794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8" name="Sisällön paikkamerkki 7" descr="b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4572000" y="0"/>
            <a:ext cx="13716000" cy="6858000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" name="Sisällön paikkamerkki 3" descr="b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22087" y="304800"/>
            <a:ext cx="9166087" cy="6324600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" name="Sisällön paikkamerkki 3" descr="food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685800"/>
            <a:ext cx="9144000" cy="4572000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6" name="Sisällön paikkamerkki 5" descr="bene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304800"/>
            <a:ext cx="9144000" cy="6316717"/>
          </a:xfrm>
        </p:spPr>
      </p:pic>
    </p:spTree>
    <p:extLst>
      <p:ext uri="{BB962C8B-B14F-4D97-AF65-F5344CB8AC3E}">
        <p14:creationId xmlns:p14="http://schemas.microsoft.com/office/powerpoint/2010/main" val="38682868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" name="Sisällön paikkamerkki 3" descr="bene2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contrast="10000"/>
          </a:blip>
          <a:stretch>
            <a:fillRect/>
          </a:stretch>
        </p:blipFill>
        <p:spPr>
          <a:xfrm>
            <a:off x="0" y="0"/>
            <a:ext cx="9144000" cy="6371897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6" name="Sisällön paikkamerkki 5" descr="bene3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contrast="10000"/>
          </a:blip>
          <a:stretch>
            <a:fillRect/>
          </a:stretch>
        </p:blipFill>
        <p:spPr>
          <a:xfrm>
            <a:off x="0" y="313508"/>
            <a:ext cx="9144000" cy="6544492"/>
          </a:xfrm>
        </p:spPr>
      </p:pic>
    </p:spTree>
    <p:extLst>
      <p:ext uri="{BB962C8B-B14F-4D97-AF65-F5344CB8AC3E}">
        <p14:creationId xmlns:p14="http://schemas.microsoft.com/office/powerpoint/2010/main" val="4825175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0" y="533400"/>
            <a:ext cx="2590800" cy="6324599"/>
          </a:xfrm>
        </p:spPr>
        <p:txBody>
          <a:bodyPr>
            <a:normAutofit fontScale="25000" lnSpcReduction="20000"/>
          </a:bodyPr>
          <a:lstStyle/>
          <a:p>
            <a:endParaRPr lang="fi-FI" sz="2800" b="1" dirty="0"/>
          </a:p>
          <a:p>
            <a:r>
              <a:rPr lang="fi-FI" sz="10000" b="1" dirty="0"/>
              <a:t>piilomainos: </a:t>
            </a:r>
            <a:r>
              <a:rPr lang="fi-FI" sz="9700" b="1" dirty="0"/>
              <a:t>ei-markkinoiviksi tekstilajeiksi naamioituja mainoksia</a:t>
            </a:r>
          </a:p>
          <a:p>
            <a:r>
              <a:rPr lang="fi-FI" sz="10000" b="1" dirty="0" err="1"/>
              <a:t>mediamainonta:massoille</a:t>
            </a:r>
            <a:endParaRPr lang="fi-FI" sz="10000" b="1" dirty="0"/>
          </a:p>
          <a:p>
            <a:r>
              <a:rPr lang="fi-FI" sz="10000" b="1" dirty="0" err="1"/>
              <a:t>suoramarkki-nointi</a:t>
            </a:r>
            <a:r>
              <a:rPr lang="fi-FI" sz="10000" b="1" dirty="0"/>
              <a:t>: rajatulle kohderyhmälle</a:t>
            </a:r>
          </a:p>
          <a:p>
            <a:r>
              <a:rPr lang="fi-FI" sz="10000" b="1" dirty="0"/>
              <a:t>täydentävä mainonta: sponsori- ja messumainonta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74442" y="0"/>
            <a:ext cx="5969558" cy="7651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A0CAAEBE-4DFD-4D3A-8E08-7B304A895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4724400" cy="1143000"/>
          </a:xfrm>
        </p:spPr>
        <p:txBody>
          <a:bodyPr>
            <a:normAutofit/>
          </a:bodyPr>
          <a:lstStyle/>
          <a:p>
            <a:r>
              <a:rPr lang="fi-FI" b="1" dirty="0"/>
              <a:t>Keskustelkaa julkisuuden henkilöistä suostuttelijoina. 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EBB0DECA-7715-47C3-BC15-3FE87AE1D9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43000"/>
            <a:ext cx="4495800" cy="5714999"/>
          </a:xfrm>
        </p:spPr>
        <p:txBody>
          <a:bodyPr>
            <a:normAutofit/>
          </a:bodyPr>
          <a:lstStyle/>
          <a:p>
            <a:r>
              <a:rPr lang="fi-FI" sz="2600" b="1" dirty="0"/>
              <a:t>Listatkaa tuotteita ja yrityksiä, joiden mainoksissa olette nähneet julkisuuden henkilöitä. </a:t>
            </a:r>
          </a:p>
          <a:p>
            <a:r>
              <a:rPr lang="fi-FI" sz="2600" b="1" dirty="0"/>
              <a:t>Mitä mieltä olette julkimoiden esiintymisestä esimerkiksi urheilu-, kosmetiikka-, vaate- ja teknologiamainoksissa?</a:t>
            </a:r>
          </a:p>
          <a:p>
            <a:r>
              <a:rPr lang="fi-FI" sz="2600" b="1" dirty="0"/>
              <a:t>Millaisia ongelmia julkisuuden henkilöiden keulakuvana käyttämiseen liittyy? Millaisia keskusteluja olette aiheesta kuulleet tai lukeneet?</a:t>
            </a:r>
            <a:endParaRPr lang="fi-FI" sz="2600" dirty="0"/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29086956-4EAA-4008-A18E-2580463E0D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1"/>
            <a:ext cx="48063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2080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5805564-D19D-4E9E-931B-BC9996BCD1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" name="Sisällön paikkamerkki 3">
            <a:extLst>
              <a:ext uri="{FF2B5EF4-FFF2-40B4-BE49-F238E27FC236}">
                <a16:creationId xmlns:a16="http://schemas.microsoft.com/office/drawing/2014/main" id="{D334CD92-FACE-446C-B8CC-C42AF94205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1184" y="0"/>
            <a:ext cx="82416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7239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0" y="0"/>
            <a:ext cx="4470273" cy="990600"/>
          </a:xfrm>
        </p:spPr>
        <p:txBody>
          <a:bodyPr>
            <a:normAutofit/>
          </a:bodyPr>
          <a:lstStyle/>
          <a:p>
            <a:r>
              <a:rPr lang="fi-FI" sz="4000" b="1" dirty="0">
                <a:solidFill>
                  <a:schemeClr val="tx1"/>
                </a:solidFill>
              </a:rPr>
              <a:t>Mainoksen tavoitteet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0" y="838200"/>
            <a:ext cx="4191000" cy="6019800"/>
          </a:xfrm>
        </p:spPr>
        <p:txBody>
          <a:bodyPr>
            <a:normAutofit/>
          </a:bodyPr>
          <a:lstStyle/>
          <a:p>
            <a:r>
              <a:rPr lang="fi-FI" sz="2800" b="1" dirty="0"/>
              <a:t>maksettua, laskelmoitua, suostuttelevaa viestintää</a:t>
            </a:r>
          </a:p>
          <a:p>
            <a:r>
              <a:rPr lang="fi-FI" sz="2800" b="1" dirty="0"/>
              <a:t>huomion herättäminen, huomatuksi tuleminen</a:t>
            </a:r>
          </a:p>
          <a:p>
            <a:r>
              <a:rPr lang="fi-FI" sz="2800" b="1" dirty="0"/>
              <a:t>lupausten tekeminen</a:t>
            </a:r>
          </a:p>
          <a:p>
            <a:r>
              <a:rPr lang="fi-FI" sz="2800" b="1" dirty="0"/>
              <a:t>tarpeiden synnyttäminen ja ratkaisun tarjoaminen</a:t>
            </a:r>
          </a:p>
          <a:p>
            <a:r>
              <a:rPr lang="fi-FI" sz="2800" b="1" dirty="0"/>
              <a:t>myönteisten mielikuvien luominen tuotteista, palveluista ja yrityksistä itsestään, brändit eli yritysmielikuvat </a:t>
            </a:r>
          </a:p>
          <a:p>
            <a:pPr marL="0" indent="0">
              <a:buNone/>
            </a:pPr>
            <a:r>
              <a:rPr lang="fi-FI" sz="2800" b="1" dirty="0">
                <a:latin typeface="Calibri"/>
              </a:rPr>
              <a:t>  → </a:t>
            </a:r>
            <a:r>
              <a:rPr lang="fi-FI" sz="2800" b="1" dirty="0"/>
              <a:t>myynnin edistäminen</a:t>
            </a:r>
          </a:p>
          <a:p>
            <a:pPr marL="0" indent="0">
              <a:buNone/>
            </a:pPr>
            <a:endParaRPr lang="fi-FI" dirty="0"/>
          </a:p>
          <a:p>
            <a:endParaRPr lang="fi-FI" dirty="0"/>
          </a:p>
        </p:txBody>
      </p:sp>
      <p:pic>
        <p:nvPicPr>
          <p:cNvPr id="5" name="Kuva 4" descr="PLAN_12_vuotiaan_aitiysvaatteet_KEYVISUALS_SUOMI_1.jpg"/>
          <p:cNvPicPr>
            <a:picLocks noChangeAspect="1"/>
          </p:cNvPicPr>
          <p:nvPr/>
        </p:nvPicPr>
        <p:blipFill>
          <a:blip r:embed="rId2" cstate="print"/>
          <a:srcRect l="8152"/>
          <a:stretch>
            <a:fillRect/>
          </a:stretch>
        </p:blipFill>
        <p:spPr>
          <a:xfrm>
            <a:off x="4851273" y="0"/>
            <a:ext cx="4292727" cy="6858000"/>
          </a:xfrm>
          <a:prstGeom prst="rect">
            <a:avLst/>
          </a:prstGeom>
        </p:spPr>
      </p:pic>
      <p:pic>
        <p:nvPicPr>
          <p:cNvPr id="7" name="Kuva 6" descr="b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70273" y="0"/>
            <a:ext cx="4673727" cy="6858000"/>
          </a:xfrm>
          <a:prstGeom prst="rect">
            <a:avLst/>
          </a:prstGeo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CBA6711B-AEE5-4901-8FD7-A2E37A71229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51111"/>
          <a:stretch/>
        </p:blipFill>
        <p:spPr>
          <a:xfrm>
            <a:off x="4470273" y="-79437"/>
            <a:ext cx="4693392" cy="7016873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0DEF6613-4BB5-4F81-B409-58B85296FD0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" t="11064" r="-658" b="8936"/>
          <a:stretch/>
        </p:blipFill>
        <p:spPr>
          <a:xfrm>
            <a:off x="4378026" y="-76200"/>
            <a:ext cx="4877885" cy="6937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7496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4A7C294-8F31-49DB-AE97-DFF624D8D6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" name="Sisällön paikkamerkki 3">
            <a:extLst>
              <a:ext uri="{FF2B5EF4-FFF2-40B4-BE49-F238E27FC236}">
                <a16:creationId xmlns:a16="http://schemas.microsoft.com/office/drawing/2014/main" id="{DE6C1D11-B4EA-4D39-9065-34A10B9C10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866"/>
          <a:stretch/>
        </p:blipFill>
        <p:spPr>
          <a:xfrm>
            <a:off x="0" y="838200"/>
            <a:ext cx="9129021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7897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50198D7-5998-4506-A4BC-CF56EE396C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" name="Sisällön paikkamerkki 3">
            <a:extLst>
              <a:ext uri="{FF2B5EF4-FFF2-40B4-BE49-F238E27FC236}">
                <a16:creationId xmlns:a16="http://schemas.microsoft.com/office/drawing/2014/main" id="{0D8FA648-7E8C-4E5F-85CD-64FD628C24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3000" y="24581"/>
            <a:ext cx="7010400" cy="6759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4136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/>
          <p:cNvSpPr>
            <a:spLocks noGrp="1"/>
          </p:cNvSpPr>
          <p:nvPr>
            <p:ph type="title"/>
          </p:nvPr>
        </p:nvSpPr>
        <p:spPr>
          <a:xfrm>
            <a:off x="0" y="381000"/>
            <a:ext cx="8515350" cy="228600"/>
          </a:xfrm>
        </p:spPr>
        <p:txBody>
          <a:bodyPr>
            <a:normAutofit fontScale="90000"/>
          </a:bodyPr>
          <a:lstStyle/>
          <a:p>
            <a:r>
              <a:rPr lang="fi-FI" sz="4400" b="1" dirty="0"/>
              <a:t>Mainosanalyysin peruspilareita</a:t>
            </a:r>
            <a:br>
              <a:rPr lang="fi-FI" sz="4400" b="1" dirty="0"/>
            </a:br>
            <a:r>
              <a:rPr lang="fi-FI" sz="2700" b="1" dirty="0"/>
              <a:t>1. Kuka mainoksella myy ja mitä? </a:t>
            </a:r>
            <a:r>
              <a:rPr lang="fi-FI" sz="1300" b="1" dirty="0">
                <a:hlinkClick r:id="rId2"/>
              </a:rPr>
              <a:t>https://www.youtube.com/watch?v=eiogMwMIWJo</a:t>
            </a:r>
            <a:r>
              <a:rPr lang="fi-FI" sz="1300" b="1" dirty="0"/>
              <a:t> 							</a:t>
            </a:r>
            <a:r>
              <a:rPr lang="fi-FI" sz="1300" b="1" dirty="0">
                <a:hlinkClick r:id="rId3"/>
              </a:rPr>
              <a:t>https://www.youtube.com/watch?v=ghykrSCC03A</a:t>
            </a:r>
            <a:r>
              <a:rPr lang="fi-FI" sz="1300" b="1" dirty="0"/>
              <a:t>  </a:t>
            </a:r>
          </a:p>
        </p:txBody>
      </p:sp>
      <p:pic>
        <p:nvPicPr>
          <p:cNvPr id="6" name="Sisällön paikkamerkki 5"/>
          <p:cNvPicPr>
            <a:picLocks noGrp="1" noChangeAspect="1"/>
          </p:cNvPicPr>
          <p:nvPr>
            <p:ph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4087"/>
            <a:ext cx="9144000" cy="5903913"/>
          </a:xfrm>
        </p:spPr>
      </p:pic>
      <p:pic>
        <p:nvPicPr>
          <p:cNvPr id="5" name="Kuva 4" descr="vui.jpg"/>
          <p:cNvPicPr>
            <a:picLocks noChangeAspect="1"/>
          </p:cNvPicPr>
          <p:nvPr/>
        </p:nvPicPr>
        <p:blipFill>
          <a:blip r:embed="rId5" cstate="print">
            <a:lum contrast="20000"/>
          </a:blip>
          <a:stretch>
            <a:fillRect/>
          </a:stretch>
        </p:blipFill>
        <p:spPr>
          <a:xfrm>
            <a:off x="0" y="914400"/>
            <a:ext cx="9144000" cy="6089904"/>
          </a:xfrm>
          <a:prstGeom prst="rect">
            <a:avLst/>
          </a:prstGeom>
        </p:spPr>
      </p:pic>
      <p:pic>
        <p:nvPicPr>
          <p:cNvPr id="3" name="Kuva 2">
            <a:extLst>
              <a:ext uri="{FF2B5EF4-FFF2-40B4-BE49-F238E27FC236}">
                <a16:creationId xmlns:a16="http://schemas.microsoft.com/office/drawing/2014/main" id="{8F12300A-D6DA-4AF8-B6E4-36F8907F8CC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67"/>
          <a:stretch/>
        </p:blipFill>
        <p:spPr>
          <a:xfrm>
            <a:off x="0" y="1053327"/>
            <a:ext cx="9442862" cy="5990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479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28650" y="1"/>
            <a:ext cx="7886700" cy="838200"/>
          </a:xfrm>
        </p:spPr>
        <p:txBody>
          <a:bodyPr>
            <a:normAutofit/>
          </a:bodyPr>
          <a:lstStyle/>
          <a:p>
            <a:endParaRPr lang="fi-FI" sz="4800" b="1" dirty="0"/>
          </a:p>
        </p:txBody>
      </p:sp>
      <p:sp>
        <p:nvSpPr>
          <p:cNvPr id="5" name="Sisällön paikkamerkki 4"/>
          <p:cNvSpPr>
            <a:spLocks noGrp="1"/>
          </p:cNvSpPr>
          <p:nvPr>
            <p:ph idx="1"/>
          </p:nvPr>
        </p:nvSpPr>
        <p:spPr>
          <a:xfrm>
            <a:off x="0" y="0"/>
            <a:ext cx="3848247" cy="6858000"/>
          </a:xfrm>
        </p:spPr>
        <p:txBody>
          <a:bodyPr>
            <a:noAutofit/>
          </a:bodyPr>
          <a:lstStyle/>
          <a:p>
            <a:pPr lvl="1">
              <a:buNone/>
            </a:pPr>
            <a:r>
              <a:rPr lang="fi-FI" sz="2400" b="1" dirty="0"/>
              <a:t>2. Mihin huomio ensin kiinnittyy ja mistä syystä? Onko tuote vain arkisesti mukana, vai ylevöitetäänkö sitä valaisun, kuvakulman ja koon avulla? Nostetaanko se peräti jalustalle ihailtavaksi? Minkä kokoinen se on?</a:t>
            </a:r>
          </a:p>
          <a:p>
            <a:pPr lvl="1">
              <a:buNone/>
            </a:pPr>
            <a:r>
              <a:rPr lang="fi-FI" sz="2400" b="1" dirty="0"/>
              <a:t>3. Mitä kyseisen mainoslajin (automainokset, kosmetiikkamainokset, vaatemainokset…) tyypillisiä piirteitä voit mainoksesta havaita? </a:t>
            </a:r>
            <a:r>
              <a:rPr lang="fi-FI" sz="2400" b="1" dirty="0">
                <a:hlinkClick r:id="rId2"/>
              </a:rPr>
              <a:t>https://www.youtube.com/watch?v=1CRihg1X89A</a:t>
            </a:r>
            <a:r>
              <a:rPr lang="fi-FI" sz="2400" b="1" dirty="0"/>
              <a:t> </a:t>
            </a: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F096BF39-338B-4A75-9DD4-D53C01515D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247" y="0"/>
            <a:ext cx="5295753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0" y="304800"/>
            <a:ext cx="3733800" cy="6172200"/>
          </a:xfrm>
        </p:spPr>
        <p:txBody>
          <a:bodyPr>
            <a:normAutofit/>
          </a:bodyPr>
          <a:lstStyle/>
          <a:p>
            <a:r>
              <a:rPr lang="fi-FI" b="1" dirty="0"/>
              <a:t>4. Missä ja milloin mainos on julkaistu = konteksti?</a:t>
            </a:r>
            <a:br>
              <a:rPr lang="fi-FI" b="1" dirty="0"/>
            </a:br>
            <a:r>
              <a:rPr lang="fi-FI" b="1" dirty="0"/>
              <a:t>5. Mikä on kohderyhmä, eli kenelle mainostetaan, ja mistä sen huomaa? </a:t>
            </a: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EA5B2A6B-225B-4ACA-91D1-D81A002C82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0"/>
            <a:ext cx="5486400" cy="6858000"/>
          </a:xfrm>
          <a:prstGeom prst="rect">
            <a:avLst/>
          </a:prstGeom>
        </p:spPr>
      </p:pic>
      <p:sp>
        <p:nvSpPr>
          <p:cNvPr id="9" name="Sisällön paikkamerkki 8">
            <a:extLst>
              <a:ext uri="{FF2B5EF4-FFF2-40B4-BE49-F238E27FC236}">
                <a16:creationId xmlns:a16="http://schemas.microsoft.com/office/drawing/2014/main" id="{F4FA05D5-D953-4AE0-8569-C6488D468C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0" y="838200"/>
            <a:ext cx="9144000" cy="533399"/>
          </a:xfrm>
        </p:spPr>
        <p:txBody>
          <a:bodyPr>
            <a:normAutofit fontScale="90000"/>
          </a:bodyPr>
          <a:lstStyle/>
          <a:p>
            <a:r>
              <a:rPr lang="fi-FI" dirty="0">
                <a:hlinkClick r:id="rId2"/>
              </a:rPr>
              <a:t>https://www.youtube.com/watch?v=aYxG1ASrYKo</a:t>
            </a:r>
            <a:r>
              <a:rPr lang="fi-FI" dirty="0"/>
              <a:t> </a:t>
            </a:r>
          </a:p>
        </p:txBody>
      </p:sp>
      <p:sp>
        <p:nvSpPr>
          <p:cNvPr id="5" name="Sisällön paikkamerkki 4"/>
          <p:cNvSpPr>
            <a:spLocks noGrp="1"/>
          </p:cNvSpPr>
          <p:nvPr>
            <p:ph idx="1"/>
          </p:nvPr>
        </p:nvSpPr>
        <p:spPr>
          <a:xfrm>
            <a:off x="0" y="0"/>
            <a:ext cx="9144000" cy="1371599"/>
          </a:xfrm>
        </p:spPr>
        <p:txBody>
          <a:bodyPr/>
          <a:lstStyle/>
          <a:p>
            <a:pPr marL="0" indent="0">
              <a:buNone/>
            </a:pPr>
            <a:r>
              <a:rPr lang="fi-FI" b="1" dirty="0"/>
              <a:t>6) Keitä tai mitä mainoksessa esiintyy? Miten toimijoiden ikä, sukupuoli, kansallisuus, ammatti, koulutus, ulkonäkö, pukeutuminen, hiustyyli, ilmeet ja olemus vaikuttavat mainoksen sisältöön? Kuvattujen väliset suhteet? </a:t>
            </a:r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54214F45-3A53-4CB1-866F-3CC4C60809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3029" y="1371600"/>
            <a:ext cx="9220342" cy="51816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" name="Sisällön paikkamerkki 3" descr="vastam6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contrast="20000"/>
          </a:blip>
          <a:stretch>
            <a:fillRect/>
          </a:stretch>
        </p:blipFill>
        <p:spPr>
          <a:xfrm>
            <a:off x="-4305" y="152400"/>
            <a:ext cx="9148305" cy="6477000"/>
          </a:xfr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0" y="0"/>
            <a:ext cx="9144000" cy="6176963"/>
          </a:xfrm>
        </p:spPr>
        <p:txBody>
          <a:bodyPr/>
          <a:lstStyle/>
          <a:p>
            <a:pPr marL="0" indent="0">
              <a:buNone/>
            </a:pPr>
            <a:r>
              <a:rPr lang="fi-FI" b="1" dirty="0"/>
              <a:t>7) Mitä värejä mainoksessa on käytetty, ja miten niiden merkitystä voi tulkita? Mikä väri vallitseva? </a:t>
            </a:r>
            <a:r>
              <a:rPr lang="fi-FI" b="1" dirty="0">
                <a:hlinkClick r:id="rId2"/>
              </a:rPr>
              <a:t>https://www.youtube.com/watch?v=_h6fA4XRkIg</a:t>
            </a:r>
            <a:r>
              <a:rPr lang="fi-FI" b="1" dirty="0"/>
              <a:t> </a:t>
            </a:r>
          </a:p>
        </p:txBody>
      </p:sp>
      <p:pic>
        <p:nvPicPr>
          <p:cNvPr id="4" name="Kuva 3" descr="suomea.jpg"/>
          <p:cNvPicPr>
            <a:picLocks noChangeAspect="1"/>
          </p:cNvPicPr>
          <p:nvPr/>
        </p:nvPicPr>
        <p:blipFill>
          <a:blip r:embed="rId3" cstate="print">
            <a:lum contrast="30000"/>
          </a:blip>
          <a:stretch>
            <a:fillRect/>
          </a:stretch>
        </p:blipFill>
        <p:spPr>
          <a:xfrm>
            <a:off x="0" y="1524000"/>
            <a:ext cx="9144001" cy="3762103"/>
          </a:xfrm>
          <a:prstGeom prst="rect">
            <a:avLst/>
          </a:prstGeom>
        </p:spPr>
      </p:pic>
      <p:pic>
        <p:nvPicPr>
          <p:cNvPr id="6" name="Kuva 5" descr="puiku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524000"/>
            <a:ext cx="9144000" cy="4146698"/>
          </a:xfrm>
          <a:prstGeom prst="rect">
            <a:avLst/>
          </a:prstGeom>
        </p:spPr>
      </p:pic>
      <p:pic>
        <p:nvPicPr>
          <p:cNvPr id="7" name="Sisällön paikkamerkki 5" descr="plus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21772" y="842976"/>
            <a:ext cx="9144000" cy="6099048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 descr="ray.jpg"/>
          <p:cNvPicPr>
            <a:picLocks noChangeAspect="1"/>
          </p:cNvPicPr>
          <p:nvPr/>
        </p:nvPicPr>
        <p:blipFill rotWithShape="1">
          <a:blip r:embed="rId2" cstate="print"/>
          <a:srcRect l="2904" t="4018" r="3559" b="4072"/>
          <a:stretch/>
        </p:blipFill>
        <p:spPr>
          <a:xfrm>
            <a:off x="298347" y="914400"/>
            <a:ext cx="8547305" cy="5991102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0" y="1"/>
            <a:ext cx="9144000" cy="9144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fi-FI" b="1" dirty="0"/>
              <a:t>8) Mitä mainoksessa tapahtuu, tai mitä siinä on kuvattu? Viittaako mainoksen tarina johonkin tunnettuun kertomukseen tai  myyttiseen tarinaan? Tunnelma?</a:t>
            </a:r>
          </a:p>
          <a:p>
            <a:pPr marL="0" indent="0">
              <a:buNone/>
            </a:pPr>
            <a:r>
              <a:rPr lang="fi-FI" b="1" dirty="0">
                <a:hlinkClick r:id="rId3"/>
              </a:rPr>
              <a:t>https://www.youtube.com/watch?v=5G7o8PulAh8</a:t>
            </a:r>
            <a:r>
              <a:rPr lang="fi-FI" b="1" dirty="0"/>
              <a:t>  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3F0B461-EC07-4434-8F9B-BC5431586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5" name="Sisällön paikkamerkki 4">
            <a:extLst>
              <a:ext uri="{FF2B5EF4-FFF2-40B4-BE49-F238E27FC236}">
                <a16:creationId xmlns:a16="http://schemas.microsoft.com/office/drawing/2014/main" id="{4D0C7D85-A84C-478A-B1C1-FBC0B96CDB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0"/>
            <a:ext cx="8534400" cy="6867525"/>
          </a:xfrm>
        </p:spPr>
      </p:pic>
    </p:spTree>
    <p:extLst>
      <p:ext uri="{BB962C8B-B14F-4D97-AF65-F5344CB8AC3E}">
        <p14:creationId xmlns:p14="http://schemas.microsoft.com/office/powerpoint/2010/main" val="14887634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2546C83-137E-463C-8045-646A423991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90689"/>
          </a:xfrm>
        </p:spPr>
        <p:txBody>
          <a:bodyPr>
            <a:normAutofit/>
          </a:bodyPr>
          <a:lstStyle/>
          <a:p>
            <a:r>
              <a:rPr lang="fi-FI" b="1" dirty="0"/>
              <a:t>Miten seuraavassa mainoksessa luodaan positiivisia mielleyhtymiä mainostettavasta tuotteesta? </a:t>
            </a:r>
            <a:r>
              <a:rPr lang="fi-FI" b="1" dirty="0">
                <a:hlinkClick r:id="rId2"/>
              </a:rPr>
              <a:t>https://www.youtube.com/watch?v=ojVZq4kyma4</a:t>
            </a:r>
            <a:r>
              <a:rPr lang="fi-FI" b="1" dirty="0"/>
              <a:t> </a:t>
            </a:r>
          </a:p>
        </p:txBody>
      </p:sp>
      <p:pic>
        <p:nvPicPr>
          <p:cNvPr id="4" name="Sisällön paikkamerkki 3">
            <a:extLst>
              <a:ext uri="{FF2B5EF4-FFF2-40B4-BE49-F238E27FC236}">
                <a16:creationId xmlns:a16="http://schemas.microsoft.com/office/drawing/2014/main" id="{F552DF8A-3347-4F1A-9AEA-F7CFEEA487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27895" y="1656735"/>
            <a:ext cx="9171895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2533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345B15F-09CD-44BC-ACEF-DA785EF21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5" name="Sisällön paikkamerkki 4">
            <a:extLst>
              <a:ext uri="{FF2B5EF4-FFF2-40B4-BE49-F238E27FC236}">
                <a16:creationId xmlns:a16="http://schemas.microsoft.com/office/drawing/2014/main" id="{2606A358-2E77-4DAB-8F1A-6E9865A03A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855" y="0"/>
            <a:ext cx="6870290" cy="6870290"/>
          </a:xfrm>
        </p:spPr>
      </p:pic>
    </p:spTree>
    <p:extLst>
      <p:ext uri="{BB962C8B-B14F-4D97-AF65-F5344CB8AC3E}">
        <p14:creationId xmlns:p14="http://schemas.microsoft.com/office/powerpoint/2010/main" val="42505389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860ACE8-4A67-4192-AC0C-CC9B9B8DFD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" name="Sisällön paikkamerkki 3">
            <a:extLst>
              <a:ext uri="{FF2B5EF4-FFF2-40B4-BE49-F238E27FC236}">
                <a16:creationId xmlns:a16="http://schemas.microsoft.com/office/drawing/2014/main" id="{31B230D4-2E95-4739-9AA5-1F4EA78CD7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609600"/>
            <a:ext cx="9140031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2074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9F0EEEB-78A8-4F10-94C8-90456521E4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2400"/>
            <a:ext cx="9143999" cy="1371601"/>
          </a:xfrm>
        </p:spPr>
        <p:txBody>
          <a:bodyPr>
            <a:normAutofit fontScale="90000"/>
          </a:bodyPr>
          <a:lstStyle/>
          <a:p>
            <a:br>
              <a:rPr lang="fi-FI" b="1" dirty="0"/>
            </a:br>
            <a:r>
              <a:rPr lang="fi-FI" b="1" dirty="0"/>
              <a:t>9) Mainoksen kieli: huumori, intertekstuaalisuus, sanaleikit, sivistyssanat; tunteisiin vetoavaa, arkista, huoliteltua; retoriset keinot?</a:t>
            </a:r>
            <a:br>
              <a:rPr lang="fi-FI" sz="2800" dirty="0"/>
            </a:br>
            <a:r>
              <a:rPr lang="fi-FI" sz="2800" dirty="0">
                <a:hlinkClick r:id="rId2"/>
              </a:rPr>
              <a:t>https://www.youtube.com/watch?v=j_fBp4rzT4U&amp;feature=emb_logo</a:t>
            </a:r>
            <a:r>
              <a:rPr lang="fi-FI" sz="2800" dirty="0"/>
              <a:t> </a:t>
            </a:r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7D75F0CE-682D-4C03-9DF4-2D79D0527D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761" y="1981201"/>
            <a:ext cx="8666478" cy="4876799"/>
          </a:xfrm>
          <a:prstGeom prst="rect">
            <a:avLst/>
          </a:prstGeom>
        </p:spPr>
      </p:pic>
      <p:sp>
        <p:nvSpPr>
          <p:cNvPr id="5" name="Sisällön paikkamerkki 4">
            <a:extLst>
              <a:ext uri="{FF2B5EF4-FFF2-40B4-BE49-F238E27FC236}">
                <a16:creationId xmlns:a16="http://schemas.microsoft.com/office/drawing/2014/main" id="{843172B5-4D3D-48AF-B292-BECD4663F6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8280568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ADB7497-91B6-4E94-BF3F-76D8589E3D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hlinkClick r:id="rId2"/>
              </a:rPr>
              <a:t>https://www.youtube.com/watch?v=2Vk2Hiu2lOw&amp;feature=emb_logo</a:t>
            </a:r>
            <a:r>
              <a:rPr lang="fi-FI" dirty="0"/>
              <a:t> </a:t>
            </a:r>
          </a:p>
        </p:txBody>
      </p:sp>
      <p:pic>
        <p:nvPicPr>
          <p:cNvPr id="4" name="Sisällön paikkamerkki 3">
            <a:extLst>
              <a:ext uri="{FF2B5EF4-FFF2-40B4-BE49-F238E27FC236}">
                <a16:creationId xmlns:a16="http://schemas.microsoft.com/office/drawing/2014/main" id="{1715D192-1C58-4AA0-B4AE-ADC3FE1C17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554" b="-1"/>
          <a:stretch/>
        </p:blipFill>
        <p:spPr>
          <a:xfrm>
            <a:off x="0" y="1690688"/>
            <a:ext cx="9212518" cy="4557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0184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BF7286B-946C-4123-AE0F-7E087FFD8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077200" cy="334962"/>
          </a:xfrm>
        </p:spPr>
        <p:txBody>
          <a:bodyPr>
            <a:normAutofit fontScale="90000"/>
          </a:bodyPr>
          <a:lstStyle/>
          <a:p>
            <a:br>
              <a:rPr lang="fi-FI" dirty="0">
                <a:hlinkClick r:id="rId2"/>
              </a:rPr>
            </a:br>
            <a:br>
              <a:rPr lang="fi-FI" dirty="0">
                <a:hlinkClick r:id="rId2"/>
              </a:rPr>
            </a:br>
            <a:r>
              <a:rPr lang="fi-FI" dirty="0">
                <a:hlinkClick r:id="rId3"/>
              </a:rPr>
              <a:t>https://www.youtube.com/watch?v=NdwOZY8Z_</a:t>
            </a:r>
            <a:r>
              <a:rPr lang="fi-FI">
                <a:hlinkClick r:id="rId3"/>
              </a:rPr>
              <a:t>T0</a:t>
            </a:r>
            <a:r>
              <a:rPr lang="fi-FI"/>
              <a:t> </a:t>
            </a:r>
            <a:br>
              <a:rPr lang="fi-FI"/>
            </a:br>
            <a:r>
              <a:rPr lang="fi-FI">
                <a:hlinkClick r:id="rId4"/>
              </a:rPr>
              <a:t>https://www.youtube.com/watch?v=SmC2b4ypsYs</a:t>
            </a:r>
            <a:r>
              <a:rPr lang="fi-FI"/>
              <a:t> 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B6C96CA-6DC7-4326-AB2C-A65F2264DC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28601"/>
            <a:ext cx="7886700" cy="152399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endParaRPr lang="fi-FI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29498" y="1371600"/>
            <a:ext cx="9160329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6177277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-1" y="0"/>
            <a:ext cx="3948853" cy="68481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i-FI" sz="2800" b="1" dirty="0"/>
              <a:t>10) Mistä elementeistä mainos koostuu: tekstistä, kuvasta, liikkuvasta kuvasta, äänestä? Miten paljon eri elementtejä ja tyhjää tilaa? Miten teksti ja kuvat on sommiteltu: mitä tarkoitus erityisesti huomata? Mitä kuvatyyppejä käytetty? Miten paljon kirjoitettua tai puhuttua tekstiä? 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C162F6AC-E8DB-421F-BDB0-568D13B3C1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852" y="0"/>
            <a:ext cx="5216919" cy="6848168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39A23B9-5B58-4717-9281-E1986FF40A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hlinkClick r:id="rId2"/>
              </a:rPr>
              <a:t>https://www.youtube.com/watch?v=svQXcv3yLHc</a:t>
            </a:r>
            <a:r>
              <a:rPr lang="fi-FI" dirty="0"/>
              <a:t> </a:t>
            </a:r>
          </a:p>
        </p:txBody>
      </p:sp>
      <p:pic>
        <p:nvPicPr>
          <p:cNvPr id="4" name="Sisällön paikkamerkki 3">
            <a:extLst>
              <a:ext uri="{FF2B5EF4-FFF2-40B4-BE49-F238E27FC236}">
                <a16:creationId xmlns:a16="http://schemas.microsoft.com/office/drawing/2014/main" id="{5B5A8A4F-084D-40D1-82F4-B5185A529B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1690688"/>
            <a:ext cx="9192740" cy="516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28374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>
            <a:normAutofit/>
          </a:bodyPr>
          <a:lstStyle/>
          <a:p>
            <a:r>
              <a:rPr lang="fi-FI" b="1" dirty="0"/>
              <a:t>11) </a:t>
            </a:r>
            <a:r>
              <a:rPr lang="fi-FI" b="1" dirty="0">
                <a:solidFill>
                  <a:schemeClr val="tx1"/>
                </a:solidFill>
              </a:rPr>
              <a:t>Merkit, symbolit ja logot?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0" y="1066800"/>
            <a:ext cx="4724400" cy="5791200"/>
          </a:xfrm>
        </p:spPr>
        <p:txBody>
          <a:bodyPr>
            <a:normAutofit/>
          </a:bodyPr>
          <a:lstStyle/>
          <a:p>
            <a:pPr marL="560070" lvl="1" indent="-457200">
              <a:spcBef>
                <a:spcPts val="600"/>
              </a:spcBef>
              <a:buSzPct val="70000"/>
            </a:pPr>
            <a:r>
              <a:rPr lang="fi-FI" sz="2800" b="1" dirty="0"/>
              <a:t>logot eli yrityksen tai tuotteen visuaaliset tunnukset</a:t>
            </a:r>
            <a:endParaRPr lang="fi-FI" sz="2800" dirty="0"/>
          </a:p>
          <a:p>
            <a:pPr marL="560070" lvl="1" indent="-457200">
              <a:spcBef>
                <a:spcPts val="600"/>
              </a:spcBef>
              <a:buSzPct val="70000"/>
            </a:pPr>
            <a:r>
              <a:rPr lang="fi-FI" sz="2800" b="1" dirty="0"/>
              <a:t>mainosteksti</a:t>
            </a:r>
          </a:p>
          <a:p>
            <a:pPr marL="560070" lvl="1" indent="-457200">
              <a:spcBef>
                <a:spcPts val="600"/>
              </a:spcBef>
              <a:buSzPct val="70000"/>
            </a:pPr>
            <a:r>
              <a:rPr lang="fi-FI" sz="2800" b="1" dirty="0"/>
              <a:t>iskulauseet eli sloganit: </a:t>
            </a:r>
          </a:p>
          <a:p>
            <a:pPr marL="365760" lvl="1" indent="0">
              <a:buNone/>
            </a:pPr>
            <a:r>
              <a:rPr lang="fi-FI" sz="2800" b="1" dirty="0"/>
              <a:t>	ytimekäs lause, johon </a:t>
            </a:r>
          </a:p>
          <a:p>
            <a:pPr marL="365760" lvl="1" indent="0">
              <a:buNone/>
            </a:pPr>
            <a:r>
              <a:rPr lang="fi-FI" sz="2800" b="1" dirty="0"/>
              <a:t>	kiteytyy tuotteen, 		palvelun, tai yrityksen 	keskeinen lupaus tai 	hyöty kuluttajalle</a:t>
            </a:r>
          </a:p>
          <a:p>
            <a:pPr marL="365760" lvl="1" indent="0">
              <a:buNone/>
            </a:pPr>
            <a:endParaRPr lang="fi-FI" b="1" dirty="0"/>
          </a:p>
          <a:p>
            <a:pPr marL="365760" lvl="1" indent="0">
              <a:buNone/>
            </a:pPr>
            <a:endParaRPr lang="fi-FI" dirty="0"/>
          </a:p>
          <a:p>
            <a:pPr marL="365760" lvl="1" indent="0">
              <a:buNone/>
            </a:pPr>
            <a:endParaRPr lang="fi-FI" dirty="0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1066800"/>
            <a:ext cx="2331720" cy="2180962"/>
          </a:xfrm>
          <a:prstGeom prst="rect">
            <a:avLst/>
          </a:prstGeom>
        </p:spPr>
      </p:pic>
      <p:pic>
        <p:nvPicPr>
          <p:cNvPr id="5" name="Kuv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3505200"/>
            <a:ext cx="2390204" cy="2226070"/>
          </a:xfrm>
          <a:prstGeom prst="rect">
            <a:avLst/>
          </a:prstGeom>
        </p:spPr>
      </p:pic>
      <p:pic>
        <p:nvPicPr>
          <p:cNvPr id="6" name="Kuva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1066800"/>
            <a:ext cx="2286000" cy="2180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56497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-1" y="365126"/>
            <a:ext cx="4026047" cy="6492874"/>
          </a:xfrm>
        </p:spPr>
        <p:txBody>
          <a:bodyPr>
            <a:normAutofit/>
          </a:bodyPr>
          <a:lstStyle/>
          <a:p>
            <a:r>
              <a:rPr lang="fi-FI" b="1" dirty="0"/>
              <a:t>12) Mainoksen välittämät arvot, asenteet ja ideologiat?</a:t>
            </a:r>
            <a:br>
              <a:rPr lang="fi-FI" b="1" dirty="0"/>
            </a:br>
            <a:br>
              <a:rPr lang="fi-FI" b="1" dirty="0"/>
            </a:br>
            <a:r>
              <a:rPr lang="fi-FI" b="1" dirty="0"/>
              <a:t>- Tukeeko vai purkaako sukupuoleen, rotuun, kansallisuuteen ja käyttäytymiseen liittyviä rooli- tai ajatusmalleja?</a:t>
            </a:r>
            <a:br>
              <a:rPr lang="fi-FI" dirty="0"/>
            </a:br>
            <a:br>
              <a:rPr lang="fi-FI" dirty="0"/>
            </a:br>
            <a:br>
              <a:rPr lang="fi-FI" dirty="0"/>
            </a:br>
            <a:endParaRPr lang="fi-FI" dirty="0"/>
          </a:p>
        </p:txBody>
      </p:sp>
      <p:pic>
        <p:nvPicPr>
          <p:cNvPr id="5" name="Sisällön paikkamerkki 4">
            <a:extLst>
              <a:ext uri="{FF2B5EF4-FFF2-40B4-BE49-F238E27FC236}">
                <a16:creationId xmlns:a16="http://schemas.microsoft.com/office/drawing/2014/main" id="{7E2C03BF-B8A6-4D8F-860D-0C05CBB970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6047" y="0"/>
            <a:ext cx="5134282" cy="6845710"/>
          </a:xfr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FA3F7FC-1AD5-4A1F-9238-530D5EB977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5" name="Sisällön paikkamerkki 4">
            <a:extLst>
              <a:ext uri="{FF2B5EF4-FFF2-40B4-BE49-F238E27FC236}">
                <a16:creationId xmlns:a16="http://schemas.microsoft.com/office/drawing/2014/main" id="{26A13953-8750-431E-B854-0E0038457A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33" y="365126"/>
            <a:ext cx="9153833" cy="5846689"/>
          </a:xfrm>
        </p:spPr>
      </p:pic>
    </p:spTree>
    <p:extLst>
      <p:ext uri="{BB962C8B-B14F-4D97-AF65-F5344CB8AC3E}">
        <p14:creationId xmlns:p14="http://schemas.microsoft.com/office/powerpoint/2010/main" val="24717229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br>
              <a:rPr lang="fi-FI" b="1" dirty="0"/>
            </a:br>
            <a:endParaRPr lang="fi-FI" dirty="0"/>
          </a:p>
        </p:txBody>
      </p:sp>
      <p:sp>
        <p:nvSpPr>
          <p:cNvPr id="6" name="Sisällön paikkamerkki 5"/>
          <p:cNvSpPr>
            <a:spLocks noGrp="1"/>
          </p:cNvSpPr>
          <p:nvPr>
            <p:ph idx="1"/>
          </p:nvPr>
        </p:nvSpPr>
        <p:spPr>
          <a:xfrm>
            <a:off x="228601" y="365126"/>
            <a:ext cx="4495800" cy="6492874"/>
          </a:xfrm>
        </p:spPr>
        <p:txBody>
          <a:bodyPr>
            <a:normAutofit/>
          </a:bodyPr>
          <a:lstStyle/>
          <a:p>
            <a:r>
              <a:rPr lang="fi-FI" sz="2800" b="1" dirty="0"/>
              <a:t>aatteiden, asenteiden, käsitysten, uskomusten, arvomaailmoiden edistäminen, esim. vaalimainokset, liikenneturvallisuudesta muistuttaminen, Benetton</a:t>
            </a:r>
            <a:br>
              <a:rPr lang="fi-FI" sz="2800" b="1" dirty="0"/>
            </a:br>
            <a:r>
              <a:rPr lang="fi-FI" sz="2800" b="1" dirty="0"/>
              <a:t>→ yhteiskunnallinen mainonta</a:t>
            </a:r>
          </a:p>
          <a:p>
            <a:r>
              <a:rPr lang="fi-FI" sz="2800" b="1" dirty="0"/>
              <a:t>uusiutuminen, oivallusten tuottaminen</a:t>
            </a:r>
            <a:endParaRPr lang="fi-FI" sz="2800" dirty="0"/>
          </a:p>
        </p:txBody>
      </p:sp>
      <p:pic>
        <p:nvPicPr>
          <p:cNvPr id="7" name="Kuva 6" descr="sale2.jpg"/>
          <p:cNvPicPr>
            <a:picLocks noChangeAspect="1"/>
          </p:cNvPicPr>
          <p:nvPr/>
        </p:nvPicPr>
        <p:blipFill>
          <a:blip r:embed="rId2" cstate="print"/>
          <a:srcRect l="13015" r="10386" b="3333"/>
          <a:stretch>
            <a:fillRect/>
          </a:stretch>
        </p:blipFill>
        <p:spPr>
          <a:xfrm>
            <a:off x="4493172" y="1"/>
            <a:ext cx="4650827" cy="6858000"/>
          </a:xfrm>
          <a:prstGeom prst="rect">
            <a:avLst/>
          </a:prstGeom>
        </p:spPr>
      </p:pic>
      <p:pic>
        <p:nvPicPr>
          <p:cNvPr id="3" name="Kuva 2">
            <a:extLst>
              <a:ext uri="{FF2B5EF4-FFF2-40B4-BE49-F238E27FC236}">
                <a16:creationId xmlns:a16="http://schemas.microsoft.com/office/drawing/2014/main" id="{12FAB404-7BA9-425C-9890-25F8162B91B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37"/>
          <a:stretch/>
        </p:blipFill>
        <p:spPr>
          <a:xfrm>
            <a:off x="4493172" y="0"/>
            <a:ext cx="463175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4C05D7C-CDE8-4F93-9D1D-2644F3DDA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609601"/>
          </a:xfrm>
        </p:spPr>
        <p:txBody>
          <a:bodyPr>
            <a:normAutofit/>
          </a:bodyPr>
          <a:lstStyle/>
          <a:p>
            <a:pPr algn="ctr"/>
            <a:r>
              <a:rPr lang="fi-FI" b="1" dirty="0"/>
              <a:t>Vastamainoksia</a:t>
            </a:r>
          </a:p>
        </p:txBody>
      </p:sp>
      <p:pic>
        <p:nvPicPr>
          <p:cNvPr id="5" name="Sisällön paikkamerkki 4">
            <a:extLst>
              <a:ext uri="{FF2B5EF4-FFF2-40B4-BE49-F238E27FC236}">
                <a16:creationId xmlns:a16="http://schemas.microsoft.com/office/drawing/2014/main" id="{377B84C1-EB00-4154-BC53-4D27EF62E6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580157"/>
            <a:ext cx="4419600" cy="6277843"/>
          </a:xfrm>
        </p:spPr>
      </p:pic>
    </p:spTree>
    <p:extLst>
      <p:ext uri="{BB962C8B-B14F-4D97-AF65-F5344CB8AC3E}">
        <p14:creationId xmlns:p14="http://schemas.microsoft.com/office/powerpoint/2010/main" val="316207105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" name="Sisällön paikkamerkki 3" descr="vastam2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09800" y="0"/>
            <a:ext cx="4800600" cy="6858940"/>
          </a:xfr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" name="Sisällön paikkamerkki 3" descr="vastam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362200" y="-1"/>
            <a:ext cx="4648200" cy="6854125"/>
          </a:xfr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" name="Sisällön paikkamerkki 3" descr="vastam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38400" y="0"/>
            <a:ext cx="4648200" cy="6870366"/>
          </a:xfr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" name="Sisällön paikkamerkki 3" descr="vastam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38400" y="-1"/>
            <a:ext cx="4648200" cy="6860173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6E7D36B-CCEB-421E-A650-9F5CBF3474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8111"/>
            <a:ext cx="9144000" cy="1538289"/>
          </a:xfrm>
        </p:spPr>
        <p:txBody>
          <a:bodyPr>
            <a:normAutofit/>
          </a:bodyPr>
          <a:lstStyle/>
          <a:p>
            <a:r>
              <a:rPr lang="fi-FI" b="1" dirty="0"/>
              <a:t>Mikä on seuraavien yhteiskunnallisten mainosten sanoma? Miksi ne pyrkivät välittämään sellaisen viestin vastaanottajalleen kuin välittävät. 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A0D117B-288E-4919-8B28-07A70BEC30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600200"/>
            <a:ext cx="7886700" cy="4576763"/>
          </a:xfrm>
        </p:spPr>
        <p:txBody>
          <a:bodyPr/>
          <a:lstStyle/>
          <a:p>
            <a:r>
              <a:rPr lang="fi-FI" dirty="0">
                <a:hlinkClick r:id="rId2"/>
              </a:rPr>
              <a:t>https://www.youtube.com/watch?v=BKExMU8GXtI</a:t>
            </a:r>
            <a:r>
              <a:rPr lang="fi-FI" dirty="0"/>
              <a:t> </a:t>
            </a: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FD6FFCBD-AEB9-479A-B0E9-93DCFE70DE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438" y="1981200"/>
            <a:ext cx="8603123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5206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hlinkClick r:id="rId2"/>
              </a:rPr>
              <a:t>https://www.youtube.com/watch?v=Hxzbbvf696s</a:t>
            </a:r>
            <a:r>
              <a:rPr lang="fi-FI" dirty="0"/>
              <a:t> </a:t>
            </a:r>
          </a:p>
        </p:txBody>
      </p:sp>
      <p:pic>
        <p:nvPicPr>
          <p:cNvPr id="5" name="Sisällön paikkamerkki 4">
            <a:extLst>
              <a:ext uri="{FF2B5EF4-FFF2-40B4-BE49-F238E27FC236}">
                <a16:creationId xmlns:a16="http://schemas.microsoft.com/office/drawing/2014/main" id="{6F88E7F1-02FF-469E-B677-0C52085BA7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52400" y="1524000"/>
            <a:ext cx="8839200" cy="5198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3296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4D3A72B-EEFE-450A-9FF1-1FFC1E9A00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00" y="365126"/>
            <a:ext cx="9131300" cy="1325563"/>
          </a:xfrm>
        </p:spPr>
        <p:txBody>
          <a:bodyPr/>
          <a:lstStyle/>
          <a:p>
            <a:r>
              <a:rPr lang="fi-FI" dirty="0">
                <a:hlinkClick r:id="rId2"/>
              </a:rPr>
              <a:t>https://www.youtube.com/watch?v=gGtD1plUliY</a:t>
            </a:r>
            <a:r>
              <a:rPr lang="fi-FI" dirty="0"/>
              <a:t> </a:t>
            </a:r>
          </a:p>
        </p:txBody>
      </p:sp>
      <p:pic>
        <p:nvPicPr>
          <p:cNvPr id="4" name="Sisällön paikkamerkki 3">
            <a:extLst>
              <a:ext uri="{FF2B5EF4-FFF2-40B4-BE49-F238E27FC236}">
                <a16:creationId xmlns:a16="http://schemas.microsoft.com/office/drawing/2014/main" id="{65239583-09EC-4B75-8746-801A9E5E1F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700" y="1524000"/>
            <a:ext cx="9131300" cy="4439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7319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1082674"/>
          </a:xfrm>
        </p:spPr>
        <p:txBody>
          <a:bodyPr>
            <a:normAutofit fontScale="90000"/>
          </a:bodyPr>
          <a:lstStyle/>
          <a:p>
            <a:r>
              <a:rPr lang="fi-FI" b="1" dirty="0">
                <a:hlinkClick r:id="rId2"/>
              </a:rPr>
              <a:t>Tarkastelkaa Huhtasaaren presidentinvaalikampanjamainoksen retoriikkaa</a:t>
            </a:r>
            <a:br>
              <a:rPr lang="fi-FI" b="1" dirty="0">
                <a:hlinkClick r:id="rId2"/>
              </a:rPr>
            </a:br>
            <a:r>
              <a:rPr lang="fi-FI" dirty="0">
                <a:hlinkClick r:id="rId2"/>
              </a:rPr>
              <a:t>https://www.youtube.com/watch?v=9bzlmiFK7aA</a:t>
            </a:r>
            <a:r>
              <a:rPr lang="fi-FI" dirty="0"/>
              <a:t>  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1524000"/>
            <a:ext cx="9120909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64EF955-68A9-44E7-823F-C932F94F2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1082674"/>
          </a:xfrm>
        </p:spPr>
        <p:txBody>
          <a:bodyPr/>
          <a:lstStyle/>
          <a:p>
            <a:r>
              <a:rPr lang="fi-FI" dirty="0">
                <a:hlinkClick r:id="rId2"/>
              </a:rPr>
              <a:t>https://www.facebook.com/perussuomalaiset.nuoret/videos/1458380204172313/</a:t>
            </a:r>
            <a:r>
              <a:rPr lang="fi-FI" dirty="0"/>
              <a:t> </a:t>
            </a:r>
          </a:p>
        </p:txBody>
      </p:sp>
      <p:pic>
        <p:nvPicPr>
          <p:cNvPr id="4" name="Sisällön paikkamerkki 3">
            <a:extLst>
              <a:ext uri="{FF2B5EF4-FFF2-40B4-BE49-F238E27FC236}">
                <a16:creationId xmlns:a16="http://schemas.microsoft.com/office/drawing/2014/main" id="{FFD18FC7-24EB-49CF-9A8A-ADD78C64D6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1652588"/>
            <a:ext cx="9296400" cy="5119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586002"/>
      </p:ext>
    </p:extLst>
  </p:cSld>
  <p:clrMapOvr>
    <a:masterClrMapping/>
  </p:clrMapOvr>
</p:sld>
</file>

<file path=ppt/theme/theme1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TM02900722[[fn=Ioni (johtoryhmä)]]</Template>
  <TotalTime>774</TotalTime>
  <Words>530</Words>
  <Application>Microsoft Office PowerPoint</Application>
  <PresentationFormat>Näytössä katseltava diaesitys (4:3)</PresentationFormat>
  <Paragraphs>50</Paragraphs>
  <Slides>44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4</vt:i4>
      </vt:variant>
      <vt:variant>
        <vt:lpstr>Teema</vt:lpstr>
      </vt:variant>
      <vt:variant>
        <vt:i4>2</vt:i4>
      </vt:variant>
      <vt:variant>
        <vt:lpstr>Dian otsikot</vt:lpstr>
      </vt:variant>
      <vt:variant>
        <vt:i4>44</vt:i4>
      </vt:variant>
    </vt:vector>
  </HeadingPairs>
  <TitlesOfParts>
    <vt:vector size="50" baseType="lpstr">
      <vt:lpstr>Arial</vt:lpstr>
      <vt:lpstr>Calibri</vt:lpstr>
      <vt:lpstr>Calibri Light</vt:lpstr>
      <vt:lpstr>Wingdings 2</vt:lpstr>
      <vt:lpstr>HDOfficeLightV0</vt:lpstr>
      <vt:lpstr>Office-teema</vt:lpstr>
      <vt:lpstr>  Mainonta vaikuttavana viestintänä https://www.youtube.com/watch?v=AaHWEwTwch0  Mikä on mainoksen kohderyhmä ja tavoite, ja millä keinoin nämä pyritään tavoittamaan? </vt:lpstr>
      <vt:lpstr>Mainoksen tavoitteet</vt:lpstr>
      <vt:lpstr>Miten seuraavassa mainoksessa luodaan positiivisia mielleyhtymiä mainostettavasta tuotteesta? https://www.youtube.com/watch?v=ojVZq4kyma4 </vt:lpstr>
      <vt:lpstr> </vt:lpstr>
      <vt:lpstr>Mikä on seuraavien yhteiskunnallisten mainosten sanoma? Miksi ne pyrkivät välittämään sellaisen viestin vastaanottajalleen kuin välittävät. </vt:lpstr>
      <vt:lpstr>https://www.youtube.com/watch?v=Hxzbbvf696s </vt:lpstr>
      <vt:lpstr>https://www.youtube.com/watch?v=gGtD1plUliY </vt:lpstr>
      <vt:lpstr>Tarkastelkaa Huhtasaaren presidentinvaalikampanjamainoksen retoriikkaa https://www.youtube.com/watch?v=9bzlmiFK7aA  </vt:lpstr>
      <vt:lpstr>https://www.facebook.com/perussuomalaiset.nuoret/videos/1458380204172313/ 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Keskustelkaa julkisuuden henkilöistä suostuttelijoina. </vt:lpstr>
      <vt:lpstr>PowerPoint-esitys</vt:lpstr>
      <vt:lpstr>PowerPoint-esitys</vt:lpstr>
      <vt:lpstr>PowerPoint-esitys</vt:lpstr>
      <vt:lpstr>Mainosanalyysin peruspilareita 1. Kuka mainoksella myy ja mitä? https://www.youtube.com/watch?v=eiogMwMIWJo        https://www.youtube.com/watch?v=ghykrSCC03A  </vt:lpstr>
      <vt:lpstr>PowerPoint-esitys</vt:lpstr>
      <vt:lpstr>4. Missä ja milloin mainos on julkaistu = konteksti? 5. Mikä on kohderyhmä, eli kenelle mainostetaan, ja mistä sen huomaa? </vt:lpstr>
      <vt:lpstr>https://www.youtube.com/watch?v=aYxG1ASrYKo 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 9) Mainoksen kieli: huumori, intertekstuaalisuus, sanaleikit, sivistyssanat; tunteisiin vetoavaa, arkista, huoliteltua; retoriset keinot? https://www.youtube.com/watch?v=j_fBp4rzT4U&amp;feature=emb_logo </vt:lpstr>
      <vt:lpstr>https://www.youtube.com/watch?v=2Vk2Hiu2lOw&amp;feature=emb_logo </vt:lpstr>
      <vt:lpstr>  https://www.youtube.com/watch?v=NdwOZY8Z_T0  https://www.youtube.com/watch?v=SmC2b4ypsYs </vt:lpstr>
      <vt:lpstr>PowerPoint-esitys</vt:lpstr>
      <vt:lpstr>https://www.youtube.com/watch?v=svQXcv3yLHc </vt:lpstr>
      <vt:lpstr>11) Merkit, symbolit ja logot?</vt:lpstr>
      <vt:lpstr>12) Mainoksen välittämät arvot, asenteet ja ideologiat?  - Tukeeko vai purkaako sukupuoleen, rotuun, kansallisuuteen ja käyttäytymiseen liittyviä rooli- tai ajatusmalleja?   </vt:lpstr>
      <vt:lpstr>PowerPoint-esitys</vt:lpstr>
      <vt:lpstr>Vastamainoksia</vt:lpstr>
      <vt:lpstr>PowerPoint-esitys</vt:lpstr>
      <vt:lpstr>PowerPoint-esitys</vt:lpstr>
      <vt:lpstr>PowerPoint-esitys</vt:lpstr>
      <vt:lpstr>PowerPoint-esitys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Mainoskuvan argumentaatiota</dc:title>
  <dc:creator>Kärkkäinen Marianne</dc:creator>
  <cp:lastModifiedBy>Kärkkäinen Marianne</cp:lastModifiedBy>
  <cp:revision>102</cp:revision>
  <dcterms:created xsi:type="dcterms:W3CDTF">2006-08-16T00:00:00Z</dcterms:created>
  <dcterms:modified xsi:type="dcterms:W3CDTF">2019-11-19T21:28:51Z</dcterms:modified>
</cp:coreProperties>
</file>