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21"/>
  </p:notesMasterIdLst>
  <p:sldIdLst>
    <p:sldId id="285" r:id="rId6"/>
    <p:sldId id="289" r:id="rId7"/>
    <p:sldId id="290" r:id="rId8"/>
    <p:sldId id="291" r:id="rId9"/>
    <p:sldId id="292" r:id="rId10"/>
    <p:sldId id="279" r:id="rId11"/>
    <p:sldId id="275" r:id="rId12"/>
    <p:sldId id="280" r:id="rId13"/>
    <p:sldId id="293" r:id="rId14"/>
    <p:sldId id="294" r:id="rId15"/>
    <p:sldId id="282" r:id="rId16"/>
    <p:sldId id="295" r:id="rId17"/>
    <p:sldId id="296" r:id="rId18"/>
    <p:sldId id="297" r:id="rId19"/>
    <p:sldId id="262" r:id="rId2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FA5A8899-B84F-5E46-94A4-8192503260A7}">
          <p14:sldIdLst>
            <p14:sldId id="285"/>
            <p14:sldId id="289"/>
            <p14:sldId id="290"/>
            <p14:sldId id="291"/>
            <p14:sldId id="292"/>
            <p14:sldId id="279"/>
            <p14:sldId id="275"/>
            <p14:sldId id="280"/>
            <p14:sldId id="293"/>
            <p14:sldId id="294"/>
            <p14:sldId id="282"/>
            <p14:sldId id="295"/>
            <p14:sldId id="296"/>
            <p14:sldId id="297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058758-8573-1B43-5E14-9429EE254BCB}" name="paivi.happonen@icloud.com" initials="pa" userId="S::paivi.happonen_icloud.com#ext#@sanoma.onmicrosoft.com::77413877-f216-4ce3-a79c-576e32264f0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2B7C"/>
    <a:srgbClr val="DEC9D9"/>
    <a:srgbClr val="F9DCF5"/>
    <a:srgbClr val="D4BCD1"/>
    <a:srgbClr val="C099BB"/>
    <a:srgbClr val="A16098"/>
    <a:srgbClr val="DF4C62"/>
    <a:srgbClr val="74B943"/>
    <a:srgbClr val="C5DEA6"/>
    <a:srgbClr val="0FAD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0779C5-E21E-43BA-944B-D5C3948A5EE5}" v="217" dt="2022-12-09T11:13:21.9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Normaali tyyli 4 - Korostu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 snapToObjects="1">
      <p:cViewPr varScale="1">
        <p:scale>
          <a:sx n="12" d="100"/>
          <a:sy n="12" d="100"/>
        </p:scale>
        <p:origin x="2635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4AFB5D-F298-42E7-BC31-24D53317494A}">
      <dgm:prSet custT="1"/>
      <dgm:spPr/>
      <dgm:t>
        <a:bodyPr/>
        <a:lstStyle/>
        <a:p>
          <a:r>
            <a:rPr lang="fi-FI" sz="3600" dirty="0"/>
            <a:t>rotu: eläimillä samaan lajiin kuuluvat, toisistaan poikkeavat yksilöt</a:t>
          </a:r>
          <a:br>
            <a:rPr lang="fi-FI" sz="3600" dirty="0"/>
          </a:br>
          <a:r>
            <a:rPr lang="fi-FI" sz="2800" dirty="0"/>
            <a:t>- esimerkiksi saksanpaimenkoira, mäyräkoira</a:t>
          </a:r>
          <a:endParaRPr lang="en-US" sz="2800" dirty="0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F90C025B-E80F-429D-AC82-E777F0B41747}">
      <dgm:prSet custT="1"/>
      <dgm:spPr/>
      <dgm:t>
        <a:bodyPr/>
        <a:lstStyle/>
        <a:p>
          <a:r>
            <a:rPr lang="fi-FI" sz="3600" dirty="0"/>
            <a:t>lajike: kasveilla samaan lajiin kuuluvat, toisistaan poikkeavat yksilöt</a:t>
          </a:r>
          <a:br>
            <a:rPr lang="fi-FI" sz="3500" dirty="0"/>
          </a:br>
          <a:r>
            <a:rPr lang="fi-FI" sz="3500" dirty="0"/>
            <a:t>- </a:t>
          </a:r>
          <a:r>
            <a:rPr lang="fi-FI" sz="2800" dirty="0"/>
            <a:t>esimerkiksi eri omenalajikkeet</a:t>
          </a:r>
        </a:p>
        <a:p>
          <a:endParaRPr lang="fi-FI" sz="1000" dirty="0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055B0573-819C-1641-8FBA-7F6711107C76}" type="pres">
      <dgm:prSet presAssocID="{4FF66D5E-033E-452C-9FA3-C2DC507A0EB6}" presName="diagram" presStyleCnt="0">
        <dgm:presLayoutVars>
          <dgm:dir/>
          <dgm:resizeHandles val="exact"/>
        </dgm:presLayoutVars>
      </dgm:prSet>
      <dgm:spPr/>
    </dgm:pt>
    <dgm:pt modelId="{A333EC94-4CD3-C94D-8ABB-2DFF23F049BC}" type="pres">
      <dgm:prSet presAssocID="{044AFB5D-F298-42E7-BC31-24D53317494A}" presName="node" presStyleLbl="node1" presStyleIdx="0" presStyleCnt="2">
        <dgm:presLayoutVars>
          <dgm:bulletEnabled val="1"/>
        </dgm:presLayoutVars>
      </dgm:prSet>
      <dgm:spPr/>
    </dgm:pt>
    <dgm:pt modelId="{558FA472-A718-0D4B-B56E-EBCB59A53F01}" type="pres">
      <dgm:prSet presAssocID="{6999A388-03F9-4AE5-9D53-42CE1EDA15FE}" presName="sibTrans" presStyleCnt="0"/>
      <dgm:spPr/>
    </dgm:pt>
    <dgm:pt modelId="{1CF09718-6AA6-FB44-9109-DF08ACB7594D}" type="pres">
      <dgm:prSet presAssocID="{F90C025B-E80F-429D-AC82-E777F0B41747}" presName="node" presStyleLbl="node1" presStyleIdx="1" presStyleCnt="2">
        <dgm:presLayoutVars>
          <dgm:bulletEnabled val="1"/>
        </dgm:presLayoutVars>
      </dgm:prSet>
      <dgm:spPr/>
    </dgm:pt>
  </dgm:ptLst>
  <dgm:cxnLst>
    <dgm:cxn modelId="{DC4FA240-BE4D-A741-984F-2651A3D7D10A}" type="presOf" srcId="{F90C025B-E80F-429D-AC82-E777F0B41747}" destId="{1CF09718-6AA6-FB44-9109-DF08ACB7594D}" srcOrd="0" destOrd="0" presId="urn:microsoft.com/office/officeart/2005/8/layout/default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355325A3-1B36-2F40-A31D-10B03C9250A4}" type="presOf" srcId="{044AFB5D-F298-42E7-BC31-24D53317494A}" destId="{A333EC94-4CD3-C94D-8ABB-2DFF23F049BC}" srcOrd="0" destOrd="0" presId="urn:microsoft.com/office/officeart/2005/8/layout/default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33C6FADF-24C8-A843-95A0-A807AFDE46CB}" type="presOf" srcId="{4FF66D5E-033E-452C-9FA3-C2DC507A0EB6}" destId="{055B0573-819C-1641-8FBA-7F6711107C76}" srcOrd="0" destOrd="0" presId="urn:microsoft.com/office/officeart/2005/8/layout/default"/>
    <dgm:cxn modelId="{37D7CCFC-9ADE-6D44-AC89-48E7E3A7EEA6}" type="presParOf" srcId="{055B0573-819C-1641-8FBA-7F6711107C76}" destId="{A333EC94-4CD3-C94D-8ABB-2DFF23F049BC}" srcOrd="0" destOrd="0" presId="urn:microsoft.com/office/officeart/2005/8/layout/default"/>
    <dgm:cxn modelId="{9487BB88-AFD3-BC44-8CCE-7D43642BD4C3}" type="presParOf" srcId="{055B0573-819C-1641-8FBA-7F6711107C76}" destId="{558FA472-A718-0D4B-B56E-EBCB59A53F01}" srcOrd="1" destOrd="0" presId="urn:microsoft.com/office/officeart/2005/8/layout/default"/>
    <dgm:cxn modelId="{695E1922-3D51-F443-A4F8-51DAACF9D2E4}" type="presParOf" srcId="{055B0573-819C-1641-8FBA-7F6711107C76}" destId="{1CF09718-6AA6-FB44-9109-DF08ACB7594D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33C154-F3BF-4AD1-824B-6DDF669BC94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5DDE2A-A88C-44B3-AFC5-FA4FB9B6CACB}">
      <dgm:prSet/>
      <dgm:spPr/>
      <dgm:t>
        <a:bodyPr/>
        <a:lstStyle/>
        <a:p>
          <a:r>
            <a:rPr lang="fi-FI" b="1" dirty="0"/>
            <a:t>Kasvijalostus:</a:t>
          </a:r>
          <a:br>
            <a:rPr lang="fi-FI" dirty="0"/>
          </a:br>
          <a:r>
            <a:rPr lang="fi-FI" dirty="0"/>
            <a:t>- satoisuus ja satovarmuus</a:t>
          </a:r>
          <a:br>
            <a:rPr lang="fi-FI" dirty="0"/>
          </a:br>
          <a:r>
            <a:rPr lang="fi-FI" dirty="0"/>
            <a:t>- kylmänkestävyys</a:t>
          </a:r>
          <a:br>
            <a:rPr lang="fi-FI" dirty="0"/>
          </a:br>
          <a:r>
            <a:rPr lang="fi-FI" dirty="0"/>
            <a:t>- koristekasveilla ulkonäkö</a:t>
          </a:r>
          <a:endParaRPr lang="en-US" dirty="0"/>
        </a:p>
      </dgm:t>
    </dgm:pt>
    <dgm:pt modelId="{9BE4A2F2-868A-470B-9F99-80D799D4D694}" type="parTrans" cxnId="{A9954322-4B63-4615-99CC-7AA0237CB496}">
      <dgm:prSet/>
      <dgm:spPr/>
      <dgm:t>
        <a:bodyPr/>
        <a:lstStyle/>
        <a:p>
          <a:endParaRPr lang="en-US"/>
        </a:p>
      </dgm:t>
    </dgm:pt>
    <dgm:pt modelId="{C448F0D5-F90F-4ED3-B89B-030D46E68809}" type="sibTrans" cxnId="{A9954322-4B63-4615-99CC-7AA0237CB496}">
      <dgm:prSet/>
      <dgm:spPr/>
      <dgm:t>
        <a:bodyPr/>
        <a:lstStyle/>
        <a:p>
          <a:endParaRPr lang="en-US"/>
        </a:p>
      </dgm:t>
    </dgm:pt>
    <dgm:pt modelId="{5DD6CFC4-A8A4-4648-BAD5-538BD7C8814B}">
      <dgm:prSet/>
      <dgm:spPr/>
      <dgm:t>
        <a:bodyPr/>
        <a:lstStyle/>
        <a:p>
          <a:pPr algn="ctr"/>
          <a:r>
            <a:rPr lang="fi-FI" b="1" dirty="0"/>
            <a:t>Eläinjalostus:</a:t>
          </a:r>
          <a:br>
            <a:rPr lang="fi-FI" dirty="0"/>
          </a:br>
          <a:r>
            <a:rPr lang="fi-FI" dirty="0"/>
            <a:t>- eläinten terveys</a:t>
          </a:r>
          <a:br>
            <a:rPr lang="fi-FI" dirty="0"/>
          </a:br>
          <a:r>
            <a:rPr lang="fi-FI" dirty="0"/>
            <a:t>- hedelmällisyyden ja tuotanto-ominaisuuksien parantaminen</a:t>
          </a:r>
          <a:br>
            <a:rPr lang="fi-FI" dirty="0"/>
          </a:br>
          <a:r>
            <a:rPr lang="fi-FI" dirty="0"/>
            <a:t>- ulkonäkö ja käyttäytyminen</a:t>
          </a:r>
          <a:endParaRPr lang="en-US" dirty="0"/>
        </a:p>
      </dgm:t>
    </dgm:pt>
    <dgm:pt modelId="{51318BB5-F53C-4C3D-8FD7-1E7B916169DE}" type="parTrans" cxnId="{58DD64D1-8D0B-422C-B3CD-7D5E68DA3CD6}">
      <dgm:prSet/>
      <dgm:spPr/>
      <dgm:t>
        <a:bodyPr/>
        <a:lstStyle/>
        <a:p>
          <a:endParaRPr lang="en-US"/>
        </a:p>
      </dgm:t>
    </dgm:pt>
    <dgm:pt modelId="{E7BD9757-5917-4FF1-B28E-9E40F6ED67D8}" type="sibTrans" cxnId="{58DD64D1-8D0B-422C-B3CD-7D5E68DA3CD6}">
      <dgm:prSet/>
      <dgm:spPr/>
      <dgm:t>
        <a:bodyPr/>
        <a:lstStyle/>
        <a:p>
          <a:endParaRPr lang="en-US"/>
        </a:p>
      </dgm:t>
    </dgm:pt>
    <dgm:pt modelId="{6DF9E9BD-9E40-044C-BC7C-718316F66891}" type="pres">
      <dgm:prSet presAssocID="{0F33C154-F3BF-4AD1-824B-6DDF669BC942}" presName="Name0" presStyleCnt="0">
        <dgm:presLayoutVars>
          <dgm:dir/>
          <dgm:resizeHandles val="exact"/>
        </dgm:presLayoutVars>
      </dgm:prSet>
      <dgm:spPr/>
    </dgm:pt>
    <dgm:pt modelId="{34E6ECBF-F79C-DE41-A978-5C66A74C735A}" type="pres">
      <dgm:prSet presAssocID="{4D5DDE2A-A88C-44B3-AFC5-FA4FB9B6CACB}" presName="compNode" presStyleCnt="0"/>
      <dgm:spPr/>
    </dgm:pt>
    <dgm:pt modelId="{960FF91F-5A5E-2241-B17D-4E19C3157A85}" type="pres">
      <dgm:prSet presAssocID="{4D5DDE2A-A88C-44B3-AFC5-FA4FB9B6CACB}" presName="pictRect" presStyleLbl="node1" presStyleIdx="0" presStyleCnt="2" custScaleX="86643" custScaleY="8345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Itävä siemen ääriviiva"/>
        </a:ext>
      </dgm:extLst>
    </dgm:pt>
    <dgm:pt modelId="{653B281E-D7F5-BB4F-9A13-DAC594AB6DE4}" type="pres">
      <dgm:prSet presAssocID="{4D5DDE2A-A88C-44B3-AFC5-FA4FB9B6CACB}" presName="textRect" presStyleLbl="revTx" presStyleIdx="0" presStyleCnt="2" custScaleX="132210">
        <dgm:presLayoutVars>
          <dgm:bulletEnabled val="1"/>
        </dgm:presLayoutVars>
      </dgm:prSet>
      <dgm:spPr/>
    </dgm:pt>
    <dgm:pt modelId="{D5BCBF32-6567-8D49-B4BA-E2272165E57C}" type="pres">
      <dgm:prSet presAssocID="{C448F0D5-F90F-4ED3-B89B-030D46E68809}" presName="sibTrans" presStyleLbl="sibTrans2D1" presStyleIdx="0" presStyleCnt="0"/>
      <dgm:spPr/>
    </dgm:pt>
    <dgm:pt modelId="{5EBE2759-861B-1C4A-A67F-CDE80FBD31AD}" type="pres">
      <dgm:prSet presAssocID="{5DD6CFC4-A8A4-4648-BAD5-538BD7C8814B}" presName="compNode" presStyleCnt="0"/>
      <dgm:spPr/>
    </dgm:pt>
    <dgm:pt modelId="{A8BC174F-16DA-5E4D-A6D7-4147C5CA2990}" type="pres">
      <dgm:prSet presAssocID="{5DD6CFC4-A8A4-4648-BAD5-538BD7C8814B}" presName="pictRect" presStyleLbl="node1" presStyleIdx="1" presStyleCnt="2" custScaleX="73134" custScaleY="8118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Koiranpentu 2 ääriviiva"/>
        </a:ext>
      </dgm:extLst>
    </dgm:pt>
    <dgm:pt modelId="{81A4F1D2-91BD-394F-B935-A28D453F3D85}" type="pres">
      <dgm:prSet presAssocID="{5DD6CFC4-A8A4-4648-BAD5-538BD7C8814B}" presName="textRect" presStyleLbl="revTx" presStyleIdx="1" presStyleCnt="2" custScaleX="123811">
        <dgm:presLayoutVars>
          <dgm:bulletEnabled val="1"/>
        </dgm:presLayoutVars>
      </dgm:prSet>
      <dgm:spPr/>
    </dgm:pt>
  </dgm:ptLst>
  <dgm:cxnLst>
    <dgm:cxn modelId="{A9954322-4B63-4615-99CC-7AA0237CB496}" srcId="{0F33C154-F3BF-4AD1-824B-6DDF669BC942}" destId="{4D5DDE2A-A88C-44B3-AFC5-FA4FB9B6CACB}" srcOrd="0" destOrd="0" parTransId="{9BE4A2F2-868A-470B-9F99-80D799D4D694}" sibTransId="{C448F0D5-F90F-4ED3-B89B-030D46E68809}"/>
    <dgm:cxn modelId="{192D422B-27BE-B74A-ACDC-1642840A9819}" type="presOf" srcId="{4D5DDE2A-A88C-44B3-AFC5-FA4FB9B6CACB}" destId="{653B281E-D7F5-BB4F-9A13-DAC594AB6DE4}" srcOrd="0" destOrd="0" presId="urn:microsoft.com/office/officeart/2005/8/layout/pList1"/>
    <dgm:cxn modelId="{D9A6BB83-1502-564C-9932-2A95056A2C3E}" type="presOf" srcId="{C448F0D5-F90F-4ED3-B89B-030D46E68809}" destId="{D5BCBF32-6567-8D49-B4BA-E2272165E57C}" srcOrd="0" destOrd="0" presId="urn:microsoft.com/office/officeart/2005/8/layout/pList1"/>
    <dgm:cxn modelId="{A6F3E3CB-28CB-144D-A2BA-9DF6D20FAD31}" type="presOf" srcId="{5DD6CFC4-A8A4-4648-BAD5-538BD7C8814B}" destId="{81A4F1D2-91BD-394F-B935-A28D453F3D85}" srcOrd="0" destOrd="0" presId="urn:microsoft.com/office/officeart/2005/8/layout/pList1"/>
    <dgm:cxn modelId="{58DD64D1-8D0B-422C-B3CD-7D5E68DA3CD6}" srcId="{0F33C154-F3BF-4AD1-824B-6DDF669BC942}" destId="{5DD6CFC4-A8A4-4648-BAD5-538BD7C8814B}" srcOrd="1" destOrd="0" parTransId="{51318BB5-F53C-4C3D-8FD7-1E7B916169DE}" sibTransId="{E7BD9757-5917-4FF1-B28E-9E40F6ED67D8}"/>
    <dgm:cxn modelId="{6909D3DB-B1B2-2446-95C4-1E96A1EA2548}" type="presOf" srcId="{0F33C154-F3BF-4AD1-824B-6DDF669BC942}" destId="{6DF9E9BD-9E40-044C-BC7C-718316F66891}" srcOrd="0" destOrd="0" presId="urn:microsoft.com/office/officeart/2005/8/layout/pList1"/>
    <dgm:cxn modelId="{CDDAFD69-5107-7745-A130-3BDB37F5163C}" type="presParOf" srcId="{6DF9E9BD-9E40-044C-BC7C-718316F66891}" destId="{34E6ECBF-F79C-DE41-A978-5C66A74C735A}" srcOrd="0" destOrd="0" presId="urn:microsoft.com/office/officeart/2005/8/layout/pList1"/>
    <dgm:cxn modelId="{CA1BE5F7-708A-E249-8D60-5FCE32E0B4F8}" type="presParOf" srcId="{34E6ECBF-F79C-DE41-A978-5C66A74C735A}" destId="{960FF91F-5A5E-2241-B17D-4E19C3157A85}" srcOrd="0" destOrd="0" presId="urn:microsoft.com/office/officeart/2005/8/layout/pList1"/>
    <dgm:cxn modelId="{BCB4F69E-DFB1-8B4E-903E-C3BD96D9778E}" type="presParOf" srcId="{34E6ECBF-F79C-DE41-A978-5C66A74C735A}" destId="{653B281E-D7F5-BB4F-9A13-DAC594AB6DE4}" srcOrd="1" destOrd="0" presId="urn:microsoft.com/office/officeart/2005/8/layout/pList1"/>
    <dgm:cxn modelId="{12B8C9F3-6C06-A94E-A70D-E2B66FEFD778}" type="presParOf" srcId="{6DF9E9BD-9E40-044C-BC7C-718316F66891}" destId="{D5BCBF32-6567-8D49-B4BA-E2272165E57C}" srcOrd="1" destOrd="0" presId="urn:microsoft.com/office/officeart/2005/8/layout/pList1"/>
    <dgm:cxn modelId="{59746A55-1717-9049-8AE3-21041A264E6B}" type="presParOf" srcId="{6DF9E9BD-9E40-044C-BC7C-718316F66891}" destId="{5EBE2759-861B-1C4A-A67F-CDE80FBD31AD}" srcOrd="2" destOrd="0" presId="urn:microsoft.com/office/officeart/2005/8/layout/pList1"/>
    <dgm:cxn modelId="{206FA50D-5795-DF40-AFC3-3B6A2DAD1FE5}" type="presParOf" srcId="{5EBE2759-861B-1C4A-A67F-CDE80FBD31AD}" destId="{A8BC174F-16DA-5E4D-A6D7-4147C5CA2990}" srcOrd="0" destOrd="0" presId="urn:microsoft.com/office/officeart/2005/8/layout/pList1"/>
    <dgm:cxn modelId="{B262A6AA-5CD3-114B-AA28-F20C3989B356}" type="presParOf" srcId="{5EBE2759-861B-1C4A-A67F-CDE80FBD31AD}" destId="{81A4F1D2-91BD-394F-B935-A28D453F3D85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4AFB5D-F298-42E7-BC31-24D53317494A}">
      <dgm:prSet/>
      <dgm:spPr/>
      <dgm:t>
        <a:bodyPr/>
        <a:lstStyle/>
        <a:p>
          <a:r>
            <a:rPr lang="fi-FI" dirty="0"/>
            <a:t>Valitaan ihmisen mielestä parhaita ominaisuuksia ilmentävät yksilöt lisääntymään.</a:t>
          </a:r>
          <a:endParaRPr lang="en-US" dirty="0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F90C025B-E80F-429D-AC82-E777F0B41747}">
      <dgm:prSet/>
      <dgm:spPr/>
      <dgm:t>
        <a:bodyPr/>
        <a:lstStyle/>
        <a:p>
          <a:r>
            <a:rPr lang="fi-FI" dirty="0"/>
            <a:t>Vertaa suuntaava luonnonvalinta.</a:t>
          </a:r>
          <a:endParaRPr lang="en-US" dirty="0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FE134F71-A79C-4E47-8F91-B48C125DEA55}">
      <dgm:prSet/>
      <dgm:spPr/>
      <dgm:t>
        <a:bodyPr/>
        <a:lstStyle/>
        <a:p>
          <a:r>
            <a:rPr lang="fi-FI" dirty="0"/>
            <a:t>Kasveilla saavutetaan itsepölytyksellä puhdas linja.</a:t>
          </a:r>
          <a:endParaRPr lang="en-US" dirty="0"/>
        </a:p>
      </dgm:t>
    </dgm:pt>
    <dgm:pt modelId="{23DF0838-AF9F-4F41-9D02-2A76847BACA1}" type="parTrans" cxnId="{EFC2FECB-710D-41C5-95F1-E06E9CF65345}">
      <dgm:prSet/>
      <dgm:spPr/>
      <dgm:t>
        <a:bodyPr/>
        <a:lstStyle/>
        <a:p>
          <a:endParaRPr lang="en-US"/>
        </a:p>
      </dgm:t>
    </dgm:pt>
    <dgm:pt modelId="{093CC5D9-4ADE-44DD-8AD5-5AAE6D5F6361}" type="sibTrans" cxnId="{EFC2FECB-710D-41C5-95F1-E06E9CF65345}">
      <dgm:prSet/>
      <dgm:spPr/>
      <dgm:t>
        <a:bodyPr/>
        <a:lstStyle/>
        <a:p>
          <a:endParaRPr lang="en-US"/>
        </a:p>
      </dgm:t>
    </dgm:pt>
    <dgm:pt modelId="{778F2F07-C7A4-4B48-ABED-83D1D89DCE46}">
      <dgm:prSet/>
      <dgm:spPr/>
      <dgm:t>
        <a:bodyPr/>
        <a:lstStyle/>
        <a:p>
          <a:r>
            <a:rPr lang="fi-FI" dirty="0"/>
            <a:t>Puhtaan linjan yksilöt ovat toivottujen ominaisuuksien suhteen homotsygoottisia.</a:t>
          </a:r>
          <a:endParaRPr lang="en-US" dirty="0"/>
        </a:p>
      </dgm:t>
    </dgm:pt>
    <dgm:pt modelId="{B6D88E01-FA8F-4899-AF7F-19273A616978}" type="parTrans" cxnId="{414722DE-FC24-4737-98D4-4818F87F57F7}">
      <dgm:prSet/>
      <dgm:spPr/>
      <dgm:t>
        <a:bodyPr/>
        <a:lstStyle/>
        <a:p>
          <a:endParaRPr lang="fi-FI"/>
        </a:p>
      </dgm:t>
    </dgm:pt>
    <dgm:pt modelId="{8F459E64-2948-4ED6-AD12-2F3C32960E89}" type="sibTrans" cxnId="{414722DE-FC24-4737-98D4-4818F87F57F7}">
      <dgm:prSet/>
      <dgm:spPr/>
      <dgm:t>
        <a:bodyPr/>
        <a:lstStyle/>
        <a:p>
          <a:endParaRPr lang="fi-FI"/>
        </a:p>
      </dgm:t>
    </dgm:pt>
    <dgm:pt modelId="{CE3D3150-0909-4502-AF79-AA3ACFCCE238}">
      <dgm:prSet/>
      <dgm:spPr/>
      <dgm:t>
        <a:bodyPr/>
        <a:lstStyle/>
        <a:p>
          <a:r>
            <a:rPr lang="fi-FI" dirty="0"/>
            <a:t>Eläinten valintajalostuksessa jälkeläisten arviointi on tärkeää.</a:t>
          </a:r>
          <a:endParaRPr lang="en-US" dirty="0"/>
        </a:p>
      </dgm:t>
    </dgm:pt>
    <dgm:pt modelId="{69C431C9-587D-498A-89B2-AA365E2255A9}" type="parTrans" cxnId="{69168F65-40CB-4F59-B76D-179FB86E6552}">
      <dgm:prSet/>
      <dgm:spPr/>
      <dgm:t>
        <a:bodyPr/>
        <a:lstStyle/>
        <a:p>
          <a:endParaRPr lang="fi-FI"/>
        </a:p>
      </dgm:t>
    </dgm:pt>
    <dgm:pt modelId="{98ACFB75-6846-429E-B755-C009124A12C8}" type="sibTrans" cxnId="{69168F65-40CB-4F59-B76D-179FB86E6552}">
      <dgm:prSet/>
      <dgm:spPr/>
      <dgm:t>
        <a:bodyPr/>
        <a:lstStyle/>
        <a:p>
          <a:endParaRPr lang="fi-FI"/>
        </a:p>
      </dgm:t>
    </dgm:pt>
    <dgm:pt modelId="{698F9A06-7DF7-A244-9880-18043B6C3D92}" type="pres">
      <dgm:prSet presAssocID="{4FF66D5E-033E-452C-9FA3-C2DC507A0EB6}" presName="linear" presStyleCnt="0">
        <dgm:presLayoutVars>
          <dgm:animLvl val="lvl"/>
          <dgm:resizeHandles val="exact"/>
        </dgm:presLayoutVars>
      </dgm:prSet>
      <dgm:spPr/>
    </dgm:pt>
    <dgm:pt modelId="{D16E647C-43D2-6940-9A5C-7427F1FA84D2}" type="pres">
      <dgm:prSet presAssocID="{044AFB5D-F298-42E7-BC31-24D53317494A}" presName="parentText" presStyleLbl="node1" presStyleIdx="0" presStyleCnt="5" custScaleY="32947" custLinFactY="-13311" custLinFactNeighborX="50" custLinFactNeighborY="-100000">
        <dgm:presLayoutVars>
          <dgm:chMax val="0"/>
          <dgm:bulletEnabled val="1"/>
        </dgm:presLayoutVars>
      </dgm:prSet>
      <dgm:spPr/>
    </dgm:pt>
    <dgm:pt modelId="{9AAE11AD-AC38-4197-9D94-2725D57ED512}" type="pres">
      <dgm:prSet presAssocID="{6999A388-03F9-4AE5-9D53-42CE1EDA15FE}" presName="spacer" presStyleCnt="0"/>
      <dgm:spPr/>
    </dgm:pt>
    <dgm:pt modelId="{DC4351FD-0349-D14C-8F15-E038CFDA3372}" type="pres">
      <dgm:prSet presAssocID="{F90C025B-E80F-429D-AC82-E777F0B41747}" presName="parentText" presStyleLbl="node1" presStyleIdx="1" presStyleCnt="5" custScaleY="35755" custLinFactY="-16884" custLinFactNeighborY="-100000">
        <dgm:presLayoutVars>
          <dgm:chMax val="0"/>
          <dgm:bulletEnabled val="1"/>
        </dgm:presLayoutVars>
      </dgm:prSet>
      <dgm:spPr/>
    </dgm:pt>
    <dgm:pt modelId="{6491658B-F61C-DD46-848E-E88842FF921A}" type="pres">
      <dgm:prSet presAssocID="{AF0C8D22-8CDC-4B7C-9B74-77630F74C099}" presName="spacer" presStyleCnt="0"/>
      <dgm:spPr/>
    </dgm:pt>
    <dgm:pt modelId="{A24C85E8-EFCD-1343-B8A1-31B610427F1E}" type="pres">
      <dgm:prSet presAssocID="{FE134F71-A79C-4E47-8F91-B48C125DEA55}" presName="parentText" presStyleLbl="node1" presStyleIdx="2" presStyleCnt="5" custScaleY="30658" custLinFactY="-19160" custLinFactNeighborY="-100000">
        <dgm:presLayoutVars>
          <dgm:chMax val="0"/>
          <dgm:bulletEnabled val="1"/>
        </dgm:presLayoutVars>
      </dgm:prSet>
      <dgm:spPr/>
    </dgm:pt>
    <dgm:pt modelId="{59076010-D389-461F-9339-9B5C24E9A942}" type="pres">
      <dgm:prSet presAssocID="{093CC5D9-4ADE-44DD-8AD5-5AAE6D5F6361}" presName="spacer" presStyleCnt="0"/>
      <dgm:spPr/>
    </dgm:pt>
    <dgm:pt modelId="{C1EA6828-8633-4220-AEDA-1207F00B525C}" type="pres">
      <dgm:prSet presAssocID="{778F2F07-C7A4-4B48-ABED-83D1D89DCE46}" presName="parentText" presStyleLbl="node1" presStyleIdx="3" presStyleCnt="5" custScaleY="27779" custLinFactY="-22149" custLinFactNeighborY="-100000">
        <dgm:presLayoutVars>
          <dgm:chMax val="0"/>
          <dgm:bulletEnabled val="1"/>
        </dgm:presLayoutVars>
      </dgm:prSet>
      <dgm:spPr/>
    </dgm:pt>
    <dgm:pt modelId="{E96FCE5E-987D-4338-BA6B-01146B020FDC}" type="pres">
      <dgm:prSet presAssocID="{8F459E64-2948-4ED6-AD12-2F3C32960E89}" presName="spacer" presStyleCnt="0"/>
      <dgm:spPr/>
    </dgm:pt>
    <dgm:pt modelId="{57BDD949-7C56-4850-9A8D-BDEDAD6084D5}" type="pres">
      <dgm:prSet presAssocID="{CE3D3150-0909-4502-AF79-AA3ACFCCE238}" presName="parentText" presStyleLbl="node1" presStyleIdx="4" presStyleCnt="5" custScaleY="39992" custLinFactY="-25845" custLinFactNeighborY="-100000">
        <dgm:presLayoutVars>
          <dgm:chMax val="0"/>
          <dgm:bulletEnabled val="1"/>
        </dgm:presLayoutVars>
      </dgm:prSet>
      <dgm:spPr/>
    </dgm:pt>
  </dgm:ptLst>
  <dgm:cxnLst>
    <dgm:cxn modelId="{0989E916-8CA0-46D9-BF37-DD05636C668F}" type="presOf" srcId="{778F2F07-C7A4-4B48-ABED-83D1D89DCE46}" destId="{C1EA6828-8633-4220-AEDA-1207F00B525C}" srcOrd="0" destOrd="0" presId="urn:microsoft.com/office/officeart/2005/8/layout/vList2"/>
    <dgm:cxn modelId="{69168F65-40CB-4F59-B76D-179FB86E6552}" srcId="{4FF66D5E-033E-452C-9FA3-C2DC507A0EB6}" destId="{CE3D3150-0909-4502-AF79-AA3ACFCCE238}" srcOrd="4" destOrd="0" parTransId="{69C431C9-587D-498A-89B2-AA365E2255A9}" sibTransId="{98ACFB75-6846-429E-B755-C009124A12C8}"/>
    <dgm:cxn modelId="{136EF74D-3112-CC47-803E-738F87E601D5}" type="presOf" srcId="{FE134F71-A79C-4E47-8F91-B48C125DEA55}" destId="{A24C85E8-EFCD-1343-B8A1-31B610427F1E}" srcOrd="0" destOrd="0" presId="urn:microsoft.com/office/officeart/2005/8/layout/vList2"/>
    <dgm:cxn modelId="{663D8D73-C68A-9D48-A471-A20D2BD9A971}" type="presOf" srcId="{4FF66D5E-033E-452C-9FA3-C2DC507A0EB6}" destId="{698F9A06-7DF7-A244-9880-18043B6C3D92}" srcOrd="0" destOrd="0" presId="urn:microsoft.com/office/officeart/2005/8/layout/vList2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9DFBFC93-AB09-ED48-852B-3DF44125520B}" type="presOf" srcId="{044AFB5D-F298-42E7-BC31-24D53317494A}" destId="{D16E647C-43D2-6940-9A5C-7427F1FA84D2}" srcOrd="0" destOrd="0" presId="urn:microsoft.com/office/officeart/2005/8/layout/vList2"/>
    <dgm:cxn modelId="{709406A2-B9B3-4028-9203-20994E58D49B}" type="presOf" srcId="{CE3D3150-0909-4502-AF79-AA3ACFCCE238}" destId="{57BDD949-7C56-4850-9A8D-BDEDAD6084D5}" srcOrd="0" destOrd="0" presId="urn:microsoft.com/office/officeart/2005/8/layout/vList2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EFC2FECB-710D-41C5-95F1-E06E9CF65345}" srcId="{4FF66D5E-033E-452C-9FA3-C2DC507A0EB6}" destId="{FE134F71-A79C-4E47-8F91-B48C125DEA55}" srcOrd="2" destOrd="0" parTransId="{23DF0838-AF9F-4F41-9D02-2A76847BACA1}" sibTransId="{093CC5D9-4ADE-44DD-8AD5-5AAE6D5F6361}"/>
    <dgm:cxn modelId="{414722DE-FC24-4737-98D4-4818F87F57F7}" srcId="{4FF66D5E-033E-452C-9FA3-C2DC507A0EB6}" destId="{778F2F07-C7A4-4B48-ABED-83D1D89DCE46}" srcOrd="3" destOrd="0" parTransId="{B6D88E01-FA8F-4899-AF7F-19273A616978}" sibTransId="{8F459E64-2948-4ED6-AD12-2F3C32960E89}"/>
    <dgm:cxn modelId="{34522BEA-FFFA-3C47-9F3B-A41896A7F3C3}" type="presOf" srcId="{F90C025B-E80F-429D-AC82-E777F0B41747}" destId="{DC4351FD-0349-D14C-8F15-E038CFDA3372}" srcOrd="0" destOrd="0" presId="urn:microsoft.com/office/officeart/2005/8/layout/vList2"/>
    <dgm:cxn modelId="{C4513E9B-73AC-CD4A-B755-1288EDB2439F}" type="presParOf" srcId="{698F9A06-7DF7-A244-9880-18043B6C3D92}" destId="{D16E647C-43D2-6940-9A5C-7427F1FA84D2}" srcOrd="0" destOrd="0" presId="urn:microsoft.com/office/officeart/2005/8/layout/vList2"/>
    <dgm:cxn modelId="{FE8A4795-EA42-4B2C-91A4-3A3FAA0E3ABD}" type="presParOf" srcId="{698F9A06-7DF7-A244-9880-18043B6C3D92}" destId="{9AAE11AD-AC38-4197-9D94-2725D57ED512}" srcOrd="1" destOrd="0" presId="urn:microsoft.com/office/officeart/2005/8/layout/vList2"/>
    <dgm:cxn modelId="{7403F767-910F-6F46-B274-DC26BA153485}" type="presParOf" srcId="{698F9A06-7DF7-A244-9880-18043B6C3D92}" destId="{DC4351FD-0349-D14C-8F15-E038CFDA3372}" srcOrd="2" destOrd="0" presId="urn:microsoft.com/office/officeart/2005/8/layout/vList2"/>
    <dgm:cxn modelId="{00E509DD-E497-0449-8C35-1C3724497471}" type="presParOf" srcId="{698F9A06-7DF7-A244-9880-18043B6C3D92}" destId="{6491658B-F61C-DD46-848E-E88842FF921A}" srcOrd="3" destOrd="0" presId="urn:microsoft.com/office/officeart/2005/8/layout/vList2"/>
    <dgm:cxn modelId="{4E34D159-2559-ED49-A930-69DA88BB8886}" type="presParOf" srcId="{698F9A06-7DF7-A244-9880-18043B6C3D92}" destId="{A24C85E8-EFCD-1343-B8A1-31B610427F1E}" srcOrd="4" destOrd="0" presId="urn:microsoft.com/office/officeart/2005/8/layout/vList2"/>
    <dgm:cxn modelId="{6FB96F3C-E6B8-4735-93F5-388AD98DE60C}" type="presParOf" srcId="{698F9A06-7DF7-A244-9880-18043B6C3D92}" destId="{59076010-D389-461F-9339-9B5C24E9A942}" srcOrd="5" destOrd="0" presId="urn:microsoft.com/office/officeart/2005/8/layout/vList2"/>
    <dgm:cxn modelId="{45164793-83A8-43E8-A87C-CA441D44A6D5}" type="presParOf" srcId="{698F9A06-7DF7-A244-9880-18043B6C3D92}" destId="{C1EA6828-8633-4220-AEDA-1207F00B525C}" srcOrd="6" destOrd="0" presId="urn:microsoft.com/office/officeart/2005/8/layout/vList2"/>
    <dgm:cxn modelId="{FBC842BD-C077-4D15-B84D-714ECB5A8FB4}" type="presParOf" srcId="{698F9A06-7DF7-A244-9880-18043B6C3D92}" destId="{E96FCE5E-987D-4338-BA6B-01146B020FDC}" srcOrd="7" destOrd="0" presId="urn:microsoft.com/office/officeart/2005/8/layout/vList2"/>
    <dgm:cxn modelId="{AB0ECB48-3A4D-4D9B-89BA-59F5C509437E}" type="presParOf" srcId="{698F9A06-7DF7-A244-9880-18043B6C3D92}" destId="{57BDD949-7C56-4850-9A8D-BDEDAD6084D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4AFB5D-F298-42E7-BC31-24D53317494A}">
      <dgm:prSet/>
      <dgm:spPr/>
      <dgm:t>
        <a:bodyPr/>
        <a:lstStyle/>
        <a:p>
          <a:r>
            <a:rPr lang="fi-FI" dirty="0"/>
            <a:t>Lisääntymään valitaan kahden eri rodun tai lajikkeen yksilöt.</a:t>
          </a:r>
          <a:endParaRPr lang="en-US" dirty="0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F90C025B-E80F-429D-AC82-E777F0B41747}">
      <dgm:prSet/>
      <dgm:spPr/>
      <dgm:t>
        <a:bodyPr/>
        <a:lstStyle/>
        <a:p>
          <a:r>
            <a:rPr lang="fi-FI" dirty="0"/>
            <a:t>Tavoitteena saada aikaan uusia ominaisuusyhdistelmiä.</a:t>
          </a:r>
          <a:endParaRPr lang="en-US" dirty="0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FE134F71-A79C-4E47-8F91-B48C125DEA55}">
      <dgm:prSet/>
      <dgm:spPr/>
      <dgm:t>
        <a:bodyPr/>
        <a:lstStyle/>
        <a:p>
          <a:r>
            <a:rPr lang="fi-FI" dirty="0"/>
            <a:t>Maatiaislajikkeet ja –rodut</a:t>
          </a:r>
          <a:br>
            <a:rPr lang="fi-FI" dirty="0"/>
          </a:br>
          <a:r>
            <a:rPr lang="fi-FI" dirty="0"/>
            <a:t>- esimerkiksi suomenlammas, malva</a:t>
          </a:r>
          <a:endParaRPr lang="en-US" dirty="0"/>
        </a:p>
      </dgm:t>
    </dgm:pt>
    <dgm:pt modelId="{23DF0838-AF9F-4F41-9D02-2A76847BACA1}" type="parTrans" cxnId="{EFC2FECB-710D-41C5-95F1-E06E9CF65345}">
      <dgm:prSet/>
      <dgm:spPr/>
      <dgm:t>
        <a:bodyPr/>
        <a:lstStyle/>
        <a:p>
          <a:endParaRPr lang="en-US"/>
        </a:p>
      </dgm:t>
    </dgm:pt>
    <dgm:pt modelId="{093CC5D9-4ADE-44DD-8AD5-5AAE6D5F6361}" type="sibTrans" cxnId="{EFC2FECB-710D-41C5-95F1-E06E9CF65345}">
      <dgm:prSet/>
      <dgm:spPr/>
      <dgm:t>
        <a:bodyPr/>
        <a:lstStyle/>
        <a:p>
          <a:endParaRPr lang="en-US"/>
        </a:p>
      </dgm:t>
    </dgm:pt>
    <dgm:pt modelId="{778F2F07-C7A4-4B48-ABED-83D1D89DCE46}">
      <dgm:prSet/>
      <dgm:spPr/>
      <dgm:t>
        <a:bodyPr/>
        <a:lstStyle/>
        <a:p>
          <a:r>
            <a:rPr lang="fi-FI" dirty="0"/>
            <a:t>Heterotsygoottisella yksilöllä, hybridillä, on usein jalostuksen kannalta monia hyviä ominaisuuksia.</a:t>
          </a:r>
          <a:endParaRPr lang="en-US" dirty="0"/>
        </a:p>
      </dgm:t>
    </dgm:pt>
    <dgm:pt modelId="{B6D88E01-FA8F-4899-AF7F-19273A616978}" type="parTrans" cxnId="{414722DE-FC24-4737-98D4-4818F87F57F7}">
      <dgm:prSet/>
      <dgm:spPr/>
      <dgm:t>
        <a:bodyPr/>
        <a:lstStyle/>
        <a:p>
          <a:endParaRPr lang="fi-FI"/>
        </a:p>
      </dgm:t>
    </dgm:pt>
    <dgm:pt modelId="{8F459E64-2948-4ED6-AD12-2F3C32960E89}" type="sibTrans" cxnId="{414722DE-FC24-4737-98D4-4818F87F57F7}">
      <dgm:prSet/>
      <dgm:spPr/>
      <dgm:t>
        <a:bodyPr/>
        <a:lstStyle/>
        <a:p>
          <a:endParaRPr lang="fi-FI"/>
        </a:p>
      </dgm:t>
    </dgm:pt>
    <dgm:pt modelId="{CE3D3150-0909-4502-AF79-AA3ACFCCE238}">
      <dgm:prSet/>
      <dgm:spPr/>
      <dgm:t>
        <a:bodyPr/>
        <a:lstStyle/>
        <a:p>
          <a:r>
            <a:rPr lang="fi-FI" dirty="0"/>
            <a:t>Heteroosi</a:t>
          </a:r>
          <a:endParaRPr lang="en-US" dirty="0"/>
        </a:p>
      </dgm:t>
    </dgm:pt>
    <dgm:pt modelId="{69C431C9-587D-498A-89B2-AA365E2255A9}" type="parTrans" cxnId="{69168F65-40CB-4F59-B76D-179FB86E6552}">
      <dgm:prSet/>
      <dgm:spPr/>
      <dgm:t>
        <a:bodyPr/>
        <a:lstStyle/>
        <a:p>
          <a:endParaRPr lang="fi-FI"/>
        </a:p>
      </dgm:t>
    </dgm:pt>
    <dgm:pt modelId="{98ACFB75-6846-429E-B755-C009124A12C8}" type="sibTrans" cxnId="{69168F65-40CB-4F59-B76D-179FB86E6552}">
      <dgm:prSet/>
      <dgm:spPr/>
      <dgm:t>
        <a:bodyPr/>
        <a:lstStyle/>
        <a:p>
          <a:endParaRPr lang="fi-FI"/>
        </a:p>
      </dgm:t>
    </dgm:pt>
    <dgm:pt modelId="{698F9A06-7DF7-A244-9880-18043B6C3D92}" type="pres">
      <dgm:prSet presAssocID="{4FF66D5E-033E-452C-9FA3-C2DC507A0EB6}" presName="linear" presStyleCnt="0">
        <dgm:presLayoutVars>
          <dgm:animLvl val="lvl"/>
          <dgm:resizeHandles val="exact"/>
        </dgm:presLayoutVars>
      </dgm:prSet>
      <dgm:spPr/>
    </dgm:pt>
    <dgm:pt modelId="{D16E647C-43D2-6940-9A5C-7427F1FA84D2}" type="pres">
      <dgm:prSet presAssocID="{044AFB5D-F298-42E7-BC31-24D53317494A}" presName="parentText" presStyleLbl="node1" presStyleIdx="0" presStyleCnt="5" custScaleY="24815" custLinFactY="-2195" custLinFactNeighborY="-100000">
        <dgm:presLayoutVars>
          <dgm:chMax val="0"/>
          <dgm:bulletEnabled val="1"/>
        </dgm:presLayoutVars>
      </dgm:prSet>
      <dgm:spPr/>
    </dgm:pt>
    <dgm:pt modelId="{9AAE11AD-AC38-4197-9D94-2725D57ED512}" type="pres">
      <dgm:prSet presAssocID="{6999A388-03F9-4AE5-9D53-42CE1EDA15FE}" presName="spacer" presStyleCnt="0"/>
      <dgm:spPr/>
    </dgm:pt>
    <dgm:pt modelId="{DC4351FD-0349-D14C-8F15-E038CFDA3372}" type="pres">
      <dgm:prSet presAssocID="{F90C025B-E80F-429D-AC82-E777F0B41747}" presName="parentText" presStyleLbl="node1" presStyleIdx="1" presStyleCnt="5" custScaleY="17809" custLinFactY="-3644" custLinFactNeighborY="-100000">
        <dgm:presLayoutVars>
          <dgm:chMax val="0"/>
          <dgm:bulletEnabled val="1"/>
        </dgm:presLayoutVars>
      </dgm:prSet>
      <dgm:spPr/>
    </dgm:pt>
    <dgm:pt modelId="{6491658B-F61C-DD46-848E-E88842FF921A}" type="pres">
      <dgm:prSet presAssocID="{AF0C8D22-8CDC-4B7C-9B74-77630F74C099}" presName="spacer" presStyleCnt="0"/>
      <dgm:spPr/>
    </dgm:pt>
    <dgm:pt modelId="{A24C85E8-EFCD-1343-B8A1-31B610427F1E}" type="pres">
      <dgm:prSet presAssocID="{FE134F71-A79C-4E47-8F91-B48C125DEA55}" presName="parentText" presStyleLbl="node1" presStyleIdx="2" presStyleCnt="5" custScaleY="30658" custLinFactY="-4853" custLinFactNeighborX="50" custLinFactNeighborY="-100000">
        <dgm:presLayoutVars>
          <dgm:chMax val="0"/>
          <dgm:bulletEnabled val="1"/>
        </dgm:presLayoutVars>
      </dgm:prSet>
      <dgm:spPr/>
    </dgm:pt>
    <dgm:pt modelId="{59076010-D389-461F-9339-9B5C24E9A942}" type="pres">
      <dgm:prSet presAssocID="{093CC5D9-4ADE-44DD-8AD5-5AAE6D5F6361}" presName="spacer" presStyleCnt="0"/>
      <dgm:spPr/>
    </dgm:pt>
    <dgm:pt modelId="{C1EA6828-8633-4220-AEDA-1207F00B525C}" type="pres">
      <dgm:prSet presAssocID="{778F2F07-C7A4-4B48-ABED-83D1D89DCE46}" presName="parentText" presStyleLbl="node1" presStyleIdx="3" presStyleCnt="5" custScaleY="18279" custLinFactY="-5091" custLinFactNeighborY="-100000">
        <dgm:presLayoutVars>
          <dgm:chMax val="0"/>
          <dgm:bulletEnabled val="1"/>
        </dgm:presLayoutVars>
      </dgm:prSet>
      <dgm:spPr/>
    </dgm:pt>
    <dgm:pt modelId="{E96FCE5E-987D-4338-BA6B-01146B020FDC}" type="pres">
      <dgm:prSet presAssocID="{8F459E64-2948-4ED6-AD12-2F3C32960E89}" presName="spacer" presStyleCnt="0"/>
      <dgm:spPr/>
    </dgm:pt>
    <dgm:pt modelId="{57BDD949-7C56-4850-9A8D-BDEDAD6084D5}" type="pres">
      <dgm:prSet presAssocID="{CE3D3150-0909-4502-AF79-AA3ACFCCE238}" presName="parentText" presStyleLbl="node1" presStyleIdx="4" presStyleCnt="5" custScaleY="15930" custLinFactY="-6014" custLinFactNeighborY="-100000">
        <dgm:presLayoutVars>
          <dgm:chMax val="0"/>
          <dgm:bulletEnabled val="1"/>
        </dgm:presLayoutVars>
      </dgm:prSet>
      <dgm:spPr/>
    </dgm:pt>
  </dgm:ptLst>
  <dgm:cxnLst>
    <dgm:cxn modelId="{0989E916-8CA0-46D9-BF37-DD05636C668F}" type="presOf" srcId="{778F2F07-C7A4-4B48-ABED-83D1D89DCE46}" destId="{C1EA6828-8633-4220-AEDA-1207F00B525C}" srcOrd="0" destOrd="0" presId="urn:microsoft.com/office/officeart/2005/8/layout/vList2"/>
    <dgm:cxn modelId="{69168F65-40CB-4F59-B76D-179FB86E6552}" srcId="{4FF66D5E-033E-452C-9FA3-C2DC507A0EB6}" destId="{CE3D3150-0909-4502-AF79-AA3ACFCCE238}" srcOrd="4" destOrd="0" parTransId="{69C431C9-587D-498A-89B2-AA365E2255A9}" sibTransId="{98ACFB75-6846-429E-B755-C009124A12C8}"/>
    <dgm:cxn modelId="{136EF74D-3112-CC47-803E-738F87E601D5}" type="presOf" srcId="{FE134F71-A79C-4E47-8F91-B48C125DEA55}" destId="{A24C85E8-EFCD-1343-B8A1-31B610427F1E}" srcOrd="0" destOrd="0" presId="urn:microsoft.com/office/officeart/2005/8/layout/vList2"/>
    <dgm:cxn modelId="{663D8D73-C68A-9D48-A471-A20D2BD9A971}" type="presOf" srcId="{4FF66D5E-033E-452C-9FA3-C2DC507A0EB6}" destId="{698F9A06-7DF7-A244-9880-18043B6C3D92}" srcOrd="0" destOrd="0" presId="urn:microsoft.com/office/officeart/2005/8/layout/vList2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9DFBFC93-AB09-ED48-852B-3DF44125520B}" type="presOf" srcId="{044AFB5D-F298-42E7-BC31-24D53317494A}" destId="{D16E647C-43D2-6940-9A5C-7427F1FA84D2}" srcOrd="0" destOrd="0" presId="urn:microsoft.com/office/officeart/2005/8/layout/vList2"/>
    <dgm:cxn modelId="{709406A2-B9B3-4028-9203-20994E58D49B}" type="presOf" srcId="{CE3D3150-0909-4502-AF79-AA3ACFCCE238}" destId="{57BDD949-7C56-4850-9A8D-BDEDAD6084D5}" srcOrd="0" destOrd="0" presId="urn:microsoft.com/office/officeart/2005/8/layout/vList2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EFC2FECB-710D-41C5-95F1-E06E9CF65345}" srcId="{4FF66D5E-033E-452C-9FA3-C2DC507A0EB6}" destId="{FE134F71-A79C-4E47-8F91-B48C125DEA55}" srcOrd="2" destOrd="0" parTransId="{23DF0838-AF9F-4F41-9D02-2A76847BACA1}" sibTransId="{093CC5D9-4ADE-44DD-8AD5-5AAE6D5F6361}"/>
    <dgm:cxn modelId="{414722DE-FC24-4737-98D4-4818F87F57F7}" srcId="{4FF66D5E-033E-452C-9FA3-C2DC507A0EB6}" destId="{778F2F07-C7A4-4B48-ABED-83D1D89DCE46}" srcOrd="3" destOrd="0" parTransId="{B6D88E01-FA8F-4899-AF7F-19273A616978}" sibTransId="{8F459E64-2948-4ED6-AD12-2F3C32960E89}"/>
    <dgm:cxn modelId="{34522BEA-FFFA-3C47-9F3B-A41896A7F3C3}" type="presOf" srcId="{F90C025B-E80F-429D-AC82-E777F0B41747}" destId="{DC4351FD-0349-D14C-8F15-E038CFDA3372}" srcOrd="0" destOrd="0" presId="urn:microsoft.com/office/officeart/2005/8/layout/vList2"/>
    <dgm:cxn modelId="{C4513E9B-73AC-CD4A-B755-1288EDB2439F}" type="presParOf" srcId="{698F9A06-7DF7-A244-9880-18043B6C3D92}" destId="{D16E647C-43D2-6940-9A5C-7427F1FA84D2}" srcOrd="0" destOrd="0" presId="urn:microsoft.com/office/officeart/2005/8/layout/vList2"/>
    <dgm:cxn modelId="{FE8A4795-EA42-4B2C-91A4-3A3FAA0E3ABD}" type="presParOf" srcId="{698F9A06-7DF7-A244-9880-18043B6C3D92}" destId="{9AAE11AD-AC38-4197-9D94-2725D57ED512}" srcOrd="1" destOrd="0" presId="urn:microsoft.com/office/officeart/2005/8/layout/vList2"/>
    <dgm:cxn modelId="{7403F767-910F-6F46-B274-DC26BA153485}" type="presParOf" srcId="{698F9A06-7DF7-A244-9880-18043B6C3D92}" destId="{DC4351FD-0349-D14C-8F15-E038CFDA3372}" srcOrd="2" destOrd="0" presId="urn:microsoft.com/office/officeart/2005/8/layout/vList2"/>
    <dgm:cxn modelId="{00E509DD-E497-0449-8C35-1C3724497471}" type="presParOf" srcId="{698F9A06-7DF7-A244-9880-18043B6C3D92}" destId="{6491658B-F61C-DD46-848E-E88842FF921A}" srcOrd="3" destOrd="0" presId="urn:microsoft.com/office/officeart/2005/8/layout/vList2"/>
    <dgm:cxn modelId="{4E34D159-2559-ED49-A930-69DA88BB8886}" type="presParOf" srcId="{698F9A06-7DF7-A244-9880-18043B6C3D92}" destId="{A24C85E8-EFCD-1343-B8A1-31B610427F1E}" srcOrd="4" destOrd="0" presId="urn:microsoft.com/office/officeart/2005/8/layout/vList2"/>
    <dgm:cxn modelId="{6FB96F3C-E6B8-4735-93F5-388AD98DE60C}" type="presParOf" srcId="{698F9A06-7DF7-A244-9880-18043B6C3D92}" destId="{59076010-D389-461F-9339-9B5C24E9A942}" srcOrd="5" destOrd="0" presId="urn:microsoft.com/office/officeart/2005/8/layout/vList2"/>
    <dgm:cxn modelId="{45164793-83A8-43E8-A87C-CA441D44A6D5}" type="presParOf" srcId="{698F9A06-7DF7-A244-9880-18043B6C3D92}" destId="{C1EA6828-8633-4220-AEDA-1207F00B525C}" srcOrd="6" destOrd="0" presId="urn:microsoft.com/office/officeart/2005/8/layout/vList2"/>
    <dgm:cxn modelId="{FBC842BD-C077-4D15-B84D-714ECB5A8FB4}" type="presParOf" srcId="{698F9A06-7DF7-A244-9880-18043B6C3D92}" destId="{E96FCE5E-987D-4338-BA6B-01146B020FDC}" srcOrd="7" destOrd="0" presId="urn:microsoft.com/office/officeart/2005/8/layout/vList2"/>
    <dgm:cxn modelId="{AB0ECB48-3A4D-4D9B-89BA-59F5C509437E}" type="presParOf" srcId="{698F9A06-7DF7-A244-9880-18043B6C3D92}" destId="{57BDD949-7C56-4850-9A8D-BDEDAD6084D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4AFB5D-F298-42E7-BC31-24D53317494A}">
      <dgm:prSet/>
      <dgm:spPr/>
      <dgm:t>
        <a:bodyPr/>
        <a:lstStyle/>
        <a:p>
          <a:r>
            <a:rPr lang="fi-FI" dirty="0"/>
            <a:t>Ominaisuuksien periytymisen ja geneettisen säätelyn tunteminen on tärkeää jalostuksessa.</a:t>
          </a:r>
          <a:endParaRPr lang="en-US" dirty="0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F90C025B-E80F-429D-AC82-E777F0B41747}">
      <dgm:prSet/>
      <dgm:spPr/>
      <dgm:t>
        <a:bodyPr/>
        <a:lstStyle/>
        <a:p>
          <a:r>
            <a:rPr lang="fi-FI" dirty="0"/>
            <a:t>Genomivalinta:</a:t>
          </a:r>
          <a:r>
            <a:rPr lang="fi-FI" dirty="0">
              <a:ea typeface="+mn-lt"/>
              <a:cs typeface="+mn-lt"/>
            </a:rPr>
            <a:t> jalostuseläinten geenien tutkimista ja tämän tiedon pohjalta tehtävää risteytettävien yksilöiden valintaa. </a:t>
          </a:r>
          <a:endParaRPr lang="en-US" dirty="0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FE134F71-A79C-4E47-8F91-B48C125DEA55}">
      <dgm:prSet/>
      <dgm:spPr/>
      <dgm:t>
        <a:bodyPr/>
        <a:lstStyle/>
        <a:p>
          <a:r>
            <a:rPr lang="fi-FI" dirty="0">
              <a:ea typeface="+mn-lt"/>
              <a:cs typeface="+mn-lt"/>
            </a:rPr>
            <a:t>Syntyneelle jälkeläiselle voidaan tehdä </a:t>
          </a:r>
          <a:r>
            <a:rPr lang="fi-FI" b="1" dirty="0">
              <a:ea typeface="+mn-lt"/>
              <a:cs typeface="+mn-lt"/>
            </a:rPr>
            <a:t>genomitestaus.</a:t>
          </a:r>
          <a:endParaRPr lang="en-US" dirty="0"/>
        </a:p>
      </dgm:t>
    </dgm:pt>
    <dgm:pt modelId="{23DF0838-AF9F-4F41-9D02-2A76847BACA1}" type="parTrans" cxnId="{EFC2FECB-710D-41C5-95F1-E06E9CF65345}">
      <dgm:prSet/>
      <dgm:spPr/>
      <dgm:t>
        <a:bodyPr/>
        <a:lstStyle/>
        <a:p>
          <a:endParaRPr lang="en-US"/>
        </a:p>
      </dgm:t>
    </dgm:pt>
    <dgm:pt modelId="{093CC5D9-4ADE-44DD-8AD5-5AAE6D5F6361}" type="sibTrans" cxnId="{EFC2FECB-710D-41C5-95F1-E06E9CF65345}">
      <dgm:prSet/>
      <dgm:spPr/>
      <dgm:t>
        <a:bodyPr/>
        <a:lstStyle/>
        <a:p>
          <a:endParaRPr lang="en-US"/>
        </a:p>
      </dgm:t>
    </dgm:pt>
    <dgm:pt modelId="{778F2F07-C7A4-4B48-ABED-83D1D89DCE46}">
      <dgm:prSet/>
      <dgm:spPr/>
      <dgm:t>
        <a:bodyPr/>
        <a:lstStyle/>
        <a:p>
          <a:r>
            <a:rPr lang="fi-FI" dirty="0">
              <a:ea typeface="+mn-lt"/>
              <a:cs typeface="+mn-lt"/>
            </a:rPr>
            <a:t>Genomitestauksen avulla valitaan jalostukseen käytettäviä yksilöitä. </a:t>
          </a:r>
          <a:endParaRPr lang="en-US" dirty="0"/>
        </a:p>
      </dgm:t>
    </dgm:pt>
    <dgm:pt modelId="{B6D88E01-FA8F-4899-AF7F-19273A616978}" type="parTrans" cxnId="{414722DE-FC24-4737-98D4-4818F87F57F7}">
      <dgm:prSet/>
      <dgm:spPr/>
      <dgm:t>
        <a:bodyPr/>
        <a:lstStyle/>
        <a:p>
          <a:endParaRPr lang="fi-FI"/>
        </a:p>
      </dgm:t>
    </dgm:pt>
    <dgm:pt modelId="{8F459E64-2948-4ED6-AD12-2F3C32960E89}" type="sibTrans" cxnId="{414722DE-FC24-4737-98D4-4818F87F57F7}">
      <dgm:prSet/>
      <dgm:spPr/>
      <dgm:t>
        <a:bodyPr/>
        <a:lstStyle/>
        <a:p>
          <a:endParaRPr lang="fi-FI"/>
        </a:p>
      </dgm:t>
    </dgm:pt>
    <dgm:pt modelId="{CE3D3150-0909-4502-AF79-AA3ACFCCE238}">
      <dgm:prSet/>
      <dgm:spPr/>
      <dgm:t>
        <a:bodyPr/>
        <a:lstStyle/>
        <a:p>
          <a:r>
            <a:rPr lang="fi-FI" dirty="0">
              <a:ea typeface="+mn-lt"/>
              <a:cs typeface="+mn-lt"/>
            </a:rPr>
            <a:t>Kun testataan monia alleeleja samanaikaisesti testistä käytetään nimitystä </a:t>
          </a:r>
          <a:r>
            <a:rPr lang="fi-FI" b="1" dirty="0">
              <a:ea typeface="+mn-lt"/>
              <a:cs typeface="+mn-lt"/>
            </a:rPr>
            <a:t>geenipaneeli</a:t>
          </a:r>
          <a:r>
            <a:rPr lang="fi-FI" dirty="0">
              <a:ea typeface="+mn-lt"/>
              <a:cs typeface="+mn-lt"/>
            </a:rPr>
            <a:t>.</a:t>
          </a:r>
          <a:endParaRPr lang="en-US" dirty="0"/>
        </a:p>
      </dgm:t>
    </dgm:pt>
    <dgm:pt modelId="{69C431C9-587D-498A-89B2-AA365E2255A9}" type="parTrans" cxnId="{69168F65-40CB-4F59-B76D-179FB86E6552}">
      <dgm:prSet/>
      <dgm:spPr/>
      <dgm:t>
        <a:bodyPr/>
        <a:lstStyle/>
        <a:p>
          <a:endParaRPr lang="fi-FI"/>
        </a:p>
      </dgm:t>
    </dgm:pt>
    <dgm:pt modelId="{98ACFB75-6846-429E-B755-C009124A12C8}" type="sibTrans" cxnId="{69168F65-40CB-4F59-B76D-179FB86E6552}">
      <dgm:prSet/>
      <dgm:spPr/>
      <dgm:t>
        <a:bodyPr/>
        <a:lstStyle/>
        <a:p>
          <a:endParaRPr lang="fi-FI"/>
        </a:p>
      </dgm:t>
    </dgm:pt>
    <dgm:pt modelId="{698F9A06-7DF7-A244-9880-18043B6C3D92}" type="pres">
      <dgm:prSet presAssocID="{4FF66D5E-033E-452C-9FA3-C2DC507A0EB6}" presName="linear" presStyleCnt="0">
        <dgm:presLayoutVars>
          <dgm:animLvl val="lvl"/>
          <dgm:resizeHandles val="exact"/>
        </dgm:presLayoutVars>
      </dgm:prSet>
      <dgm:spPr/>
    </dgm:pt>
    <dgm:pt modelId="{D16E647C-43D2-6940-9A5C-7427F1FA84D2}" type="pres">
      <dgm:prSet presAssocID="{044AFB5D-F298-42E7-BC31-24D53317494A}" presName="parentText" presStyleLbl="node1" presStyleIdx="0" presStyleCnt="5" custScaleY="17442" custLinFactY="-2195" custLinFactNeighborY="-100000">
        <dgm:presLayoutVars>
          <dgm:chMax val="0"/>
          <dgm:bulletEnabled val="1"/>
        </dgm:presLayoutVars>
      </dgm:prSet>
      <dgm:spPr/>
    </dgm:pt>
    <dgm:pt modelId="{9AAE11AD-AC38-4197-9D94-2725D57ED512}" type="pres">
      <dgm:prSet presAssocID="{6999A388-03F9-4AE5-9D53-42CE1EDA15FE}" presName="spacer" presStyleCnt="0"/>
      <dgm:spPr/>
    </dgm:pt>
    <dgm:pt modelId="{DC4351FD-0349-D14C-8F15-E038CFDA3372}" type="pres">
      <dgm:prSet presAssocID="{F90C025B-E80F-429D-AC82-E777F0B41747}" presName="parentText" presStyleLbl="node1" presStyleIdx="1" presStyleCnt="5" custScaleY="22006" custLinFactNeighborY="-85768">
        <dgm:presLayoutVars>
          <dgm:chMax val="0"/>
          <dgm:bulletEnabled val="1"/>
        </dgm:presLayoutVars>
      </dgm:prSet>
      <dgm:spPr/>
    </dgm:pt>
    <dgm:pt modelId="{6491658B-F61C-DD46-848E-E88842FF921A}" type="pres">
      <dgm:prSet presAssocID="{AF0C8D22-8CDC-4B7C-9B74-77630F74C099}" presName="spacer" presStyleCnt="0"/>
      <dgm:spPr/>
    </dgm:pt>
    <dgm:pt modelId="{A24C85E8-EFCD-1343-B8A1-31B610427F1E}" type="pres">
      <dgm:prSet presAssocID="{FE134F71-A79C-4E47-8F91-B48C125DEA55}" presName="parentText" presStyleLbl="node1" presStyleIdx="2" presStyleCnt="5" custScaleY="18861" custLinFactY="-1948" custLinFactNeighborY="-100000">
        <dgm:presLayoutVars>
          <dgm:chMax val="0"/>
          <dgm:bulletEnabled val="1"/>
        </dgm:presLayoutVars>
      </dgm:prSet>
      <dgm:spPr/>
    </dgm:pt>
    <dgm:pt modelId="{59076010-D389-461F-9339-9B5C24E9A942}" type="pres">
      <dgm:prSet presAssocID="{093CC5D9-4ADE-44DD-8AD5-5AAE6D5F6361}" presName="spacer" presStyleCnt="0"/>
      <dgm:spPr/>
    </dgm:pt>
    <dgm:pt modelId="{C1EA6828-8633-4220-AEDA-1207F00B525C}" type="pres">
      <dgm:prSet presAssocID="{778F2F07-C7A4-4B48-ABED-83D1D89DCE46}" presName="parentText" presStyleLbl="node1" presStyleIdx="3" presStyleCnt="5" custScaleY="18279" custLinFactY="-4563" custLinFactNeighborY="-100000">
        <dgm:presLayoutVars>
          <dgm:chMax val="0"/>
          <dgm:bulletEnabled val="1"/>
        </dgm:presLayoutVars>
      </dgm:prSet>
      <dgm:spPr/>
    </dgm:pt>
    <dgm:pt modelId="{E96FCE5E-987D-4338-BA6B-01146B020FDC}" type="pres">
      <dgm:prSet presAssocID="{8F459E64-2948-4ED6-AD12-2F3C32960E89}" presName="spacer" presStyleCnt="0"/>
      <dgm:spPr/>
    </dgm:pt>
    <dgm:pt modelId="{57BDD949-7C56-4850-9A8D-BDEDAD6084D5}" type="pres">
      <dgm:prSet presAssocID="{CE3D3150-0909-4502-AF79-AA3ACFCCE238}" presName="parentText" presStyleLbl="node1" presStyleIdx="4" presStyleCnt="5" custScaleY="15930" custLinFactY="-7599" custLinFactNeighborY="-100000">
        <dgm:presLayoutVars>
          <dgm:chMax val="0"/>
          <dgm:bulletEnabled val="1"/>
        </dgm:presLayoutVars>
      </dgm:prSet>
      <dgm:spPr/>
    </dgm:pt>
  </dgm:ptLst>
  <dgm:cxnLst>
    <dgm:cxn modelId="{0989E916-8CA0-46D9-BF37-DD05636C668F}" type="presOf" srcId="{778F2F07-C7A4-4B48-ABED-83D1D89DCE46}" destId="{C1EA6828-8633-4220-AEDA-1207F00B525C}" srcOrd="0" destOrd="0" presId="urn:microsoft.com/office/officeart/2005/8/layout/vList2"/>
    <dgm:cxn modelId="{69168F65-40CB-4F59-B76D-179FB86E6552}" srcId="{4FF66D5E-033E-452C-9FA3-C2DC507A0EB6}" destId="{CE3D3150-0909-4502-AF79-AA3ACFCCE238}" srcOrd="4" destOrd="0" parTransId="{69C431C9-587D-498A-89B2-AA365E2255A9}" sibTransId="{98ACFB75-6846-429E-B755-C009124A12C8}"/>
    <dgm:cxn modelId="{136EF74D-3112-CC47-803E-738F87E601D5}" type="presOf" srcId="{FE134F71-A79C-4E47-8F91-B48C125DEA55}" destId="{A24C85E8-EFCD-1343-B8A1-31B610427F1E}" srcOrd="0" destOrd="0" presId="urn:microsoft.com/office/officeart/2005/8/layout/vList2"/>
    <dgm:cxn modelId="{663D8D73-C68A-9D48-A471-A20D2BD9A971}" type="presOf" srcId="{4FF66D5E-033E-452C-9FA3-C2DC507A0EB6}" destId="{698F9A06-7DF7-A244-9880-18043B6C3D92}" srcOrd="0" destOrd="0" presId="urn:microsoft.com/office/officeart/2005/8/layout/vList2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9DFBFC93-AB09-ED48-852B-3DF44125520B}" type="presOf" srcId="{044AFB5D-F298-42E7-BC31-24D53317494A}" destId="{D16E647C-43D2-6940-9A5C-7427F1FA84D2}" srcOrd="0" destOrd="0" presId="urn:microsoft.com/office/officeart/2005/8/layout/vList2"/>
    <dgm:cxn modelId="{709406A2-B9B3-4028-9203-20994E58D49B}" type="presOf" srcId="{CE3D3150-0909-4502-AF79-AA3ACFCCE238}" destId="{57BDD949-7C56-4850-9A8D-BDEDAD6084D5}" srcOrd="0" destOrd="0" presId="urn:microsoft.com/office/officeart/2005/8/layout/vList2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EFC2FECB-710D-41C5-95F1-E06E9CF65345}" srcId="{4FF66D5E-033E-452C-9FA3-C2DC507A0EB6}" destId="{FE134F71-A79C-4E47-8F91-B48C125DEA55}" srcOrd="2" destOrd="0" parTransId="{23DF0838-AF9F-4F41-9D02-2A76847BACA1}" sibTransId="{093CC5D9-4ADE-44DD-8AD5-5AAE6D5F6361}"/>
    <dgm:cxn modelId="{414722DE-FC24-4737-98D4-4818F87F57F7}" srcId="{4FF66D5E-033E-452C-9FA3-C2DC507A0EB6}" destId="{778F2F07-C7A4-4B48-ABED-83D1D89DCE46}" srcOrd="3" destOrd="0" parTransId="{B6D88E01-FA8F-4899-AF7F-19273A616978}" sibTransId="{8F459E64-2948-4ED6-AD12-2F3C32960E89}"/>
    <dgm:cxn modelId="{34522BEA-FFFA-3C47-9F3B-A41896A7F3C3}" type="presOf" srcId="{F90C025B-E80F-429D-AC82-E777F0B41747}" destId="{DC4351FD-0349-D14C-8F15-E038CFDA3372}" srcOrd="0" destOrd="0" presId="urn:microsoft.com/office/officeart/2005/8/layout/vList2"/>
    <dgm:cxn modelId="{C4513E9B-73AC-CD4A-B755-1288EDB2439F}" type="presParOf" srcId="{698F9A06-7DF7-A244-9880-18043B6C3D92}" destId="{D16E647C-43D2-6940-9A5C-7427F1FA84D2}" srcOrd="0" destOrd="0" presId="urn:microsoft.com/office/officeart/2005/8/layout/vList2"/>
    <dgm:cxn modelId="{FE8A4795-EA42-4B2C-91A4-3A3FAA0E3ABD}" type="presParOf" srcId="{698F9A06-7DF7-A244-9880-18043B6C3D92}" destId="{9AAE11AD-AC38-4197-9D94-2725D57ED512}" srcOrd="1" destOrd="0" presId="urn:microsoft.com/office/officeart/2005/8/layout/vList2"/>
    <dgm:cxn modelId="{7403F767-910F-6F46-B274-DC26BA153485}" type="presParOf" srcId="{698F9A06-7DF7-A244-9880-18043B6C3D92}" destId="{DC4351FD-0349-D14C-8F15-E038CFDA3372}" srcOrd="2" destOrd="0" presId="urn:microsoft.com/office/officeart/2005/8/layout/vList2"/>
    <dgm:cxn modelId="{00E509DD-E497-0449-8C35-1C3724497471}" type="presParOf" srcId="{698F9A06-7DF7-A244-9880-18043B6C3D92}" destId="{6491658B-F61C-DD46-848E-E88842FF921A}" srcOrd="3" destOrd="0" presId="urn:microsoft.com/office/officeart/2005/8/layout/vList2"/>
    <dgm:cxn modelId="{4E34D159-2559-ED49-A930-69DA88BB8886}" type="presParOf" srcId="{698F9A06-7DF7-A244-9880-18043B6C3D92}" destId="{A24C85E8-EFCD-1343-B8A1-31B610427F1E}" srcOrd="4" destOrd="0" presId="urn:microsoft.com/office/officeart/2005/8/layout/vList2"/>
    <dgm:cxn modelId="{6FB96F3C-E6B8-4735-93F5-388AD98DE60C}" type="presParOf" srcId="{698F9A06-7DF7-A244-9880-18043B6C3D92}" destId="{59076010-D389-461F-9339-9B5C24E9A942}" srcOrd="5" destOrd="0" presId="urn:microsoft.com/office/officeart/2005/8/layout/vList2"/>
    <dgm:cxn modelId="{45164793-83A8-43E8-A87C-CA441D44A6D5}" type="presParOf" srcId="{698F9A06-7DF7-A244-9880-18043B6C3D92}" destId="{C1EA6828-8633-4220-AEDA-1207F00B525C}" srcOrd="6" destOrd="0" presId="urn:microsoft.com/office/officeart/2005/8/layout/vList2"/>
    <dgm:cxn modelId="{FBC842BD-C077-4D15-B84D-714ECB5A8FB4}" type="presParOf" srcId="{698F9A06-7DF7-A244-9880-18043B6C3D92}" destId="{E96FCE5E-987D-4338-BA6B-01146B020FDC}" srcOrd="7" destOrd="0" presId="urn:microsoft.com/office/officeart/2005/8/layout/vList2"/>
    <dgm:cxn modelId="{AB0ECB48-3A4D-4D9B-89BA-59F5C509437E}" type="presParOf" srcId="{698F9A06-7DF7-A244-9880-18043B6C3D92}" destId="{57BDD949-7C56-4850-9A8D-BDEDAD6084D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4AFB5D-F298-42E7-BC31-24D53317494A}">
      <dgm:prSet/>
      <dgm:spPr/>
      <dgm:t>
        <a:bodyPr/>
        <a:lstStyle/>
        <a:p>
          <a:r>
            <a:rPr lang="fi-FI" dirty="0"/>
            <a:t>Geenitekniikan avulla jalostuksessa siirtyvät vain halutut geenit.</a:t>
          </a:r>
          <a:endParaRPr lang="en-US" dirty="0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F90C025B-E80F-429D-AC82-E777F0B41747}">
      <dgm:prSet/>
      <dgm:spPr/>
      <dgm:t>
        <a:bodyPr/>
        <a:lstStyle/>
        <a:p>
          <a:r>
            <a:rPr lang="fi-FI" dirty="0"/>
            <a:t>Nopeampaa kuin perinteinen jalostus.</a:t>
          </a:r>
          <a:endParaRPr lang="en-US" dirty="0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FE134F71-A79C-4E47-8F91-B48C125DEA55}">
      <dgm:prSet/>
      <dgm:spPr/>
      <dgm:t>
        <a:bodyPr/>
        <a:lstStyle/>
        <a:p>
          <a:r>
            <a:rPr lang="fi-FI" dirty="0"/>
            <a:t>Vaatii kallista teknologiaa, tarkkaa testausta ja pitkää tutkimusvaihetta. </a:t>
          </a:r>
          <a:endParaRPr lang="en-US" dirty="0"/>
        </a:p>
      </dgm:t>
    </dgm:pt>
    <dgm:pt modelId="{23DF0838-AF9F-4F41-9D02-2A76847BACA1}" type="parTrans" cxnId="{EFC2FECB-710D-41C5-95F1-E06E9CF65345}">
      <dgm:prSet/>
      <dgm:spPr/>
      <dgm:t>
        <a:bodyPr/>
        <a:lstStyle/>
        <a:p>
          <a:endParaRPr lang="en-US"/>
        </a:p>
      </dgm:t>
    </dgm:pt>
    <dgm:pt modelId="{093CC5D9-4ADE-44DD-8AD5-5AAE6D5F6361}" type="sibTrans" cxnId="{EFC2FECB-710D-41C5-95F1-E06E9CF65345}">
      <dgm:prSet/>
      <dgm:spPr/>
      <dgm:t>
        <a:bodyPr/>
        <a:lstStyle/>
        <a:p>
          <a:endParaRPr lang="en-US"/>
        </a:p>
      </dgm:t>
    </dgm:pt>
    <dgm:pt modelId="{698F9A06-7DF7-A244-9880-18043B6C3D92}" type="pres">
      <dgm:prSet presAssocID="{4FF66D5E-033E-452C-9FA3-C2DC507A0EB6}" presName="linear" presStyleCnt="0">
        <dgm:presLayoutVars>
          <dgm:animLvl val="lvl"/>
          <dgm:resizeHandles val="exact"/>
        </dgm:presLayoutVars>
      </dgm:prSet>
      <dgm:spPr/>
    </dgm:pt>
    <dgm:pt modelId="{D16E647C-43D2-6940-9A5C-7427F1FA84D2}" type="pres">
      <dgm:prSet presAssocID="{044AFB5D-F298-42E7-BC31-24D53317494A}" presName="parentText" presStyleLbl="node1" presStyleIdx="0" presStyleCnt="3" custScaleY="49031" custLinFactY="-24709" custLinFactNeighborX="957" custLinFactNeighborY="-100000">
        <dgm:presLayoutVars>
          <dgm:chMax val="0"/>
          <dgm:bulletEnabled val="1"/>
        </dgm:presLayoutVars>
      </dgm:prSet>
      <dgm:spPr/>
    </dgm:pt>
    <dgm:pt modelId="{9AAE11AD-AC38-4197-9D94-2725D57ED512}" type="pres">
      <dgm:prSet presAssocID="{6999A388-03F9-4AE5-9D53-42CE1EDA15FE}" presName="spacer" presStyleCnt="0"/>
      <dgm:spPr/>
    </dgm:pt>
    <dgm:pt modelId="{DC4351FD-0349-D14C-8F15-E038CFDA3372}" type="pres">
      <dgm:prSet presAssocID="{F90C025B-E80F-429D-AC82-E777F0B41747}" presName="parentText" presStyleLbl="node1" presStyleIdx="1" presStyleCnt="3" custScaleY="40060" custLinFactY="-2459" custLinFactNeighborY="-100000">
        <dgm:presLayoutVars>
          <dgm:chMax val="0"/>
          <dgm:bulletEnabled val="1"/>
        </dgm:presLayoutVars>
      </dgm:prSet>
      <dgm:spPr/>
    </dgm:pt>
    <dgm:pt modelId="{6491658B-F61C-DD46-848E-E88842FF921A}" type="pres">
      <dgm:prSet presAssocID="{AF0C8D22-8CDC-4B7C-9B74-77630F74C099}" presName="spacer" presStyleCnt="0"/>
      <dgm:spPr/>
    </dgm:pt>
    <dgm:pt modelId="{A24C85E8-EFCD-1343-B8A1-31B610427F1E}" type="pres">
      <dgm:prSet presAssocID="{FE134F71-A79C-4E47-8F91-B48C125DEA55}" presName="parentText" presStyleLbl="node1" presStyleIdx="2" presStyleCnt="3" custScaleY="70030" custLinFactNeighborY="-48230">
        <dgm:presLayoutVars>
          <dgm:chMax val="0"/>
          <dgm:bulletEnabled val="1"/>
        </dgm:presLayoutVars>
      </dgm:prSet>
      <dgm:spPr/>
    </dgm:pt>
  </dgm:ptLst>
  <dgm:cxnLst>
    <dgm:cxn modelId="{136EF74D-3112-CC47-803E-738F87E601D5}" type="presOf" srcId="{FE134F71-A79C-4E47-8F91-B48C125DEA55}" destId="{A24C85E8-EFCD-1343-B8A1-31B610427F1E}" srcOrd="0" destOrd="0" presId="urn:microsoft.com/office/officeart/2005/8/layout/vList2"/>
    <dgm:cxn modelId="{663D8D73-C68A-9D48-A471-A20D2BD9A971}" type="presOf" srcId="{4FF66D5E-033E-452C-9FA3-C2DC507A0EB6}" destId="{698F9A06-7DF7-A244-9880-18043B6C3D92}" srcOrd="0" destOrd="0" presId="urn:microsoft.com/office/officeart/2005/8/layout/vList2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9DFBFC93-AB09-ED48-852B-3DF44125520B}" type="presOf" srcId="{044AFB5D-F298-42E7-BC31-24D53317494A}" destId="{D16E647C-43D2-6940-9A5C-7427F1FA84D2}" srcOrd="0" destOrd="0" presId="urn:microsoft.com/office/officeart/2005/8/layout/vList2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EFC2FECB-710D-41C5-95F1-E06E9CF65345}" srcId="{4FF66D5E-033E-452C-9FA3-C2DC507A0EB6}" destId="{FE134F71-A79C-4E47-8F91-B48C125DEA55}" srcOrd="2" destOrd="0" parTransId="{23DF0838-AF9F-4F41-9D02-2A76847BACA1}" sibTransId="{093CC5D9-4ADE-44DD-8AD5-5AAE6D5F6361}"/>
    <dgm:cxn modelId="{34522BEA-FFFA-3C47-9F3B-A41896A7F3C3}" type="presOf" srcId="{F90C025B-E80F-429D-AC82-E777F0B41747}" destId="{DC4351FD-0349-D14C-8F15-E038CFDA3372}" srcOrd="0" destOrd="0" presId="urn:microsoft.com/office/officeart/2005/8/layout/vList2"/>
    <dgm:cxn modelId="{C4513E9B-73AC-CD4A-B755-1288EDB2439F}" type="presParOf" srcId="{698F9A06-7DF7-A244-9880-18043B6C3D92}" destId="{D16E647C-43D2-6940-9A5C-7427F1FA84D2}" srcOrd="0" destOrd="0" presId="urn:microsoft.com/office/officeart/2005/8/layout/vList2"/>
    <dgm:cxn modelId="{FE8A4795-EA42-4B2C-91A4-3A3FAA0E3ABD}" type="presParOf" srcId="{698F9A06-7DF7-A244-9880-18043B6C3D92}" destId="{9AAE11AD-AC38-4197-9D94-2725D57ED512}" srcOrd="1" destOrd="0" presId="urn:microsoft.com/office/officeart/2005/8/layout/vList2"/>
    <dgm:cxn modelId="{7403F767-910F-6F46-B274-DC26BA153485}" type="presParOf" srcId="{698F9A06-7DF7-A244-9880-18043B6C3D92}" destId="{DC4351FD-0349-D14C-8F15-E038CFDA3372}" srcOrd="2" destOrd="0" presId="urn:microsoft.com/office/officeart/2005/8/layout/vList2"/>
    <dgm:cxn modelId="{00E509DD-E497-0449-8C35-1C3724497471}" type="presParOf" srcId="{698F9A06-7DF7-A244-9880-18043B6C3D92}" destId="{6491658B-F61C-DD46-848E-E88842FF921A}" srcOrd="3" destOrd="0" presId="urn:microsoft.com/office/officeart/2005/8/layout/vList2"/>
    <dgm:cxn modelId="{4E34D159-2559-ED49-A930-69DA88BB8886}" type="presParOf" srcId="{698F9A06-7DF7-A244-9880-18043B6C3D92}" destId="{A24C85E8-EFCD-1343-B8A1-31B610427F1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727506F-A3C3-4F18-95CE-A1DD335B95B0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53CBCE5-07E8-4AA6-81E8-E3B3EF8D4615}">
      <dgm:prSet custT="1"/>
      <dgm:spPr/>
      <dgm:t>
        <a:bodyPr/>
        <a:lstStyle/>
        <a:p>
          <a:r>
            <a:rPr lang="fi-FI" sz="2000" dirty="0"/>
            <a:t>jalostettaviin ominaisuuksiin vaikuttavat useat geenit</a:t>
          </a:r>
          <a:endParaRPr lang="en-US" sz="2000" dirty="0"/>
        </a:p>
      </dgm:t>
    </dgm:pt>
    <dgm:pt modelId="{F6DE6BDA-11C7-48AE-AEB5-6D55CF09AE65}" type="parTrans" cxnId="{0734D86B-15FB-461E-A34E-5F0A242A39E2}">
      <dgm:prSet/>
      <dgm:spPr/>
      <dgm:t>
        <a:bodyPr/>
        <a:lstStyle/>
        <a:p>
          <a:endParaRPr lang="en-US"/>
        </a:p>
      </dgm:t>
    </dgm:pt>
    <dgm:pt modelId="{55422F63-ACB3-4249-9D19-11D96498628A}" type="sibTrans" cxnId="{0734D86B-15FB-461E-A34E-5F0A242A39E2}">
      <dgm:prSet/>
      <dgm:spPr/>
      <dgm:t>
        <a:bodyPr/>
        <a:lstStyle/>
        <a:p>
          <a:endParaRPr lang="en-US"/>
        </a:p>
      </dgm:t>
    </dgm:pt>
    <dgm:pt modelId="{D917A64A-C6A3-4C9D-B71F-C6E4CDD7E738}">
      <dgm:prSet custT="1"/>
      <dgm:spPr/>
      <dgm:t>
        <a:bodyPr/>
        <a:lstStyle/>
        <a:p>
          <a:r>
            <a:rPr lang="fi-FI" sz="2000" dirty="0"/>
            <a:t>kalleus ja hitaus</a:t>
          </a:r>
          <a:endParaRPr lang="en-US" sz="2000" dirty="0"/>
        </a:p>
      </dgm:t>
    </dgm:pt>
    <dgm:pt modelId="{D0DEA4A8-3764-43C8-A4BE-BAAE654F17C9}" type="parTrans" cxnId="{02268FCA-AB1E-4CDE-801B-B5349BE053FE}">
      <dgm:prSet/>
      <dgm:spPr/>
      <dgm:t>
        <a:bodyPr/>
        <a:lstStyle/>
        <a:p>
          <a:endParaRPr lang="en-US"/>
        </a:p>
      </dgm:t>
    </dgm:pt>
    <dgm:pt modelId="{0B36BDB3-9C35-4011-97D2-BFDC39314B99}" type="sibTrans" cxnId="{02268FCA-AB1E-4CDE-801B-B5349BE053FE}">
      <dgm:prSet/>
      <dgm:spPr/>
      <dgm:t>
        <a:bodyPr/>
        <a:lstStyle/>
        <a:p>
          <a:endParaRPr lang="en-US"/>
        </a:p>
      </dgm:t>
    </dgm:pt>
    <dgm:pt modelId="{1F38AE47-5015-4B54-B2AF-FAF0395E53AE}">
      <dgm:prSet custT="1"/>
      <dgm:spPr/>
      <dgm:t>
        <a:bodyPr/>
        <a:lstStyle/>
        <a:p>
          <a:r>
            <a:rPr lang="fi-FI" sz="2000" dirty="0"/>
            <a:t>muuntogeenisyyden vaikutukset eläinten hyvinvointiin, käyttäytymiseen ja rakenteeseen</a:t>
          </a:r>
          <a:endParaRPr lang="en-US" sz="2000" dirty="0"/>
        </a:p>
      </dgm:t>
    </dgm:pt>
    <dgm:pt modelId="{F37FE675-2B10-458F-8684-2C9DD81AEA6C}" type="parTrans" cxnId="{ED67BA77-D1F5-428D-9F3E-185E1EC6B8D3}">
      <dgm:prSet/>
      <dgm:spPr/>
      <dgm:t>
        <a:bodyPr/>
        <a:lstStyle/>
        <a:p>
          <a:endParaRPr lang="en-US"/>
        </a:p>
      </dgm:t>
    </dgm:pt>
    <dgm:pt modelId="{F1538E89-B414-4793-AAD6-515198FF0E5F}" type="sibTrans" cxnId="{ED67BA77-D1F5-428D-9F3E-185E1EC6B8D3}">
      <dgm:prSet/>
      <dgm:spPr/>
      <dgm:t>
        <a:bodyPr/>
        <a:lstStyle/>
        <a:p>
          <a:endParaRPr lang="en-US"/>
        </a:p>
      </dgm:t>
    </dgm:pt>
    <dgm:pt modelId="{F36E43D1-A50C-46E6-B263-8A9D755C1FF9}" type="pres">
      <dgm:prSet presAssocID="{6727506F-A3C3-4F18-95CE-A1DD335B95B0}" presName="root" presStyleCnt="0">
        <dgm:presLayoutVars>
          <dgm:dir/>
          <dgm:resizeHandles val="exact"/>
        </dgm:presLayoutVars>
      </dgm:prSet>
      <dgm:spPr/>
    </dgm:pt>
    <dgm:pt modelId="{27895AE2-F7C5-4E72-B271-42CC4D349FFB}" type="pres">
      <dgm:prSet presAssocID="{C53CBCE5-07E8-4AA6-81E8-E3B3EF8D4615}" presName="compNode" presStyleCnt="0"/>
      <dgm:spPr/>
    </dgm:pt>
    <dgm:pt modelId="{88263D6F-C842-4D64-82F1-A712229BF67C}" type="pres">
      <dgm:prSet presAssocID="{C53CBCE5-07E8-4AA6-81E8-E3B3EF8D461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NA"/>
        </a:ext>
      </dgm:extLst>
    </dgm:pt>
    <dgm:pt modelId="{C7070E90-6F11-4E10-9F0E-A5F7FFAAC007}" type="pres">
      <dgm:prSet presAssocID="{C53CBCE5-07E8-4AA6-81E8-E3B3EF8D4615}" presName="spaceRect" presStyleCnt="0"/>
      <dgm:spPr/>
    </dgm:pt>
    <dgm:pt modelId="{676E3924-B989-4C98-8066-7B5323F7FCC6}" type="pres">
      <dgm:prSet presAssocID="{C53CBCE5-07E8-4AA6-81E8-E3B3EF8D4615}" presName="textRect" presStyleLbl="revTx" presStyleIdx="0" presStyleCnt="3">
        <dgm:presLayoutVars>
          <dgm:chMax val="1"/>
          <dgm:chPref val="1"/>
        </dgm:presLayoutVars>
      </dgm:prSet>
      <dgm:spPr/>
    </dgm:pt>
    <dgm:pt modelId="{5A8525F3-B8EB-470F-9D84-E195F2C68929}" type="pres">
      <dgm:prSet presAssocID="{55422F63-ACB3-4249-9D19-11D96498628A}" presName="sibTrans" presStyleCnt="0"/>
      <dgm:spPr/>
    </dgm:pt>
    <dgm:pt modelId="{53B7DAE0-F458-495E-8AF8-C14E50783292}" type="pres">
      <dgm:prSet presAssocID="{D917A64A-C6A3-4C9D-B71F-C6E4CDD7E738}" presName="compNode" presStyleCnt="0"/>
      <dgm:spPr/>
    </dgm:pt>
    <dgm:pt modelId="{A670CEC5-DB01-4EF0-8E10-0F2CD5CA4477}" type="pres">
      <dgm:prSet presAssocID="{D917A64A-C6A3-4C9D-B71F-C6E4CDD7E73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uro tasaisella täytöllä"/>
        </a:ext>
      </dgm:extLst>
    </dgm:pt>
    <dgm:pt modelId="{8763A09B-3D6D-4699-A98C-986526E1F211}" type="pres">
      <dgm:prSet presAssocID="{D917A64A-C6A3-4C9D-B71F-C6E4CDD7E738}" presName="spaceRect" presStyleCnt="0"/>
      <dgm:spPr/>
    </dgm:pt>
    <dgm:pt modelId="{4AE313A1-02AC-44F4-BF90-323CA5E7F35C}" type="pres">
      <dgm:prSet presAssocID="{D917A64A-C6A3-4C9D-B71F-C6E4CDD7E738}" presName="textRect" presStyleLbl="revTx" presStyleIdx="1" presStyleCnt="3">
        <dgm:presLayoutVars>
          <dgm:chMax val="1"/>
          <dgm:chPref val="1"/>
        </dgm:presLayoutVars>
      </dgm:prSet>
      <dgm:spPr/>
    </dgm:pt>
    <dgm:pt modelId="{DD2678C4-A391-4C30-9800-0422CC20408A}" type="pres">
      <dgm:prSet presAssocID="{0B36BDB3-9C35-4011-97D2-BFDC39314B99}" presName="sibTrans" presStyleCnt="0"/>
      <dgm:spPr/>
    </dgm:pt>
    <dgm:pt modelId="{C1C2CF31-642E-4D7D-818D-CDE53BC7D3F9}" type="pres">
      <dgm:prSet presAssocID="{1F38AE47-5015-4B54-B2AF-FAF0395E53AE}" presName="compNode" presStyleCnt="0"/>
      <dgm:spPr/>
    </dgm:pt>
    <dgm:pt modelId="{7507D159-9B15-479D-8DC9-B9DB9EF62521}" type="pres">
      <dgm:prSet presAssocID="{1F38AE47-5015-4B54-B2AF-FAF0395E53A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oira"/>
        </a:ext>
      </dgm:extLst>
    </dgm:pt>
    <dgm:pt modelId="{3B66D06C-BB92-47ED-9E02-208D8893771B}" type="pres">
      <dgm:prSet presAssocID="{1F38AE47-5015-4B54-B2AF-FAF0395E53AE}" presName="spaceRect" presStyleCnt="0"/>
      <dgm:spPr/>
    </dgm:pt>
    <dgm:pt modelId="{2B314BEF-6B69-42E3-A46B-6DF7A5D9085D}" type="pres">
      <dgm:prSet presAssocID="{1F38AE47-5015-4B54-B2AF-FAF0395E53AE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F7990224-8AED-4535-9A88-C5DC125FEDB2}" type="presOf" srcId="{1F38AE47-5015-4B54-B2AF-FAF0395E53AE}" destId="{2B314BEF-6B69-42E3-A46B-6DF7A5D9085D}" srcOrd="0" destOrd="0" presId="urn:microsoft.com/office/officeart/2018/2/layout/IconLabelList"/>
    <dgm:cxn modelId="{0734D86B-15FB-461E-A34E-5F0A242A39E2}" srcId="{6727506F-A3C3-4F18-95CE-A1DD335B95B0}" destId="{C53CBCE5-07E8-4AA6-81E8-E3B3EF8D4615}" srcOrd="0" destOrd="0" parTransId="{F6DE6BDA-11C7-48AE-AEB5-6D55CF09AE65}" sibTransId="{55422F63-ACB3-4249-9D19-11D96498628A}"/>
    <dgm:cxn modelId="{ED67BA77-D1F5-428D-9F3E-185E1EC6B8D3}" srcId="{6727506F-A3C3-4F18-95CE-A1DD335B95B0}" destId="{1F38AE47-5015-4B54-B2AF-FAF0395E53AE}" srcOrd="2" destOrd="0" parTransId="{F37FE675-2B10-458F-8684-2C9DD81AEA6C}" sibTransId="{F1538E89-B414-4793-AAD6-515198FF0E5F}"/>
    <dgm:cxn modelId="{02268FCA-AB1E-4CDE-801B-B5349BE053FE}" srcId="{6727506F-A3C3-4F18-95CE-A1DD335B95B0}" destId="{D917A64A-C6A3-4C9D-B71F-C6E4CDD7E738}" srcOrd="1" destOrd="0" parTransId="{D0DEA4A8-3764-43C8-A4BE-BAAE654F17C9}" sibTransId="{0B36BDB3-9C35-4011-97D2-BFDC39314B99}"/>
    <dgm:cxn modelId="{02EC7DCD-F2E9-42C0-9456-7B2154CBA6A3}" type="presOf" srcId="{D917A64A-C6A3-4C9D-B71F-C6E4CDD7E738}" destId="{4AE313A1-02AC-44F4-BF90-323CA5E7F35C}" srcOrd="0" destOrd="0" presId="urn:microsoft.com/office/officeart/2018/2/layout/IconLabelList"/>
    <dgm:cxn modelId="{CC6ED4E3-1BD2-43DE-A9C5-1602B056F270}" type="presOf" srcId="{6727506F-A3C3-4F18-95CE-A1DD335B95B0}" destId="{F36E43D1-A50C-46E6-B263-8A9D755C1FF9}" srcOrd="0" destOrd="0" presId="urn:microsoft.com/office/officeart/2018/2/layout/IconLabelList"/>
    <dgm:cxn modelId="{AECBBBF9-6B25-42D0-8FE6-15E430D0FCDE}" type="presOf" srcId="{C53CBCE5-07E8-4AA6-81E8-E3B3EF8D4615}" destId="{676E3924-B989-4C98-8066-7B5323F7FCC6}" srcOrd="0" destOrd="0" presId="urn:microsoft.com/office/officeart/2018/2/layout/IconLabelList"/>
    <dgm:cxn modelId="{368ABAC5-8CD0-4FA4-A6BA-E1C817F84060}" type="presParOf" srcId="{F36E43D1-A50C-46E6-B263-8A9D755C1FF9}" destId="{27895AE2-F7C5-4E72-B271-42CC4D349FFB}" srcOrd="0" destOrd="0" presId="urn:microsoft.com/office/officeart/2018/2/layout/IconLabelList"/>
    <dgm:cxn modelId="{73F04452-54F8-43B0-86C9-AA6AF43F06AA}" type="presParOf" srcId="{27895AE2-F7C5-4E72-B271-42CC4D349FFB}" destId="{88263D6F-C842-4D64-82F1-A712229BF67C}" srcOrd="0" destOrd="0" presId="urn:microsoft.com/office/officeart/2018/2/layout/IconLabelList"/>
    <dgm:cxn modelId="{1D86D936-2508-44A8-BCAE-7D38A1B7149B}" type="presParOf" srcId="{27895AE2-F7C5-4E72-B271-42CC4D349FFB}" destId="{C7070E90-6F11-4E10-9F0E-A5F7FFAAC007}" srcOrd="1" destOrd="0" presId="urn:microsoft.com/office/officeart/2018/2/layout/IconLabelList"/>
    <dgm:cxn modelId="{644CA698-AF08-4D87-A2B2-15DE69FCEC2A}" type="presParOf" srcId="{27895AE2-F7C5-4E72-B271-42CC4D349FFB}" destId="{676E3924-B989-4C98-8066-7B5323F7FCC6}" srcOrd="2" destOrd="0" presId="urn:microsoft.com/office/officeart/2018/2/layout/IconLabelList"/>
    <dgm:cxn modelId="{B1F530B2-88B7-4114-A6AE-9BFAE47C5BA5}" type="presParOf" srcId="{F36E43D1-A50C-46E6-B263-8A9D755C1FF9}" destId="{5A8525F3-B8EB-470F-9D84-E195F2C68929}" srcOrd="1" destOrd="0" presId="urn:microsoft.com/office/officeart/2018/2/layout/IconLabelList"/>
    <dgm:cxn modelId="{61B05D80-2245-458A-BA3C-F2BFDEB813E4}" type="presParOf" srcId="{F36E43D1-A50C-46E6-B263-8A9D755C1FF9}" destId="{53B7DAE0-F458-495E-8AF8-C14E50783292}" srcOrd="2" destOrd="0" presId="urn:microsoft.com/office/officeart/2018/2/layout/IconLabelList"/>
    <dgm:cxn modelId="{0481A77C-2CC6-43A8-B363-CDA11F0190FC}" type="presParOf" srcId="{53B7DAE0-F458-495E-8AF8-C14E50783292}" destId="{A670CEC5-DB01-4EF0-8E10-0F2CD5CA4477}" srcOrd="0" destOrd="0" presId="urn:microsoft.com/office/officeart/2018/2/layout/IconLabelList"/>
    <dgm:cxn modelId="{2DB477D6-8167-4DD4-944E-B1F7AD2B8C27}" type="presParOf" srcId="{53B7DAE0-F458-495E-8AF8-C14E50783292}" destId="{8763A09B-3D6D-4699-A98C-986526E1F211}" srcOrd="1" destOrd="0" presId="urn:microsoft.com/office/officeart/2018/2/layout/IconLabelList"/>
    <dgm:cxn modelId="{D273F81F-D189-40F1-BFB9-EFED9A0CF9D8}" type="presParOf" srcId="{53B7DAE0-F458-495E-8AF8-C14E50783292}" destId="{4AE313A1-02AC-44F4-BF90-323CA5E7F35C}" srcOrd="2" destOrd="0" presId="urn:microsoft.com/office/officeart/2018/2/layout/IconLabelList"/>
    <dgm:cxn modelId="{99B7DAB1-2214-4AEB-9F94-F555FCCC5F16}" type="presParOf" srcId="{F36E43D1-A50C-46E6-B263-8A9D755C1FF9}" destId="{DD2678C4-A391-4C30-9800-0422CC20408A}" srcOrd="3" destOrd="0" presId="urn:microsoft.com/office/officeart/2018/2/layout/IconLabelList"/>
    <dgm:cxn modelId="{414BAE0C-2400-451A-80B8-FFE090A75BD1}" type="presParOf" srcId="{F36E43D1-A50C-46E6-B263-8A9D755C1FF9}" destId="{C1C2CF31-642E-4D7D-818D-CDE53BC7D3F9}" srcOrd="4" destOrd="0" presId="urn:microsoft.com/office/officeart/2018/2/layout/IconLabelList"/>
    <dgm:cxn modelId="{7C6C3503-F3AA-4702-9247-CB796825FD08}" type="presParOf" srcId="{C1C2CF31-642E-4D7D-818D-CDE53BC7D3F9}" destId="{7507D159-9B15-479D-8DC9-B9DB9EF62521}" srcOrd="0" destOrd="0" presId="urn:microsoft.com/office/officeart/2018/2/layout/IconLabelList"/>
    <dgm:cxn modelId="{B2923025-1029-43CB-AE34-8BBEEE1B4B5B}" type="presParOf" srcId="{C1C2CF31-642E-4D7D-818D-CDE53BC7D3F9}" destId="{3B66D06C-BB92-47ED-9E02-208D8893771B}" srcOrd="1" destOrd="0" presId="urn:microsoft.com/office/officeart/2018/2/layout/IconLabelList"/>
    <dgm:cxn modelId="{DDC1603F-6EFD-4730-9018-A8FCFB7363EB}" type="presParOf" srcId="{C1C2CF31-642E-4D7D-818D-CDE53BC7D3F9}" destId="{2B314BEF-6B69-42E3-A46B-6DF7A5D9085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44AFB5D-F298-42E7-BC31-24D53317494A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i-FI" sz="2000" cap="none" dirty="0"/>
            <a:t>Osa kasvien ja eläinten geneettisestä monimuotoisuudesta on menetetty</a:t>
          </a:r>
          <a:endParaRPr lang="en-US" sz="2000" cap="none" dirty="0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F90C025B-E80F-429D-AC82-E777F0B41747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i-FI" sz="2000" cap="none" dirty="0"/>
            <a:t>Jalostus kaventaa lajin sisäistä monimuotoisuutta</a:t>
          </a:r>
          <a:endParaRPr lang="en-US" sz="2000" cap="none" dirty="0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FE134F71-A79C-4E47-8F91-B48C125DEA5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i-FI" sz="1600" cap="none" dirty="0"/>
            <a:t>Biologisen monimuotoisuuden säilyttäminen:</a:t>
          </a:r>
          <a:br>
            <a:rPr lang="fi-FI" sz="1600" cap="none" dirty="0"/>
          </a:br>
          <a:r>
            <a:rPr lang="fi-FI" sz="1600" cap="none" dirty="0"/>
            <a:t>- maatiaislajikkeiden ja -rotujen säilyttäminen tärkeää</a:t>
          </a:r>
          <a:br>
            <a:rPr lang="fi-FI" sz="1600" cap="none" dirty="0"/>
          </a:br>
          <a:r>
            <a:rPr lang="fi-FI" sz="1600" cap="none" dirty="0"/>
            <a:t>- geenipankit, siemenpankit, tietokannat</a:t>
          </a:r>
          <a:br>
            <a:rPr lang="fi-FI" sz="1600" cap="none" dirty="0"/>
          </a:br>
          <a:r>
            <a:rPr lang="fi-FI" sz="1600" cap="none" dirty="0"/>
            <a:t>- geenivarojen kartoitus</a:t>
          </a:r>
          <a:endParaRPr lang="en-US" sz="1600" cap="none" dirty="0"/>
        </a:p>
      </dgm:t>
    </dgm:pt>
    <dgm:pt modelId="{23DF0838-AF9F-4F41-9D02-2A76847BACA1}" type="parTrans" cxnId="{EFC2FECB-710D-41C5-95F1-E06E9CF65345}">
      <dgm:prSet/>
      <dgm:spPr/>
      <dgm:t>
        <a:bodyPr/>
        <a:lstStyle/>
        <a:p>
          <a:endParaRPr lang="en-US"/>
        </a:p>
      </dgm:t>
    </dgm:pt>
    <dgm:pt modelId="{093CC5D9-4ADE-44DD-8AD5-5AAE6D5F6361}" type="sibTrans" cxnId="{EFC2FECB-710D-41C5-95F1-E06E9CF65345}">
      <dgm:prSet/>
      <dgm:spPr/>
      <dgm:t>
        <a:bodyPr/>
        <a:lstStyle/>
        <a:p>
          <a:endParaRPr lang="en-US"/>
        </a:p>
      </dgm:t>
    </dgm:pt>
    <dgm:pt modelId="{022C6A83-66EB-4A90-87AE-51865F103787}" type="pres">
      <dgm:prSet presAssocID="{4FF66D5E-033E-452C-9FA3-C2DC507A0EB6}" presName="root" presStyleCnt="0">
        <dgm:presLayoutVars>
          <dgm:dir/>
          <dgm:resizeHandles val="exact"/>
        </dgm:presLayoutVars>
      </dgm:prSet>
      <dgm:spPr/>
    </dgm:pt>
    <dgm:pt modelId="{6F8ABF12-3B28-4955-95B5-987ED4C6938D}" type="pres">
      <dgm:prSet presAssocID="{044AFB5D-F298-42E7-BC31-24D53317494A}" presName="compNode" presStyleCnt="0"/>
      <dgm:spPr/>
    </dgm:pt>
    <dgm:pt modelId="{4382740A-D331-4E6B-A566-90EAFB0BCB16}" type="pres">
      <dgm:prSet presAssocID="{044AFB5D-F298-42E7-BC31-24D53317494A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4DB47F14-F710-4D0C-9C10-6E061544D4EF}" type="pres">
      <dgm:prSet presAssocID="{044AFB5D-F298-42E7-BC31-24D53317494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19A3927F-3AE6-4200-94A5-1F0F812DF307}" type="pres">
      <dgm:prSet presAssocID="{044AFB5D-F298-42E7-BC31-24D53317494A}" presName="spaceRect" presStyleCnt="0"/>
      <dgm:spPr/>
    </dgm:pt>
    <dgm:pt modelId="{1D9D834A-CE2B-4D93-A204-4B9C95DC890F}" type="pres">
      <dgm:prSet presAssocID="{044AFB5D-F298-42E7-BC31-24D53317494A}" presName="textRect" presStyleLbl="revTx" presStyleIdx="0" presStyleCnt="3">
        <dgm:presLayoutVars>
          <dgm:chMax val="1"/>
          <dgm:chPref val="1"/>
        </dgm:presLayoutVars>
      </dgm:prSet>
      <dgm:spPr/>
    </dgm:pt>
    <dgm:pt modelId="{AADA15DF-D100-4B87-9527-4658DE6EF7E6}" type="pres">
      <dgm:prSet presAssocID="{6999A388-03F9-4AE5-9D53-42CE1EDA15FE}" presName="sibTrans" presStyleCnt="0"/>
      <dgm:spPr/>
    </dgm:pt>
    <dgm:pt modelId="{59C3F560-98AE-4127-84B8-F0266F38E846}" type="pres">
      <dgm:prSet presAssocID="{F90C025B-E80F-429D-AC82-E777F0B41747}" presName="compNode" presStyleCnt="0"/>
      <dgm:spPr/>
    </dgm:pt>
    <dgm:pt modelId="{CFECCC76-E8C3-458C-BB21-1DD1773D8304}" type="pres">
      <dgm:prSet presAssocID="{F90C025B-E80F-429D-AC82-E777F0B41747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D42EA425-6F6E-4F5A-A53A-F14998B5CADD}" type="pres">
      <dgm:prSet presAssocID="{F90C025B-E80F-429D-AC82-E777F0B4174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hmä"/>
        </a:ext>
      </dgm:extLst>
    </dgm:pt>
    <dgm:pt modelId="{3C6D9486-16A6-4423-BEAD-D7846F4A01B3}" type="pres">
      <dgm:prSet presAssocID="{F90C025B-E80F-429D-AC82-E777F0B41747}" presName="spaceRect" presStyleCnt="0"/>
      <dgm:spPr/>
    </dgm:pt>
    <dgm:pt modelId="{B0C724AF-467B-4D9F-A532-EC8E500A5572}" type="pres">
      <dgm:prSet presAssocID="{F90C025B-E80F-429D-AC82-E777F0B41747}" presName="textRect" presStyleLbl="revTx" presStyleIdx="1" presStyleCnt="3">
        <dgm:presLayoutVars>
          <dgm:chMax val="1"/>
          <dgm:chPref val="1"/>
        </dgm:presLayoutVars>
      </dgm:prSet>
      <dgm:spPr/>
    </dgm:pt>
    <dgm:pt modelId="{529CF2BB-EFE4-4E2E-BB62-F648998E8111}" type="pres">
      <dgm:prSet presAssocID="{AF0C8D22-8CDC-4B7C-9B74-77630F74C099}" presName="sibTrans" presStyleCnt="0"/>
      <dgm:spPr/>
    </dgm:pt>
    <dgm:pt modelId="{2F7E299C-BF4C-456F-BFC8-CD01FC55D77F}" type="pres">
      <dgm:prSet presAssocID="{FE134F71-A79C-4E47-8F91-B48C125DEA55}" presName="compNode" presStyleCnt="0"/>
      <dgm:spPr/>
    </dgm:pt>
    <dgm:pt modelId="{A805C753-3941-4A98-B839-FD4F89B1DEC2}" type="pres">
      <dgm:prSet presAssocID="{FE134F71-A79C-4E47-8F91-B48C125DEA55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A56F3032-167A-46F8-82FD-E812848046F8}" type="pres">
      <dgm:prSet presAssocID="{FE134F71-A79C-4E47-8F91-B48C125DEA5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etokanta"/>
        </a:ext>
      </dgm:extLst>
    </dgm:pt>
    <dgm:pt modelId="{93D1B3BF-7E14-4BB3-B340-45F3034DD594}" type="pres">
      <dgm:prSet presAssocID="{FE134F71-A79C-4E47-8F91-B48C125DEA55}" presName="spaceRect" presStyleCnt="0"/>
      <dgm:spPr/>
    </dgm:pt>
    <dgm:pt modelId="{79854B52-7D3A-4B0B-906E-F904B02629B4}" type="pres">
      <dgm:prSet presAssocID="{FE134F71-A79C-4E47-8F91-B48C125DEA55}" presName="textRect" presStyleLbl="revTx" presStyleIdx="2" presStyleCnt="3" custScaleX="152698">
        <dgm:presLayoutVars>
          <dgm:chMax val="1"/>
          <dgm:chPref val="1"/>
        </dgm:presLayoutVars>
      </dgm:prSet>
      <dgm:spPr/>
    </dgm:pt>
  </dgm:ptLst>
  <dgm:cxnLst>
    <dgm:cxn modelId="{C2618D45-D20C-CB47-AACA-D0F6961854D5}" type="presOf" srcId="{044AFB5D-F298-42E7-BC31-24D53317494A}" destId="{1D9D834A-CE2B-4D93-A204-4B9C95DC890F}" srcOrd="0" destOrd="0" presId="urn:microsoft.com/office/officeart/2018/5/layout/IconLeafLabelList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CF34F587-EFD1-DF49-B0BE-7129729E1686}" type="presOf" srcId="{FE134F71-A79C-4E47-8F91-B48C125DEA55}" destId="{79854B52-7D3A-4B0B-906E-F904B02629B4}" srcOrd="0" destOrd="0" presId="urn:microsoft.com/office/officeart/2018/5/layout/IconLeafLabelList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EFC2FECB-710D-41C5-95F1-E06E9CF65345}" srcId="{4FF66D5E-033E-452C-9FA3-C2DC507A0EB6}" destId="{FE134F71-A79C-4E47-8F91-B48C125DEA55}" srcOrd="2" destOrd="0" parTransId="{23DF0838-AF9F-4F41-9D02-2A76847BACA1}" sibTransId="{093CC5D9-4ADE-44DD-8AD5-5AAE6D5F6361}"/>
    <dgm:cxn modelId="{11199FF6-3448-5C4A-B7F6-3AB5A6C2BD29}" type="presOf" srcId="{F90C025B-E80F-429D-AC82-E777F0B41747}" destId="{B0C724AF-467B-4D9F-A532-EC8E500A5572}" srcOrd="0" destOrd="0" presId="urn:microsoft.com/office/officeart/2018/5/layout/IconLeafLabelList"/>
    <dgm:cxn modelId="{3027E9FA-3FB4-BE4F-B283-B07FEF9D47FC}" type="presOf" srcId="{4FF66D5E-033E-452C-9FA3-C2DC507A0EB6}" destId="{022C6A83-66EB-4A90-87AE-51865F103787}" srcOrd="0" destOrd="0" presId="urn:microsoft.com/office/officeart/2018/5/layout/IconLeafLabelList"/>
    <dgm:cxn modelId="{EEBA75E4-7384-1A42-94A5-22A62EEBEE79}" type="presParOf" srcId="{022C6A83-66EB-4A90-87AE-51865F103787}" destId="{6F8ABF12-3B28-4955-95B5-987ED4C6938D}" srcOrd="0" destOrd="0" presId="urn:microsoft.com/office/officeart/2018/5/layout/IconLeafLabelList"/>
    <dgm:cxn modelId="{5CD8A19F-F034-C54E-9196-65FEE57AA561}" type="presParOf" srcId="{6F8ABF12-3B28-4955-95B5-987ED4C6938D}" destId="{4382740A-D331-4E6B-A566-90EAFB0BCB16}" srcOrd="0" destOrd="0" presId="urn:microsoft.com/office/officeart/2018/5/layout/IconLeafLabelList"/>
    <dgm:cxn modelId="{105C78FB-52ED-564A-B1BD-27924858D44C}" type="presParOf" srcId="{6F8ABF12-3B28-4955-95B5-987ED4C6938D}" destId="{4DB47F14-F710-4D0C-9C10-6E061544D4EF}" srcOrd="1" destOrd="0" presId="urn:microsoft.com/office/officeart/2018/5/layout/IconLeafLabelList"/>
    <dgm:cxn modelId="{5053820D-17FA-FB42-BC27-3F2AE1E539AE}" type="presParOf" srcId="{6F8ABF12-3B28-4955-95B5-987ED4C6938D}" destId="{19A3927F-3AE6-4200-94A5-1F0F812DF307}" srcOrd="2" destOrd="0" presId="urn:microsoft.com/office/officeart/2018/5/layout/IconLeafLabelList"/>
    <dgm:cxn modelId="{049B1868-EA5F-EC41-A141-22FBB600ADA9}" type="presParOf" srcId="{6F8ABF12-3B28-4955-95B5-987ED4C6938D}" destId="{1D9D834A-CE2B-4D93-A204-4B9C95DC890F}" srcOrd="3" destOrd="0" presId="urn:microsoft.com/office/officeart/2018/5/layout/IconLeafLabelList"/>
    <dgm:cxn modelId="{3C4C7E79-D9CA-574D-B833-C5E08A7B78A9}" type="presParOf" srcId="{022C6A83-66EB-4A90-87AE-51865F103787}" destId="{AADA15DF-D100-4B87-9527-4658DE6EF7E6}" srcOrd="1" destOrd="0" presId="urn:microsoft.com/office/officeart/2018/5/layout/IconLeafLabelList"/>
    <dgm:cxn modelId="{2B40225A-2F80-344A-ACD8-EAD50A79ED19}" type="presParOf" srcId="{022C6A83-66EB-4A90-87AE-51865F103787}" destId="{59C3F560-98AE-4127-84B8-F0266F38E846}" srcOrd="2" destOrd="0" presId="urn:microsoft.com/office/officeart/2018/5/layout/IconLeafLabelList"/>
    <dgm:cxn modelId="{8EB900D5-C8B3-5740-9295-6FAA6BC50763}" type="presParOf" srcId="{59C3F560-98AE-4127-84B8-F0266F38E846}" destId="{CFECCC76-E8C3-458C-BB21-1DD1773D8304}" srcOrd="0" destOrd="0" presId="urn:microsoft.com/office/officeart/2018/5/layout/IconLeafLabelList"/>
    <dgm:cxn modelId="{CCFC5887-24E9-B242-B5E5-8F28C946947A}" type="presParOf" srcId="{59C3F560-98AE-4127-84B8-F0266F38E846}" destId="{D42EA425-6F6E-4F5A-A53A-F14998B5CADD}" srcOrd="1" destOrd="0" presId="urn:microsoft.com/office/officeart/2018/5/layout/IconLeafLabelList"/>
    <dgm:cxn modelId="{99BFF77D-3B8E-8A4E-9384-738C86836CC4}" type="presParOf" srcId="{59C3F560-98AE-4127-84B8-F0266F38E846}" destId="{3C6D9486-16A6-4423-BEAD-D7846F4A01B3}" srcOrd="2" destOrd="0" presId="urn:microsoft.com/office/officeart/2018/5/layout/IconLeafLabelList"/>
    <dgm:cxn modelId="{FF2499EB-1EA2-174F-BBCD-01154D744B82}" type="presParOf" srcId="{59C3F560-98AE-4127-84B8-F0266F38E846}" destId="{B0C724AF-467B-4D9F-A532-EC8E500A5572}" srcOrd="3" destOrd="0" presId="urn:microsoft.com/office/officeart/2018/5/layout/IconLeafLabelList"/>
    <dgm:cxn modelId="{F74E01B4-E030-DA4A-88E4-5B20037E781E}" type="presParOf" srcId="{022C6A83-66EB-4A90-87AE-51865F103787}" destId="{529CF2BB-EFE4-4E2E-BB62-F648998E8111}" srcOrd="3" destOrd="0" presId="urn:microsoft.com/office/officeart/2018/5/layout/IconLeafLabelList"/>
    <dgm:cxn modelId="{668568FE-85B1-764F-AF7C-2530E0E7B791}" type="presParOf" srcId="{022C6A83-66EB-4A90-87AE-51865F103787}" destId="{2F7E299C-BF4C-456F-BFC8-CD01FC55D77F}" srcOrd="4" destOrd="0" presId="urn:microsoft.com/office/officeart/2018/5/layout/IconLeafLabelList"/>
    <dgm:cxn modelId="{4B71A6EF-7786-6948-A9F6-F2F10644CE23}" type="presParOf" srcId="{2F7E299C-BF4C-456F-BFC8-CD01FC55D77F}" destId="{A805C753-3941-4A98-B839-FD4F89B1DEC2}" srcOrd="0" destOrd="0" presId="urn:microsoft.com/office/officeart/2018/5/layout/IconLeafLabelList"/>
    <dgm:cxn modelId="{1905ED9D-5CEB-5146-A15F-A20970C35EA0}" type="presParOf" srcId="{2F7E299C-BF4C-456F-BFC8-CD01FC55D77F}" destId="{A56F3032-167A-46F8-82FD-E812848046F8}" srcOrd="1" destOrd="0" presId="urn:microsoft.com/office/officeart/2018/5/layout/IconLeafLabelList"/>
    <dgm:cxn modelId="{050D0B6B-F30C-3348-A29B-EBBF08A25B54}" type="presParOf" srcId="{2F7E299C-BF4C-456F-BFC8-CD01FC55D77F}" destId="{93D1B3BF-7E14-4BB3-B340-45F3034DD594}" srcOrd="2" destOrd="0" presId="urn:microsoft.com/office/officeart/2018/5/layout/IconLeafLabelList"/>
    <dgm:cxn modelId="{FF8A8371-3BE2-C148-A9ED-9C2425B3651D}" type="presParOf" srcId="{2F7E299C-BF4C-456F-BFC8-CD01FC55D77F}" destId="{79854B52-7D3A-4B0B-906E-F904B02629B4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3EC94-4CD3-C94D-8ABB-2DFF23F049BC}">
      <dsp:nvSpPr>
        <dsp:cNvPr id="0" name=""/>
        <dsp:cNvSpPr/>
      </dsp:nvSpPr>
      <dsp:spPr>
        <a:xfrm>
          <a:off x="1282" y="574614"/>
          <a:ext cx="5001154" cy="300069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600" kern="1200" dirty="0"/>
            <a:t>rotu: eläimillä samaan lajiin kuuluvat, toisistaan poikkeavat yksilöt</a:t>
          </a:r>
          <a:br>
            <a:rPr lang="fi-FI" sz="3600" kern="1200" dirty="0"/>
          </a:br>
          <a:r>
            <a:rPr lang="fi-FI" sz="2800" kern="1200" dirty="0"/>
            <a:t>- esimerkiksi saksanpaimenkoira, mäyräkoira</a:t>
          </a:r>
          <a:endParaRPr lang="en-US" sz="2800" kern="1200" dirty="0"/>
        </a:p>
      </dsp:txBody>
      <dsp:txXfrm>
        <a:off x="1282" y="574614"/>
        <a:ext cx="5001154" cy="3000692"/>
      </dsp:txXfrm>
    </dsp:sp>
    <dsp:sp modelId="{1CF09718-6AA6-FB44-9109-DF08ACB7594D}">
      <dsp:nvSpPr>
        <dsp:cNvPr id="0" name=""/>
        <dsp:cNvSpPr/>
      </dsp:nvSpPr>
      <dsp:spPr>
        <a:xfrm>
          <a:off x="5502552" y="574614"/>
          <a:ext cx="5001154" cy="3000692"/>
        </a:xfrm>
        <a:prstGeom prst="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600" kern="1200" dirty="0"/>
            <a:t>lajike: kasveilla samaan lajiin kuuluvat, toisistaan poikkeavat yksilöt</a:t>
          </a:r>
          <a:br>
            <a:rPr lang="fi-FI" sz="3500" kern="1200" dirty="0"/>
          </a:br>
          <a:r>
            <a:rPr lang="fi-FI" sz="3500" kern="1200" dirty="0"/>
            <a:t>- </a:t>
          </a:r>
          <a:r>
            <a:rPr lang="fi-FI" sz="2800" kern="1200" dirty="0"/>
            <a:t>esimerkiksi eri omenalajikkeet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000" kern="1200" dirty="0"/>
        </a:p>
      </dsp:txBody>
      <dsp:txXfrm>
        <a:off x="5502552" y="574614"/>
        <a:ext cx="5001154" cy="30006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0FF91F-5A5E-2241-B17D-4E19C3157A85}">
      <dsp:nvSpPr>
        <dsp:cNvPr id="0" name=""/>
        <dsp:cNvSpPr/>
      </dsp:nvSpPr>
      <dsp:spPr>
        <a:xfrm>
          <a:off x="1147898" y="301"/>
          <a:ext cx="3389931" cy="2249587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3B281E-D7F5-BB4F-9A13-DAC594AB6DE4}">
      <dsp:nvSpPr>
        <dsp:cNvPr id="0" name=""/>
        <dsp:cNvSpPr/>
      </dsp:nvSpPr>
      <dsp:spPr>
        <a:xfrm>
          <a:off x="256487" y="2472961"/>
          <a:ext cx="5172752" cy="1451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dirty="0"/>
            <a:t>Kasvijalostus:</a:t>
          </a:r>
          <a:br>
            <a:rPr lang="fi-FI" sz="1800" kern="1200" dirty="0"/>
          </a:br>
          <a:r>
            <a:rPr lang="fi-FI" sz="1800" kern="1200" dirty="0"/>
            <a:t>- satoisuus ja satovarmuus</a:t>
          </a:r>
          <a:br>
            <a:rPr lang="fi-FI" sz="1800" kern="1200" dirty="0"/>
          </a:br>
          <a:r>
            <a:rPr lang="fi-FI" sz="1800" kern="1200" dirty="0"/>
            <a:t>- kylmänkestävyys</a:t>
          </a:r>
          <a:br>
            <a:rPr lang="fi-FI" sz="1800" kern="1200" dirty="0"/>
          </a:br>
          <a:r>
            <a:rPr lang="fi-FI" sz="1800" kern="1200" dirty="0"/>
            <a:t>- koristekasveilla ulkonäkö</a:t>
          </a:r>
          <a:endParaRPr lang="en-US" sz="1800" kern="1200" dirty="0"/>
        </a:p>
      </dsp:txBody>
      <dsp:txXfrm>
        <a:off x="256487" y="2472961"/>
        <a:ext cx="5172752" cy="1451547"/>
      </dsp:txXfrm>
    </dsp:sp>
    <dsp:sp modelId="{A8BC174F-16DA-5E4D-A6D7-4147C5CA2990}">
      <dsp:nvSpPr>
        <dsp:cNvPr id="0" name=""/>
        <dsp:cNvSpPr/>
      </dsp:nvSpPr>
      <dsp:spPr>
        <a:xfrm>
          <a:off x="6812033" y="15573"/>
          <a:ext cx="2861387" cy="2188502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A4F1D2-91BD-394F-B935-A28D453F3D85}">
      <dsp:nvSpPr>
        <dsp:cNvPr id="0" name=""/>
        <dsp:cNvSpPr/>
      </dsp:nvSpPr>
      <dsp:spPr>
        <a:xfrm>
          <a:off x="5820657" y="2457690"/>
          <a:ext cx="4844139" cy="1451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dirty="0"/>
            <a:t>Eläinjalostus:</a:t>
          </a:r>
          <a:br>
            <a:rPr lang="fi-FI" sz="1800" kern="1200" dirty="0"/>
          </a:br>
          <a:r>
            <a:rPr lang="fi-FI" sz="1800" kern="1200" dirty="0"/>
            <a:t>- eläinten terveys</a:t>
          </a:r>
          <a:br>
            <a:rPr lang="fi-FI" sz="1800" kern="1200" dirty="0"/>
          </a:br>
          <a:r>
            <a:rPr lang="fi-FI" sz="1800" kern="1200" dirty="0"/>
            <a:t>- hedelmällisyyden ja tuotanto-ominaisuuksien parantaminen</a:t>
          </a:r>
          <a:br>
            <a:rPr lang="fi-FI" sz="1800" kern="1200" dirty="0"/>
          </a:br>
          <a:r>
            <a:rPr lang="fi-FI" sz="1800" kern="1200" dirty="0"/>
            <a:t>- ulkonäkö ja käyttäytyminen</a:t>
          </a:r>
          <a:endParaRPr lang="en-US" sz="1800" kern="1200" dirty="0"/>
        </a:p>
      </dsp:txBody>
      <dsp:txXfrm>
        <a:off x="5820657" y="2457690"/>
        <a:ext cx="4844139" cy="14515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E647C-43D2-6940-9A5C-7427F1FA84D2}">
      <dsp:nvSpPr>
        <dsp:cNvPr id="0" name=""/>
        <dsp:cNvSpPr/>
      </dsp:nvSpPr>
      <dsp:spPr>
        <a:xfrm>
          <a:off x="0" y="140684"/>
          <a:ext cx="10504990" cy="53735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Valitaan ihmisen mielestä parhaita ominaisuuksia ilmentävät yksilöt lisääntymään.</a:t>
          </a:r>
          <a:endParaRPr lang="en-US" sz="1800" kern="1200" dirty="0"/>
        </a:p>
      </dsp:txBody>
      <dsp:txXfrm>
        <a:off x="26232" y="166916"/>
        <a:ext cx="10452526" cy="484894"/>
      </dsp:txXfrm>
    </dsp:sp>
    <dsp:sp modelId="{DC4351FD-0349-D14C-8F15-E038CFDA3372}">
      <dsp:nvSpPr>
        <dsp:cNvPr id="0" name=""/>
        <dsp:cNvSpPr/>
      </dsp:nvSpPr>
      <dsp:spPr>
        <a:xfrm>
          <a:off x="0" y="737848"/>
          <a:ext cx="10504990" cy="583156"/>
        </a:xfrm>
        <a:prstGeom prst="roundRect">
          <a:avLst/>
        </a:prstGeom>
        <a:solidFill>
          <a:schemeClr val="accent4">
            <a:hueOff val="929511"/>
            <a:satOff val="12472"/>
            <a:lumOff val="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Vertaa suuntaava luonnonvalinta.</a:t>
          </a:r>
          <a:endParaRPr lang="en-US" sz="1800" kern="1200" dirty="0"/>
        </a:p>
      </dsp:txBody>
      <dsp:txXfrm>
        <a:off x="28467" y="766315"/>
        <a:ext cx="10448056" cy="526222"/>
      </dsp:txXfrm>
    </dsp:sp>
    <dsp:sp modelId="{A24C85E8-EFCD-1343-B8A1-31B610427F1E}">
      <dsp:nvSpPr>
        <dsp:cNvPr id="0" name=""/>
        <dsp:cNvSpPr/>
      </dsp:nvSpPr>
      <dsp:spPr>
        <a:xfrm>
          <a:off x="0" y="1401964"/>
          <a:ext cx="10504990" cy="500025"/>
        </a:xfrm>
        <a:prstGeom prst="roundRect">
          <a:avLst/>
        </a:prstGeom>
        <a:solidFill>
          <a:schemeClr val="accent4">
            <a:hueOff val="1859021"/>
            <a:satOff val="24944"/>
            <a:lumOff val="1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Kasveilla saavutetaan itsepölytyksellä puhdas linja.</a:t>
          </a:r>
          <a:endParaRPr lang="en-US" sz="1800" kern="1200" dirty="0"/>
        </a:p>
      </dsp:txBody>
      <dsp:txXfrm>
        <a:off x="24409" y="1426373"/>
        <a:ext cx="10456172" cy="451207"/>
      </dsp:txXfrm>
    </dsp:sp>
    <dsp:sp modelId="{C1EA6828-8633-4220-AEDA-1207F00B525C}">
      <dsp:nvSpPr>
        <dsp:cNvPr id="0" name=""/>
        <dsp:cNvSpPr/>
      </dsp:nvSpPr>
      <dsp:spPr>
        <a:xfrm>
          <a:off x="0" y="1971320"/>
          <a:ext cx="10504990" cy="453069"/>
        </a:xfrm>
        <a:prstGeom prst="roundRect">
          <a:avLst/>
        </a:prstGeom>
        <a:solidFill>
          <a:schemeClr val="accent4">
            <a:hueOff val="2788532"/>
            <a:satOff val="37415"/>
            <a:lumOff val="15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Puhtaan linjan yksilöt ovat toivottujen ominaisuuksien suhteen homotsygoottisia.</a:t>
          </a:r>
          <a:endParaRPr lang="en-US" sz="1800" kern="1200" dirty="0"/>
        </a:p>
      </dsp:txBody>
      <dsp:txXfrm>
        <a:off x="22117" y="1993437"/>
        <a:ext cx="10460756" cy="408835"/>
      </dsp:txXfrm>
    </dsp:sp>
    <dsp:sp modelId="{57BDD949-7C56-4850-9A8D-BDEDAD6084D5}">
      <dsp:nvSpPr>
        <dsp:cNvPr id="0" name=""/>
        <dsp:cNvSpPr/>
      </dsp:nvSpPr>
      <dsp:spPr>
        <a:xfrm>
          <a:off x="0" y="2482189"/>
          <a:ext cx="10504990" cy="652261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Eläinten valintajalostuksessa jälkeläisten arviointi on tärkeää.</a:t>
          </a:r>
          <a:endParaRPr lang="en-US" sz="1800" kern="1200" dirty="0"/>
        </a:p>
      </dsp:txBody>
      <dsp:txXfrm>
        <a:off x="31841" y="2514030"/>
        <a:ext cx="10441308" cy="5885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E647C-43D2-6940-9A5C-7427F1FA84D2}">
      <dsp:nvSpPr>
        <dsp:cNvPr id="0" name=""/>
        <dsp:cNvSpPr/>
      </dsp:nvSpPr>
      <dsp:spPr>
        <a:xfrm>
          <a:off x="0" y="112354"/>
          <a:ext cx="10504990" cy="70796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900" kern="1200" dirty="0"/>
            <a:t>Lisääntymään valitaan kahden eri rodun tai lajikkeen yksilöt.</a:t>
          </a:r>
          <a:endParaRPr lang="en-US" sz="1900" kern="1200" dirty="0"/>
        </a:p>
      </dsp:txBody>
      <dsp:txXfrm>
        <a:off x="34560" y="146914"/>
        <a:ext cx="10435870" cy="638844"/>
      </dsp:txXfrm>
    </dsp:sp>
    <dsp:sp modelId="{DC4351FD-0349-D14C-8F15-E038CFDA3372}">
      <dsp:nvSpPr>
        <dsp:cNvPr id="0" name=""/>
        <dsp:cNvSpPr/>
      </dsp:nvSpPr>
      <dsp:spPr>
        <a:xfrm>
          <a:off x="0" y="925859"/>
          <a:ext cx="10504990" cy="508085"/>
        </a:xfrm>
        <a:prstGeom prst="roundRect">
          <a:avLst/>
        </a:prstGeom>
        <a:solidFill>
          <a:schemeClr val="accent4">
            <a:hueOff val="929511"/>
            <a:satOff val="12472"/>
            <a:lumOff val="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900" kern="1200" dirty="0"/>
            <a:t>Tavoitteena saada aikaan uusia ominaisuusyhdistelmiä.</a:t>
          </a:r>
          <a:endParaRPr lang="en-US" sz="1900" kern="1200" dirty="0"/>
        </a:p>
      </dsp:txBody>
      <dsp:txXfrm>
        <a:off x="24803" y="950662"/>
        <a:ext cx="10455384" cy="458479"/>
      </dsp:txXfrm>
    </dsp:sp>
    <dsp:sp modelId="{A24C85E8-EFCD-1343-B8A1-31B610427F1E}">
      <dsp:nvSpPr>
        <dsp:cNvPr id="0" name=""/>
        <dsp:cNvSpPr/>
      </dsp:nvSpPr>
      <dsp:spPr>
        <a:xfrm>
          <a:off x="0" y="1546333"/>
          <a:ext cx="10504990" cy="874664"/>
        </a:xfrm>
        <a:prstGeom prst="roundRect">
          <a:avLst/>
        </a:prstGeom>
        <a:solidFill>
          <a:schemeClr val="accent4">
            <a:hueOff val="1859021"/>
            <a:satOff val="24944"/>
            <a:lumOff val="1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900" kern="1200" dirty="0"/>
            <a:t>Maatiaislajikkeet ja –rodut</a:t>
          </a:r>
          <a:br>
            <a:rPr lang="fi-FI" sz="1900" kern="1200" dirty="0"/>
          </a:br>
          <a:r>
            <a:rPr lang="fi-FI" sz="1900" kern="1200" dirty="0"/>
            <a:t>- esimerkiksi suomenlammas, malva</a:t>
          </a:r>
          <a:endParaRPr lang="en-US" sz="1900" kern="1200" dirty="0"/>
        </a:p>
      </dsp:txBody>
      <dsp:txXfrm>
        <a:off x="42698" y="1589031"/>
        <a:ext cx="10419594" cy="789268"/>
      </dsp:txXfrm>
    </dsp:sp>
    <dsp:sp modelId="{C1EA6828-8633-4220-AEDA-1207F00B525C}">
      <dsp:nvSpPr>
        <dsp:cNvPr id="0" name=""/>
        <dsp:cNvSpPr/>
      </dsp:nvSpPr>
      <dsp:spPr>
        <a:xfrm>
          <a:off x="0" y="2561087"/>
          <a:ext cx="10504990" cy="521494"/>
        </a:xfrm>
        <a:prstGeom prst="roundRect">
          <a:avLst/>
        </a:prstGeom>
        <a:solidFill>
          <a:schemeClr val="accent4">
            <a:hueOff val="2788532"/>
            <a:satOff val="37415"/>
            <a:lumOff val="15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900" kern="1200" dirty="0"/>
            <a:t>Heterotsygoottisella yksilöllä, hybridillä, on usein jalostuksen kannalta monia hyviä ominaisuuksia.</a:t>
          </a:r>
          <a:endParaRPr lang="en-US" sz="1900" kern="1200" dirty="0"/>
        </a:p>
      </dsp:txBody>
      <dsp:txXfrm>
        <a:off x="25457" y="2586544"/>
        <a:ext cx="10454076" cy="470580"/>
      </dsp:txXfrm>
    </dsp:sp>
    <dsp:sp modelId="{57BDD949-7C56-4850-9A8D-BDEDAD6084D5}">
      <dsp:nvSpPr>
        <dsp:cNvPr id="0" name=""/>
        <dsp:cNvSpPr/>
      </dsp:nvSpPr>
      <dsp:spPr>
        <a:xfrm>
          <a:off x="0" y="3203128"/>
          <a:ext cx="10504990" cy="454478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900" kern="1200" dirty="0"/>
            <a:t>Heteroosi</a:t>
          </a:r>
          <a:endParaRPr lang="en-US" sz="1900" kern="1200" dirty="0"/>
        </a:p>
      </dsp:txBody>
      <dsp:txXfrm>
        <a:off x="22186" y="3225314"/>
        <a:ext cx="10460618" cy="4101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E647C-43D2-6940-9A5C-7427F1FA84D2}">
      <dsp:nvSpPr>
        <dsp:cNvPr id="0" name=""/>
        <dsp:cNvSpPr/>
      </dsp:nvSpPr>
      <dsp:spPr>
        <a:xfrm>
          <a:off x="0" y="0"/>
          <a:ext cx="10504990" cy="66360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/>
            <a:t>Ominaisuuksien periytymisen ja geneettisen säätelyn tunteminen on tärkeää jalostuksessa.</a:t>
          </a:r>
          <a:endParaRPr lang="en-US" sz="2100" kern="1200" dirty="0"/>
        </a:p>
      </dsp:txBody>
      <dsp:txXfrm>
        <a:off x="32394" y="32394"/>
        <a:ext cx="10440202" cy="598813"/>
      </dsp:txXfrm>
    </dsp:sp>
    <dsp:sp modelId="{DC4351FD-0349-D14C-8F15-E038CFDA3372}">
      <dsp:nvSpPr>
        <dsp:cNvPr id="0" name=""/>
        <dsp:cNvSpPr/>
      </dsp:nvSpPr>
      <dsp:spPr>
        <a:xfrm>
          <a:off x="0" y="763677"/>
          <a:ext cx="10504990" cy="837244"/>
        </a:xfrm>
        <a:prstGeom prst="roundRect">
          <a:avLst/>
        </a:prstGeom>
        <a:solidFill>
          <a:schemeClr val="accent4">
            <a:hueOff val="929511"/>
            <a:satOff val="12472"/>
            <a:lumOff val="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/>
            <a:t>Genomivalinta:</a:t>
          </a:r>
          <a:r>
            <a:rPr lang="fi-FI" sz="2100" kern="1200" dirty="0">
              <a:ea typeface="+mn-lt"/>
              <a:cs typeface="+mn-lt"/>
            </a:rPr>
            <a:t> jalostuseläinten geenien tutkimista ja tämän tiedon pohjalta tehtävää risteytettävien yksilöiden valintaa. </a:t>
          </a:r>
          <a:endParaRPr lang="en-US" sz="2100" kern="1200" dirty="0"/>
        </a:p>
      </dsp:txBody>
      <dsp:txXfrm>
        <a:off x="40871" y="804548"/>
        <a:ext cx="10423248" cy="755502"/>
      </dsp:txXfrm>
    </dsp:sp>
    <dsp:sp modelId="{A24C85E8-EFCD-1343-B8A1-31B610427F1E}">
      <dsp:nvSpPr>
        <dsp:cNvPr id="0" name=""/>
        <dsp:cNvSpPr/>
      </dsp:nvSpPr>
      <dsp:spPr>
        <a:xfrm>
          <a:off x="0" y="1660194"/>
          <a:ext cx="10504990" cy="717589"/>
        </a:xfrm>
        <a:prstGeom prst="roundRect">
          <a:avLst/>
        </a:prstGeom>
        <a:solidFill>
          <a:schemeClr val="accent4">
            <a:hueOff val="1859021"/>
            <a:satOff val="24944"/>
            <a:lumOff val="1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>
              <a:ea typeface="+mn-lt"/>
              <a:cs typeface="+mn-lt"/>
            </a:rPr>
            <a:t>Syntyneelle jälkeläiselle voidaan tehdä </a:t>
          </a:r>
          <a:r>
            <a:rPr lang="fi-FI" sz="2100" b="1" kern="1200" dirty="0">
              <a:ea typeface="+mn-lt"/>
              <a:cs typeface="+mn-lt"/>
            </a:rPr>
            <a:t>genomitestaus.</a:t>
          </a:r>
          <a:endParaRPr lang="en-US" sz="2100" kern="1200" dirty="0"/>
        </a:p>
      </dsp:txBody>
      <dsp:txXfrm>
        <a:off x="35030" y="1695224"/>
        <a:ext cx="10434930" cy="647529"/>
      </dsp:txXfrm>
    </dsp:sp>
    <dsp:sp modelId="{C1EA6828-8633-4220-AEDA-1207F00B525C}">
      <dsp:nvSpPr>
        <dsp:cNvPr id="0" name=""/>
        <dsp:cNvSpPr/>
      </dsp:nvSpPr>
      <dsp:spPr>
        <a:xfrm>
          <a:off x="0" y="2433812"/>
          <a:ext cx="10504990" cy="695446"/>
        </a:xfrm>
        <a:prstGeom prst="roundRect">
          <a:avLst/>
        </a:prstGeom>
        <a:solidFill>
          <a:schemeClr val="accent4">
            <a:hueOff val="2788532"/>
            <a:satOff val="37415"/>
            <a:lumOff val="15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>
              <a:ea typeface="+mn-lt"/>
              <a:cs typeface="+mn-lt"/>
            </a:rPr>
            <a:t>Genomitestauksen avulla valitaan jalostukseen käytettäviä yksilöitä. </a:t>
          </a:r>
          <a:endParaRPr lang="en-US" sz="2100" kern="1200" dirty="0"/>
        </a:p>
      </dsp:txBody>
      <dsp:txXfrm>
        <a:off x="33949" y="2467761"/>
        <a:ext cx="10437092" cy="627548"/>
      </dsp:txXfrm>
    </dsp:sp>
    <dsp:sp modelId="{57BDD949-7C56-4850-9A8D-BDEDAD6084D5}">
      <dsp:nvSpPr>
        <dsp:cNvPr id="0" name=""/>
        <dsp:cNvSpPr/>
      </dsp:nvSpPr>
      <dsp:spPr>
        <a:xfrm>
          <a:off x="0" y="3169271"/>
          <a:ext cx="10504990" cy="606076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>
              <a:ea typeface="+mn-lt"/>
              <a:cs typeface="+mn-lt"/>
            </a:rPr>
            <a:t>Kun testataan monia alleeleja samanaikaisesti testistä käytetään nimitystä </a:t>
          </a:r>
          <a:r>
            <a:rPr lang="fi-FI" sz="2100" b="1" kern="1200" dirty="0">
              <a:ea typeface="+mn-lt"/>
              <a:cs typeface="+mn-lt"/>
            </a:rPr>
            <a:t>geenipaneeli</a:t>
          </a:r>
          <a:r>
            <a:rPr lang="fi-FI" sz="2100" kern="1200" dirty="0">
              <a:ea typeface="+mn-lt"/>
              <a:cs typeface="+mn-lt"/>
            </a:rPr>
            <a:t>.</a:t>
          </a:r>
          <a:endParaRPr lang="en-US" sz="2100" kern="1200" dirty="0"/>
        </a:p>
      </dsp:txBody>
      <dsp:txXfrm>
        <a:off x="29586" y="3198857"/>
        <a:ext cx="10445818" cy="54690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E647C-43D2-6940-9A5C-7427F1FA84D2}">
      <dsp:nvSpPr>
        <dsp:cNvPr id="0" name=""/>
        <dsp:cNvSpPr/>
      </dsp:nvSpPr>
      <dsp:spPr>
        <a:xfrm>
          <a:off x="0" y="0"/>
          <a:ext cx="10504990" cy="10142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100" kern="1200" dirty="0"/>
            <a:t>Geenitekniikan avulla jalostuksessa siirtyvät vain halutut geenit.</a:t>
          </a:r>
          <a:endParaRPr lang="en-US" sz="3100" kern="1200" dirty="0"/>
        </a:p>
      </dsp:txBody>
      <dsp:txXfrm>
        <a:off x="49511" y="49511"/>
        <a:ext cx="10405968" cy="915213"/>
      </dsp:txXfrm>
    </dsp:sp>
    <dsp:sp modelId="{DC4351FD-0349-D14C-8F15-E038CFDA3372}">
      <dsp:nvSpPr>
        <dsp:cNvPr id="0" name=""/>
        <dsp:cNvSpPr/>
      </dsp:nvSpPr>
      <dsp:spPr>
        <a:xfrm>
          <a:off x="0" y="1242814"/>
          <a:ext cx="10504990" cy="828665"/>
        </a:xfrm>
        <a:prstGeom prst="roundRect">
          <a:avLst/>
        </a:prstGeom>
        <a:solidFill>
          <a:schemeClr val="accent4">
            <a:hueOff val="1859021"/>
            <a:satOff val="24944"/>
            <a:lumOff val="1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100" kern="1200" dirty="0"/>
            <a:t>Nopeampaa kuin perinteinen jalostus.</a:t>
          </a:r>
          <a:endParaRPr lang="en-US" sz="3100" kern="1200" dirty="0"/>
        </a:p>
      </dsp:txBody>
      <dsp:txXfrm>
        <a:off x="40452" y="1283266"/>
        <a:ext cx="10424086" cy="747761"/>
      </dsp:txXfrm>
    </dsp:sp>
    <dsp:sp modelId="{A24C85E8-EFCD-1343-B8A1-31B610427F1E}">
      <dsp:nvSpPr>
        <dsp:cNvPr id="0" name=""/>
        <dsp:cNvSpPr/>
      </dsp:nvSpPr>
      <dsp:spPr>
        <a:xfrm>
          <a:off x="0" y="2349635"/>
          <a:ext cx="10504990" cy="1448612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100" kern="1200" dirty="0"/>
            <a:t>Vaatii kallista teknologiaa, tarkkaa testausta ja pitkää tutkimusvaihetta. </a:t>
          </a:r>
          <a:endParaRPr lang="en-US" sz="3100" kern="1200" dirty="0"/>
        </a:p>
      </dsp:txBody>
      <dsp:txXfrm>
        <a:off x="70715" y="2420350"/>
        <a:ext cx="10363560" cy="13071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63D6F-C842-4D64-82F1-A712229BF67C}">
      <dsp:nvSpPr>
        <dsp:cNvPr id="0" name=""/>
        <dsp:cNvSpPr/>
      </dsp:nvSpPr>
      <dsp:spPr>
        <a:xfrm>
          <a:off x="1212569" y="588050"/>
          <a:ext cx="1300252" cy="1300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6E3924-B989-4C98-8066-7B5323F7FCC6}">
      <dsp:nvSpPr>
        <dsp:cNvPr id="0" name=""/>
        <dsp:cNvSpPr/>
      </dsp:nvSpPr>
      <dsp:spPr>
        <a:xfrm>
          <a:off x="417971" y="2364728"/>
          <a:ext cx="2889450" cy="1398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jalostettaviin ominaisuuksiin vaikuttavat useat geenit</a:t>
          </a:r>
          <a:endParaRPr lang="en-US" sz="2000" kern="1200" dirty="0"/>
        </a:p>
      </dsp:txBody>
      <dsp:txXfrm>
        <a:off x="417971" y="2364728"/>
        <a:ext cx="2889450" cy="1398559"/>
      </dsp:txXfrm>
    </dsp:sp>
    <dsp:sp modelId="{A670CEC5-DB01-4EF0-8E10-0F2CD5CA4477}">
      <dsp:nvSpPr>
        <dsp:cNvPr id="0" name=""/>
        <dsp:cNvSpPr/>
      </dsp:nvSpPr>
      <dsp:spPr>
        <a:xfrm>
          <a:off x="4607673" y="588050"/>
          <a:ext cx="1300252" cy="1300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E313A1-02AC-44F4-BF90-323CA5E7F35C}">
      <dsp:nvSpPr>
        <dsp:cNvPr id="0" name=""/>
        <dsp:cNvSpPr/>
      </dsp:nvSpPr>
      <dsp:spPr>
        <a:xfrm>
          <a:off x="3813075" y="2364728"/>
          <a:ext cx="2889450" cy="1398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kalleus ja hitaus</a:t>
          </a:r>
          <a:endParaRPr lang="en-US" sz="2000" kern="1200" dirty="0"/>
        </a:p>
      </dsp:txBody>
      <dsp:txXfrm>
        <a:off x="3813075" y="2364728"/>
        <a:ext cx="2889450" cy="1398559"/>
      </dsp:txXfrm>
    </dsp:sp>
    <dsp:sp modelId="{7507D159-9B15-479D-8DC9-B9DB9EF62521}">
      <dsp:nvSpPr>
        <dsp:cNvPr id="0" name=""/>
        <dsp:cNvSpPr/>
      </dsp:nvSpPr>
      <dsp:spPr>
        <a:xfrm>
          <a:off x="8002777" y="588050"/>
          <a:ext cx="1300252" cy="1300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314BEF-6B69-42E3-A46B-6DF7A5D9085D}">
      <dsp:nvSpPr>
        <dsp:cNvPr id="0" name=""/>
        <dsp:cNvSpPr/>
      </dsp:nvSpPr>
      <dsp:spPr>
        <a:xfrm>
          <a:off x="7208178" y="2364728"/>
          <a:ext cx="2889450" cy="1398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muuntogeenisyyden vaikutukset eläinten hyvinvointiin, käyttäytymiseen ja rakenteeseen</a:t>
          </a:r>
          <a:endParaRPr lang="en-US" sz="2000" kern="1200" dirty="0"/>
        </a:p>
      </dsp:txBody>
      <dsp:txXfrm>
        <a:off x="7208178" y="2364728"/>
        <a:ext cx="2889450" cy="139855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2740A-D331-4E6B-A566-90EAFB0BCB16}">
      <dsp:nvSpPr>
        <dsp:cNvPr id="0" name=""/>
        <dsp:cNvSpPr/>
      </dsp:nvSpPr>
      <dsp:spPr>
        <a:xfrm>
          <a:off x="550377" y="358353"/>
          <a:ext cx="1647000" cy="1647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B47F14-F710-4D0C-9C10-6E061544D4EF}">
      <dsp:nvSpPr>
        <dsp:cNvPr id="0" name=""/>
        <dsp:cNvSpPr/>
      </dsp:nvSpPr>
      <dsp:spPr>
        <a:xfrm>
          <a:off x="901377" y="709353"/>
          <a:ext cx="945000" cy="945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9D834A-CE2B-4D93-A204-4B9C95DC890F}">
      <dsp:nvSpPr>
        <dsp:cNvPr id="0" name=""/>
        <dsp:cNvSpPr/>
      </dsp:nvSpPr>
      <dsp:spPr>
        <a:xfrm>
          <a:off x="23877" y="2518353"/>
          <a:ext cx="2700000" cy="1271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i-FI" sz="2000" kern="1200" cap="none" dirty="0"/>
            <a:t>Osa kasvien ja eläinten geneettisestä monimuotoisuudesta on menetetty</a:t>
          </a:r>
          <a:endParaRPr lang="en-US" sz="2000" kern="1200" cap="none" dirty="0"/>
        </a:p>
      </dsp:txBody>
      <dsp:txXfrm>
        <a:off x="23877" y="2518353"/>
        <a:ext cx="2700000" cy="1271431"/>
      </dsp:txXfrm>
    </dsp:sp>
    <dsp:sp modelId="{CFECCC76-E8C3-458C-BB21-1DD1773D8304}">
      <dsp:nvSpPr>
        <dsp:cNvPr id="0" name=""/>
        <dsp:cNvSpPr/>
      </dsp:nvSpPr>
      <dsp:spPr>
        <a:xfrm>
          <a:off x="3722877" y="358353"/>
          <a:ext cx="1647000" cy="1647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2EA425-6F6E-4F5A-A53A-F14998B5CADD}">
      <dsp:nvSpPr>
        <dsp:cNvPr id="0" name=""/>
        <dsp:cNvSpPr/>
      </dsp:nvSpPr>
      <dsp:spPr>
        <a:xfrm>
          <a:off x="4073877" y="709353"/>
          <a:ext cx="945000" cy="945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C724AF-467B-4D9F-A532-EC8E500A5572}">
      <dsp:nvSpPr>
        <dsp:cNvPr id="0" name=""/>
        <dsp:cNvSpPr/>
      </dsp:nvSpPr>
      <dsp:spPr>
        <a:xfrm>
          <a:off x="3196377" y="2518353"/>
          <a:ext cx="2700000" cy="1271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i-FI" sz="2000" kern="1200" cap="none" dirty="0"/>
            <a:t>Jalostus kaventaa lajin sisäistä monimuotoisuutta</a:t>
          </a:r>
          <a:endParaRPr lang="en-US" sz="2000" kern="1200" cap="none" dirty="0"/>
        </a:p>
      </dsp:txBody>
      <dsp:txXfrm>
        <a:off x="3196377" y="2518353"/>
        <a:ext cx="2700000" cy="1271431"/>
      </dsp:txXfrm>
    </dsp:sp>
    <dsp:sp modelId="{A805C753-3941-4A98-B839-FD4F89B1DEC2}">
      <dsp:nvSpPr>
        <dsp:cNvPr id="0" name=""/>
        <dsp:cNvSpPr/>
      </dsp:nvSpPr>
      <dsp:spPr>
        <a:xfrm>
          <a:off x="7606800" y="358353"/>
          <a:ext cx="1647000" cy="1647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6F3032-167A-46F8-82FD-E812848046F8}">
      <dsp:nvSpPr>
        <dsp:cNvPr id="0" name=""/>
        <dsp:cNvSpPr/>
      </dsp:nvSpPr>
      <dsp:spPr>
        <a:xfrm>
          <a:off x="7957800" y="709353"/>
          <a:ext cx="945000" cy="945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854B52-7D3A-4B0B-906E-F904B02629B4}">
      <dsp:nvSpPr>
        <dsp:cNvPr id="0" name=""/>
        <dsp:cNvSpPr/>
      </dsp:nvSpPr>
      <dsp:spPr>
        <a:xfrm>
          <a:off x="6368877" y="2518353"/>
          <a:ext cx="4122846" cy="1271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i-FI" sz="1600" kern="1200" cap="none" dirty="0"/>
            <a:t>Biologisen monimuotoisuuden säilyttäminen:</a:t>
          </a:r>
          <a:br>
            <a:rPr lang="fi-FI" sz="1600" kern="1200" cap="none" dirty="0"/>
          </a:br>
          <a:r>
            <a:rPr lang="fi-FI" sz="1600" kern="1200" cap="none" dirty="0"/>
            <a:t>- maatiaislajikkeiden ja -rotujen säilyttäminen tärkeää</a:t>
          </a:r>
          <a:br>
            <a:rPr lang="fi-FI" sz="1600" kern="1200" cap="none" dirty="0"/>
          </a:br>
          <a:r>
            <a:rPr lang="fi-FI" sz="1600" kern="1200" cap="none" dirty="0"/>
            <a:t>- geenipankit, siemenpankit, tietokannat</a:t>
          </a:r>
          <a:br>
            <a:rPr lang="fi-FI" sz="1600" kern="1200" cap="none" dirty="0"/>
          </a:br>
          <a:r>
            <a:rPr lang="fi-FI" sz="1600" kern="1200" cap="none" dirty="0"/>
            <a:t>- geenivarojen kartoitus</a:t>
          </a:r>
          <a:endParaRPr lang="en-US" sz="1600" kern="1200" cap="none" dirty="0"/>
        </a:p>
      </dsp:txBody>
      <dsp:txXfrm>
        <a:off x="6368877" y="2518353"/>
        <a:ext cx="4122846" cy="12714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B6CB-8672-6C41-9AE6-36381D05995E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884B2-4647-6F4B-B58A-4FBCFBA433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838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884B2-4647-6F4B-B58A-4FBCFBA433A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331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645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67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0036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5447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0344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3256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0430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4925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2982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1294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2868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8785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2097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01622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3937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820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96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025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648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786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93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989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9E57F0F-D2A1-4CE0-8BE4-5FDC8BC6FA0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7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67492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07BE9C-A4BE-F2A2-2028-14105968F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34" y="2651675"/>
            <a:ext cx="5783850" cy="1399597"/>
          </a:xfrm>
          <a:solidFill>
            <a:schemeClr val="lt1">
              <a:alpha val="56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fi-FI" sz="4000" dirty="0">
                <a:solidFill>
                  <a:schemeClr val="tx1"/>
                </a:solidFill>
              </a:rPr>
              <a:t>11 Jalostus on ihmisen ohjaamaa evoluutiota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9303247-C0B1-8A73-D3D4-E659DDF8B5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pSp>
        <p:nvGrpSpPr>
          <p:cNvPr id="28" name="Ryhmä 27">
            <a:extLst>
              <a:ext uri="{FF2B5EF4-FFF2-40B4-BE49-F238E27FC236}">
                <a16:creationId xmlns:a16="http://schemas.microsoft.com/office/drawing/2014/main" id="{3E3C0262-15FF-4484-AE46-5B4AF6974AB8}"/>
              </a:ext>
            </a:extLst>
          </p:cNvPr>
          <p:cNvGrpSpPr/>
          <p:nvPr/>
        </p:nvGrpSpPr>
        <p:grpSpPr>
          <a:xfrm>
            <a:off x="5869584" y="2044866"/>
            <a:ext cx="6322416" cy="2613214"/>
            <a:chOff x="0" y="1587780"/>
            <a:chExt cx="6296890" cy="2318691"/>
          </a:xfrm>
        </p:grpSpPr>
        <p:sp>
          <p:nvSpPr>
            <p:cNvPr id="29" name="Suorakulmio: Pyöristetyt kulmat 28">
              <a:extLst>
                <a:ext uri="{FF2B5EF4-FFF2-40B4-BE49-F238E27FC236}">
                  <a16:creationId xmlns:a16="http://schemas.microsoft.com/office/drawing/2014/main" id="{278F7280-AA0E-4812-899F-AC70DD62B82B}"/>
                </a:ext>
              </a:extLst>
            </p:cNvPr>
            <p:cNvSpPr/>
            <p:nvPr/>
          </p:nvSpPr>
          <p:spPr>
            <a:xfrm>
              <a:off x="0" y="1587780"/>
              <a:ext cx="6296890" cy="2318691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0" name="Suorakulmio: Pyöristetyt kulmat 4">
              <a:extLst>
                <a:ext uri="{FF2B5EF4-FFF2-40B4-BE49-F238E27FC236}">
                  <a16:creationId xmlns:a16="http://schemas.microsoft.com/office/drawing/2014/main" id="{83A8D1E9-A61D-4C0F-A714-7E6B7D6CD7CF}"/>
                </a:ext>
              </a:extLst>
            </p:cNvPr>
            <p:cNvSpPr txBox="1"/>
            <p:nvPr/>
          </p:nvSpPr>
          <p:spPr>
            <a:xfrm>
              <a:off x="113189" y="1972984"/>
              <a:ext cx="5960194" cy="15482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457200" indent="-457200">
                <a:buFont typeface="Arial" charset="0"/>
                <a:buChar char="•"/>
              </a:pPr>
              <a:r>
                <a:rPr lang="fi-FI" sz="1800" dirty="0"/>
                <a:t>jalostus on ihmisen tekemää suunnitelmallista eliöiden ominaisuuksien valikoimista ja parantamista</a:t>
              </a:r>
            </a:p>
            <a:p>
              <a:pPr marL="457200" indent="-457200">
                <a:buFont typeface="Arial" charset="0"/>
                <a:buChar char="•"/>
              </a:pPr>
              <a:r>
                <a:rPr lang="fi-FI" sz="1800" dirty="0"/>
                <a:t>pyritään muuttamaan eliöitä ihmisen haluamaan suuntaan</a:t>
              </a:r>
            </a:p>
            <a:p>
              <a:pPr marL="457200" indent="-457200">
                <a:buFont typeface="Arial" charset="0"/>
                <a:buChar char="•"/>
              </a:pPr>
              <a:r>
                <a:rPr lang="fi-FI" sz="1800" dirty="0"/>
                <a:t>perinnöllinen muuntelu</a:t>
              </a:r>
            </a:p>
            <a:p>
              <a:pPr marL="457200" indent="-457200">
                <a:buFont typeface="Arial" charset="0"/>
                <a:buChar char="•"/>
              </a:pPr>
              <a:r>
                <a:rPr lang="fi-FI" sz="1800" dirty="0"/>
                <a:t>ihminen suosii jalostuksessa usein ääriominaisuuksia </a:t>
              </a:r>
              <a:r>
                <a:rPr lang="mr-IN" sz="1800" dirty="0"/>
                <a:t>–</a:t>
              </a:r>
              <a:r>
                <a:rPr lang="fi-FI" sz="1800" dirty="0"/>
                <a:t> vertaa suuntaava luonnonvalinta</a:t>
              </a:r>
            </a:p>
            <a:p>
              <a:pPr marL="0" marR="0" lvl="0" indent="0" algn="l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0740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Geenitekniikka mahdollistaa täsmäjalostuksen</a:t>
            </a:r>
            <a:endParaRPr lang="fi-FI" b="1" dirty="0">
              <a:solidFill>
                <a:srgbClr val="00A9DC"/>
              </a:solidFill>
            </a:endParaRPr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F4E86E1F-7F5E-C38E-5ABF-F3652F8D8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3924505"/>
              </p:ext>
            </p:extLst>
          </p:nvPr>
        </p:nvGraphicFramePr>
        <p:xfrm>
          <a:off x="838200" y="2027042"/>
          <a:ext cx="10504990" cy="4149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85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823857" cy="941030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Muuntogeenisiä kasveja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926F62B3-961A-45CE-881D-14444A734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02" y="1522038"/>
            <a:ext cx="9534525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356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 fontScale="90000"/>
          </a:bodyPr>
          <a:lstStyle/>
          <a:p>
            <a:r>
              <a:rPr lang="fi-FI" sz="4000" b="1" dirty="0">
                <a:ea typeface="+mj-lt"/>
                <a:cs typeface="+mj-lt"/>
              </a:rPr>
              <a:t>Eläinjalostuksessa geenitekniikkaa käytetään vähän</a:t>
            </a:r>
            <a:endParaRPr lang="fi-FI" sz="4000" b="1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aphicFrame>
        <p:nvGraphicFramePr>
          <p:cNvPr id="6" name="Sisällön paikkamerkki 3">
            <a:extLst>
              <a:ext uri="{FF2B5EF4-FFF2-40B4-BE49-F238E27FC236}">
                <a16:creationId xmlns:a16="http://schemas.microsoft.com/office/drawing/2014/main" id="{3077A874-A82B-D393-9DB0-38B2F613FF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5046566"/>
              </p:ext>
            </p:extLst>
          </p:nvPr>
        </p:nvGraphicFramePr>
        <p:xfrm>
          <a:off x="838200" y="194966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kstiruutu 8">
            <a:extLst>
              <a:ext uri="{FF2B5EF4-FFF2-40B4-BE49-F238E27FC236}">
                <a16:creationId xmlns:a16="http://schemas.microsoft.com/office/drawing/2014/main" id="{3A089F45-9F17-46A3-6E71-622046B2FE67}"/>
              </a:ext>
            </a:extLst>
          </p:cNvPr>
          <p:cNvSpPr txBox="1"/>
          <p:nvPr/>
        </p:nvSpPr>
        <p:spPr>
          <a:xfrm>
            <a:off x="837191" y="1847765"/>
            <a:ext cx="195143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dirty="0"/>
              <a:t>Ongelmana:</a:t>
            </a:r>
            <a:endParaRPr lang="en-US" sz="28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24802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fi-FI" sz="3600" b="1">
                <a:solidFill>
                  <a:schemeClr val="tx2"/>
                </a:solidFill>
                <a:ea typeface="+mj-lt"/>
                <a:cs typeface="+mj-lt"/>
              </a:rPr>
              <a:t>Crispr- tekniikka mahdollistaa tarkemmat geenisiirrot</a:t>
            </a:r>
            <a:endParaRPr lang="fi-FI" sz="3600" b="1">
              <a:solidFill>
                <a:schemeClr val="tx2"/>
              </a:solidFill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499FD8A-7DBD-9AF3-EE11-5CD51C732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fi-FI" dirty="0">
                <a:solidFill>
                  <a:schemeClr val="tx2"/>
                </a:solidFill>
              </a:rPr>
              <a:t>CRISPR-tekniikassa:</a:t>
            </a:r>
            <a:endParaRPr lang="en-US" dirty="0">
              <a:solidFill>
                <a:schemeClr val="tx2"/>
              </a:solidFill>
            </a:endParaRPr>
          </a:p>
          <a:p>
            <a:pPr lvl="0"/>
            <a:r>
              <a:rPr lang="fi-FI" dirty="0">
                <a:solidFill>
                  <a:schemeClr val="tx2"/>
                </a:solidFill>
              </a:rPr>
              <a:t>Haluttuun kohtaan DNA:ssa tehdään pistemutaatio</a:t>
            </a:r>
          </a:p>
          <a:p>
            <a:pPr lvl="0"/>
            <a:r>
              <a:rPr lang="fi-FI" dirty="0">
                <a:solidFill>
                  <a:schemeClr val="tx2"/>
                </a:solidFill>
              </a:rPr>
              <a:t>Halutusta kohdasta poistetaan DNA-jaksoja</a:t>
            </a:r>
          </a:p>
          <a:p>
            <a:pPr lvl="0"/>
            <a:r>
              <a:rPr lang="fi-FI" dirty="0">
                <a:solidFill>
                  <a:schemeClr val="tx2"/>
                </a:solidFill>
              </a:rPr>
              <a:t>Haluttuun kohtaan siirretään pidempiä DNA-jaksoja</a:t>
            </a:r>
            <a:endParaRPr lang="en-US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endParaRPr lang="fi-FI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fi-FI" dirty="0">
                <a:solidFill>
                  <a:schemeClr val="tx2"/>
                </a:solidFill>
              </a:rPr>
              <a:t>Tekniikka on syrjäyttämässä mikroinjektioihin ja vektoreihin perustuvat tekniikat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3" name="Kuva 2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487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9">
            <a:extLst>
              <a:ext uri="{FF2B5EF4-FFF2-40B4-BE49-F238E27FC236}">
                <a16:creationId xmlns:a16="http://schemas.microsoft.com/office/drawing/2014/main" id="{5D11FD0E-2D27-4A5A-949D-222E61ECB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BC8109F-B452-45EE-8BB3-65433C039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279400"/>
            <a:ext cx="10515601" cy="1892300"/>
          </a:xfrm>
        </p:spPr>
        <p:txBody>
          <a:bodyPr>
            <a:normAutofit/>
          </a:bodyPr>
          <a:lstStyle/>
          <a:p>
            <a:r>
              <a:rPr lang="fi-FI" sz="4100" b="1" dirty="0">
                <a:ea typeface="+mj-lt"/>
                <a:cs typeface="+mj-lt"/>
              </a:rPr>
              <a:t>Jalostus kaventaa geneettistä monimuotoisuutta</a:t>
            </a:r>
            <a:endParaRPr lang="fi-FI" sz="4100" b="1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F4E86E1F-7F5E-C38E-5ABF-F3652F8D8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2044553"/>
              </p:ext>
            </p:extLst>
          </p:nvPr>
        </p:nvGraphicFramePr>
        <p:xfrm>
          <a:off x="838200" y="2028825"/>
          <a:ext cx="10515600" cy="4148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08757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D80ADC08-285A-4F7A-8FDC-845297C3E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492" y="663360"/>
            <a:ext cx="10011508" cy="5285263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2507901" cy="1051693"/>
          </a:xfrm>
        </p:spPr>
        <p:txBody>
          <a:bodyPr>
            <a:normAutofit fontScale="90000"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Tiivistelmä</a:t>
            </a:r>
          </a:p>
        </p:txBody>
      </p:sp>
    </p:spTree>
    <p:extLst>
      <p:ext uri="{BB962C8B-B14F-4D97-AF65-F5344CB8AC3E}">
        <p14:creationId xmlns:p14="http://schemas.microsoft.com/office/powerpoint/2010/main" val="396529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392177" cy="1325563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Jalostuksella saadaan aikaan uusia kasvilajikkeita ja eläinrotuja </a:t>
            </a:r>
            <a:endParaRPr lang="fi-FI" b="1" dirty="0">
              <a:solidFill>
                <a:srgbClr val="00A9DC"/>
              </a:solidFill>
            </a:endParaRPr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F4E86E1F-7F5E-C38E-5ABF-F3652F8D8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5332481"/>
              </p:ext>
            </p:extLst>
          </p:nvPr>
        </p:nvGraphicFramePr>
        <p:xfrm>
          <a:off x="838200" y="2027042"/>
          <a:ext cx="10504990" cy="4149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05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/>
          <a:p>
            <a:pPr algn="ctr"/>
            <a:r>
              <a:rPr lang="fi-FI" b="1">
                <a:solidFill>
                  <a:srgbClr val="00A9DC"/>
                </a:solidFill>
                <a:ea typeface="+mj-lt"/>
                <a:cs typeface="+mj-lt"/>
              </a:rPr>
              <a:t>Jalostuksen tavoitteet muuttuvat ihmisten tarpeiden muuttuessa</a:t>
            </a:r>
            <a:endParaRPr lang="fi-FI" b="1" dirty="0">
              <a:solidFill>
                <a:srgbClr val="00A9DC"/>
              </a:solidFill>
            </a:endParaRPr>
          </a:p>
        </p:txBody>
      </p:sp>
      <p:pic>
        <p:nvPicPr>
          <p:cNvPr id="3" name="Kuva 2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A0E960D3-BE02-89DD-F83D-D62ECFBAD537}"/>
              </a:ext>
            </a:extLst>
          </p:cNvPr>
          <p:cNvSpPr txBox="1"/>
          <p:nvPr/>
        </p:nvSpPr>
        <p:spPr>
          <a:xfrm>
            <a:off x="5422006" y="19447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dirty="0"/>
          </a:p>
        </p:txBody>
      </p:sp>
      <p:graphicFrame>
        <p:nvGraphicFramePr>
          <p:cNvPr id="11" name="Sisällön paikkamerkki 4">
            <a:extLst>
              <a:ext uri="{FF2B5EF4-FFF2-40B4-BE49-F238E27FC236}">
                <a16:creationId xmlns:a16="http://schemas.microsoft.com/office/drawing/2014/main" id="{0DEA6DCD-1086-F140-D4D8-6B31E3FC3C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7302365"/>
              </p:ext>
            </p:extLst>
          </p:nvPr>
        </p:nvGraphicFramePr>
        <p:xfrm>
          <a:off x="579549" y="2568064"/>
          <a:ext cx="10921285" cy="3924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kstiruutu 5">
            <a:extLst>
              <a:ext uri="{FF2B5EF4-FFF2-40B4-BE49-F238E27FC236}">
                <a16:creationId xmlns:a16="http://schemas.microsoft.com/office/drawing/2014/main" id="{BF0E7459-3D06-799A-5958-EFC2036C37D4}"/>
              </a:ext>
            </a:extLst>
          </p:cNvPr>
          <p:cNvSpPr txBox="1"/>
          <p:nvPr/>
        </p:nvSpPr>
        <p:spPr>
          <a:xfrm>
            <a:off x="1019727" y="1973232"/>
            <a:ext cx="9314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i-FI" sz="2400" dirty="0"/>
              <a:t>Jalostuksella pyritään toivottujen ominaisuuksien siirtymiseen jälkeläisille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30585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Valintajalostus perustuu perinnölliseen muunteluun</a:t>
            </a:r>
            <a:endParaRPr lang="fi-FI" b="1" dirty="0">
              <a:solidFill>
                <a:srgbClr val="00A9DC"/>
              </a:solidFill>
            </a:endParaRPr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F4E86E1F-7F5E-C38E-5ABF-F3652F8D8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2581672"/>
              </p:ext>
            </p:extLst>
          </p:nvPr>
        </p:nvGraphicFramePr>
        <p:xfrm>
          <a:off x="838200" y="2027042"/>
          <a:ext cx="10504990" cy="4149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802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Risteytysjalostuksella lisätään perinnöllistä muuntelua</a:t>
            </a:r>
            <a:endParaRPr lang="fi-FI" b="1" dirty="0">
              <a:solidFill>
                <a:srgbClr val="00A9DC"/>
              </a:solidFill>
            </a:endParaRPr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F4E86E1F-7F5E-C38E-5ABF-F3652F8D8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3183481"/>
              </p:ext>
            </p:extLst>
          </p:nvPr>
        </p:nvGraphicFramePr>
        <p:xfrm>
          <a:off x="838200" y="1879042"/>
          <a:ext cx="10504990" cy="4297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19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8560046F-85D3-45B8-96DA-A76A19864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778" y="0"/>
            <a:ext cx="7805267" cy="676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826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Kasvinjalostuksessa käytetään myös mutaatioita</a:t>
            </a:r>
          </a:p>
        </p:txBody>
      </p:sp>
      <p:sp>
        <p:nvSpPr>
          <p:cNvPr id="6" name="Tekstiruutu 5"/>
          <p:cNvSpPr txBox="1"/>
          <p:nvPr/>
        </p:nvSpPr>
        <p:spPr>
          <a:xfrm>
            <a:off x="838201" y="1690688"/>
            <a:ext cx="4632158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Mutaatiojalostus:</a:t>
            </a:r>
          </a:p>
          <a:p>
            <a:pPr marL="914400" lvl="1" indent="-457200">
              <a:buFont typeface="Arial" charset="0"/>
              <a:buChar char="•"/>
            </a:pP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tarkoituksellisesti aikaansaadut geeni- ja kromosomistomutaatiot</a:t>
            </a:r>
          </a:p>
          <a:p>
            <a:pPr marL="914400" lvl="1" indent="-457200">
              <a:buFont typeface="Arial" charset="0"/>
              <a:buChar char="•"/>
            </a:pP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käsitellään kasveja säteilyllä tai kemikaaleilla</a:t>
            </a:r>
          </a:p>
          <a:p>
            <a:endParaRPr lang="fi-FI" sz="2800" b="1" dirty="0">
              <a:solidFill>
                <a:srgbClr val="00A9DC"/>
              </a:solidFill>
              <a:latin typeface="+mj-lt"/>
              <a:ea typeface="+mj-lt"/>
              <a:cs typeface="+mj-lt"/>
            </a:endParaRPr>
          </a:p>
          <a:p>
            <a:r>
              <a:rPr lang="fi-FI" sz="2800" b="1" dirty="0" err="1">
                <a:solidFill>
                  <a:srgbClr val="00A9DC"/>
                </a:solidFill>
                <a:latin typeface="+mj-lt"/>
                <a:ea typeface="+mj-lt"/>
                <a:cs typeface="+mj-lt"/>
              </a:rPr>
              <a:t>Polyploidia</a:t>
            </a: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: auto- ja </a:t>
            </a:r>
            <a:r>
              <a:rPr lang="fi-FI" sz="2800" b="1" dirty="0" err="1">
                <a:solidFill>
                  <a:srgbClr val="00A9DC"/>
                </a:solidFill>
                <a:latin typeface="+mj-lt"/>
                <a:ea typeface="+mj-lt"/>
                <a:cs typeface="+mj-lt"/>
              </a:rPr>
              <a:t>allopolyploidia</a:t>
            </a:r>
            <a:endParaRPr lang="fi-FI" sz="2800" b="1" dirty="0">
              <a:solidFill>
                <a:srgbClr val="00A9DC"/>
              </a:solidFill>
              <a:latin typeface="+mj-lt"/>
              <a:ea typeface="+mj-lt"/>
              <a:cs typeface="+mj-lt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30AE3374-837F-4332-B599-3A039E6744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777"/>
          <a:stretch/>
        </p:blipFill>
        <p:spPr>
          <a:xfrm>
            <a:off x="5582487" y="2005340"/>
            <a:ext cx="6274568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954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A4278B-AE1D-0ABF-C7FD-DF2E31E0A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065" y="1174837"/>
            <a:ext cx="3944815" cy="4508326"/>
          </a:xfrm>
        </p:spPr>
        <p:txBody>
          <a:bodyPr>
            <a:normAutofit/>
          </a:bodyPr>
          <a:lstStyle/>
          <a:p>
            <a:pPr algn="ctr"/>
            <a:r>
              <a:rPr lang="fi-FI" sz="4000" b="1" dirty="0">
                <a:solidFill>
                  <a:srgbClr val="00A9DC"/>
                </a:solidFill>
                <a:ea typeface="+mj-lt"/>
                <a:cs typeface="+mj-lt"/>
              </a:rPr>
              <a:t>Haploidiajalostus nopeuttaa toivottujen ominaisuuksien saavuttamista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346FE84-E935-45A6-94BA-F7236A693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015" y="453260"/>
            <a:ext cx="6914826" cy="57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600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Jalostuksessa käytetään geenitietoa</a:t>
            </a:r>
            <a:endParaRPr lang="fi-FI" b="1" dirty="0">
              <a:solidFill>
                <a:srgbClr val="00A9DC"/>
              </a:solidFill>
            </a:endParaRPr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F4E86E1F-7F5E-C38E-5ABF-F3652F8D8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1660947"/>
              </p:ext>
            </p:extLst>
          </p:nvPr>
        </p:nvGraphicFramePr>
        <p:xfrm>
          <a:off x="838200" y="1879042"/>
          <a:ext cx="10504990" cy="4297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41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ema">
  <a:themeElements>
    <a:clrScheme name="Bios 6 1">
      <a:dk1>
        <a:srgbClr val="0094D9"/>
      </a:dk1>
      <a:lt1>
        <a:srgbClr val="FFFFFF"/>
      </a:lt1>
      <a:dk2>
        <a:srgbClr val="54B4E5"/>
      </a:dk2>
      <a:lt2>
        <a:srgbClr val="FFFFFF"/>
      </a:lt2>
      <a:accent1>
        <a:srgbClr val="54B4E5"/>
      </a:accent1>
      <a:accent2>
        <a:srgbClr val="F397C0"/>
      </a:accent2>
      <a:accent3>
        <a:srgbClr val="FFEA81"/>
      </a:accent3>
      <a:accent4>
        <a:srgbClr val="AC90C3"/>
      </a:accent4>
      <a:accent5>
        <a:srgbClr val="F8C1D8"/>
      </a:accent5>
      <a:accent6>
        <a:srgbClr val="FFF1B5"/>
      </a:accent6>
      <a:hlink>
        <a:srgbClr val="0094D9"/>
      </a:hlink>
      <a:folHlink>
        <a:srgbClr val="0094D9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nen xmlns="b074eca8-5fb2-43da-8e1c-14493b35314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D098488BDB0E4DB3D1B98825041D0E" ma:contentTypeVersion="16" ma:contentTypeDescription="Create a new document." ma:contentTypeScope="" ma:versionID="db432428652f243c5bea2619dffedc87">
  <xsd:schema xmlns:xsd="http://www.w3.org/2001/XMLSchema" xmlns:xs="http://www.w3.org/2001/XMLSchema" xmlns:p="http://schemas.microsoft.com/office/2006/metadata/properties" xmlns:ns2="b074eca8-5fb2-43da-8e1c-14493b353147" xmlns:ns3="10f150c9-2741-4e22-b721-4e123a12c6bb" targetNamespace="http://schemas.microsoft.com/office/2006/metadata/properties" ma:root="true" ma:fieldsID="4e4883cfa094d8b0b818355e60f83b31" ns2:_="" ns3:_="">
    <xsd:import namespace="b074eca8-5fb2-43da-8e1c-14493b353147"/>
    <xsd:import namespace="10f150c9-2741-4e22-b721-4e123a12c6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Ken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74eca8-5fb2-43da-8e1c-14493b3531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Kenen" ma:index="19" nillable="true" ma:displayName="Kenen" ma:format="Dropdown" ma:internalName="Kenen">
      <xsd:simpleType>
        <xsd:restriction base="dms:Text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150c9-2741-4e22-b721-4e123a12c6b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527A13F-E941-463C-A61D-666FABEFE8E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56D864C-F778-4D0A-B97F-655A3CAF1333}">
  <ds:schemaRefs>
    <ds:schemaRef ds:uri="http://schemas.microsoft.com/office/2006/metadata/properties"/>
    <ds:schemaRef ds:uri="http://schemas.microsoft.com/office/infopath/2007/PartnerControls"/>
    <ds:schemaRef ds:uri="b074eca8-5fb2-43da-8e1c-14493b353147"/>
  </ds:schemaRefs>
</ds:datastoreItem>
</file>

<file path=customXml/itemProps3.xml><?xml version="1.0" encoding="utf-8"?>
<ds:datastoreItem xmlns:ds="http://schemas.openxmlformats.org/officeDocument/2006/customXml" ds:itemID="{4C75A83B-98EF-4977-B3BA-C84F9C988D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74eca8-5fb2-43da-8e1c-14493b353147"/>
    <ds:schemaRef ds:uri="10f150c9-2741-4e22-b721-4e123a12c6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55271</TotalTime>
  <Words>395</Words>
  <Application>Microsoft Office PowerPoint</Application>
  <PresentationFormat>Laajakuva</PresentationFormat>
  <Paragraphs>60</Paragraphs>
  <Slides>15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Office-teema</vt:lpstr>
      <vt:lpstr>1_Office-teema</vt:lpstr>
      <vt:lpstr>11 Jalostus on ihmisen ohjaamaa evoluutiota</vt:lpstr>
      <vt:lpstr>Jalostuksella saadaan aikaan uusia kasvilajikkeita ja eläinrotuja </vt:lpstr>
      <vt:lpstr>Jalostuksen tavoitteet muuttuvat ihmisten tarpeiden muuttuessa</vt:lpstr>
      <vt:lpstr>Valintajalostus perustuu perinnölliseen muunteluun</vt:lpstr>
      <vt:lpstr>Risteytysjalostuksella lisätään perinnöllistä muuntelua</vt:lpstr>
      <vt:lpstr>PowerPoint-esitys</vt:lpstr>
      <vt:lpstr>Kasvinjalostuksessa käytetään myös mutaatioita</vt:lpstr>
      <vt:lpstr>Haploidiajalostus nopeuttaa toivottujen ominaisuuksien saavuttamista</vt:lpstr>
      <vt:lpstr>Jalostuksessa käytetään geenitietoa</vt:lpstr>
      <vt:lpstr>Geenitekniikka mahdollistaa täsmäjalostuksen</vt:lpstr>
      <vt:lpstr>Muuntogeenisiä kasveja</vt:lpstr>
      <vt:lpstr>Eläinjalostuksessa geenitekniikkaa käytetään vähän</vt:lpstr>
      <vt:lpstr>Crispr- tekniikka mahdollistaa tarkemmat geenisiirrot</vt:lpstr>
      <vt:lpstr>Jalostus kaventaa geneettistä monimuotoisuutta</vt:lpstr>
      <vt:lpstr>Tiivistelmä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Marja Penttinen</dc:creator>
  <cp:lastModifiedBy>Ylälehto Virpi</cp:lastModifiedBy>
  <cp:revision>179</cp:revision>
  <dcterms:created xsi:type="dcterms:W3CDTF">2017-07-04T08:37:15Z</dcterms:created>
  <dcterms:modified xsi:type="dcterms:W3CDTF">2023-12-21T07:48:21Z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0x01010078D098488BDB0E4DB3D1B98825041D0E</vt:lpwstr>
  </property>
</Properties>
</file>