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61" r:id="rId3"/>
    <p:sldId id="276" r:id="rId4"/>
    <p:sldId id="263" r:id="rId5"/>
    <p:sldId id="265" r:id="rId6"/>
    <p:sldId id="275" r:id="rId7"/>
    <p:sldId id="259" r:id="rId8"/>
    <p:sldId id="274" r:id="rId9"/>
    <p:sldId id="266" r:id="rId10"/>
    <p:sldId id="267" r:id="rId11"/>
    <p:sldId id="268" r:id="rId12"/>
    <p:sldId id="269" r:id="rId13"/>
    <p:sldId id="271" r:id="rId14"/>
    <p:sldId id="273" r:id="rId15"/>
    <p:sldId id="280" r:id="rId16"/>
    <p:sldId id="277" r:id="rId17"/>
    <p:sldId id="278" r:id="rId18"/>
    <p:sldId id="279" r:id="rId19"/>
    <p:sldId id="272" r:id="rId20"/>
    <p:sldId id="26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7" autoAdjust="0"/>
    <p:restoredTop sz="94660"/>
  </p:normalViewPr>
  <p:slideViewPr>
    <p:cSldViewPr snapToGrid="0">
      <p:cViewPr varScale="1">
        <p:scale>
          <a:sx n="79" d="100"/>
          <a:sy n="79" d="100"/>
        </p:scale>
        <p:origin x="9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CF147-6B68-4515-8E6B-C6BACC090E93}" type="datetimeFigureOut">
              <a:rPr lang="fi-FI"/>
              <a:t>4.11.2015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13FA2-D394-4832-8061-78AAF5C9425F}" type="slidenum">
              <a:rPr lang="fi-FI"/>
              <a:t>‹#›</a:t>
            </a:fld>
            <a:endParaRPr lang="fi-FI"/>
          </a:p>
        </p:txBody>
      </p:sp>
    </p:spTree>
    <p:extLst>
      <p:ext uri="{BB962C8B-B14F-4D97-AF65-F5344CB8AC3E}">
        <p14:creationId xmlns:p14="http://schemas.microsoft.com/office/powerpoint/2010/main" val="882657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a:t>
            </a:fld>
            <a:endParaRPr lang="fi-FI"/>
          </a:p>
        </p:txBody>
      </p:sp>
    </p:spTree>
    <p:extLst>
      <p:ext uri="{BB962C8B-B14F-4D97-AF65-F5344CB8AC3E}">
        <p14:creationId xmlns:p14="http://schemas.microsoft.com/office/powerpoint/2010/main" val="2185818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10</a:t>
            </a:fld>
            <a:endParaRPr lang="fi-FI"/>
          </a:p>
        </p:txBody>
      </p:sp>
    </p:spTree>
    <p:extLst>
      <p:ext uri="{BB962C8B-B14F-4D97-AF65-F5344CB8AC3E}">
        <p14:creationId xmlns:p14="http://schemas.microsoft.com/office/powerpoint/2010/main" val="152234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11</a:t>
            </a:fld>
            <a:endParaRPr lang="fi-FI"/>
          </a:p>
        </p:txBody>
      </p:sp>
    </p:spTree>
    <p:extLst>
      <p:ext uri="{BB962C8B-B14F-4D97-AF65-F5344CB8AC3E}">
        <p14:creationId xmlns:p14="http://schemas.microsoft.com/office/powerpoint/2010/main" val="195106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12</a:t>
            </a:fld>
            <a:endParaRPr lang="fi-FI"/>
          </a:p>
        </p:txBody>
      </p:sp>
    </p:spTree>
    <p:extLst>
      <p:ext uri="{BB962C8B-B14F-4D97-AF65-F5344CB8AC3E}">
        <p14:creationId xmlns:p14="http://schemas.microsoft.com/office/powerpoint/2010/main" val="210956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13</a:t>
            </a:fld>
            <a:endParaRPr lang="fi-FI"/>
          </a:p>
        </p:txBody>
      </p:sp>
    </p:spTree>
    <p:extLst>
      <p:ext uri="{BB962C8B-B14F-4D97-AF65-F5344CB8AC3E}">
        <p14:creationId xmlns:p14="http://schemas.microsoft.com/office/powerpoint/2010/main" val="59522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14</a:t>
            </a:fld>
            <a:endParaRPr lang="fi-FI"/>
          </a:p>
        </p:txBody>
      </p:sp>
    </p:spTree>
    <p:extLst>
      <p:ext uri="{BB962C8B-B14F-4D97-AF65-F5344CB8AC3E}">
        <p14:creationId xmlns:p14="http://schemas.microsoft.com/office/powerpoint/2010/main" val="2877374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19</a:t>
            </a:fld>
            <a:endParaRPr lang="fi-FI"/>
          </a:p>
        </p:txBody>
      </p:sp>
    </p:spTree>
    <p:extLst>
      <p:ext uri="{BB962C8B-B14F-4D97-AF65-F5344CB8AC3E}">
        <p14:creationId xmlns:p14="http://schemas.microsoft.com/office/powerpoint/2010/main" val="179732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20</a:t>
            </a:fld>
            <a:endParaRPr lang="fi-FI"/>
          </a:p>
        </p:txBody>
      </p:sp>
    </p:spTree>
    <p:extLst>
      <p:ext uri="{BB962C8B-B14F-4D97-AF65-F5344CB8AC3E}">
        <p14:creationId xmlns:p14="http://schemas.microsoft.com/office/powerpoint/2010/main" val="3642550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2</a:t>
            </a:fld>
            <a:endParaRPr lang="fi-FI"/>
          </a:p>
        </p:txBody>
      </p:sp>
    </p:spTree>
    <p:extLst>
      <p:ext uri="{BB962C8B-B14F-4D97-AF65-F5344CB8AC3E}">
        <p14:creationId xmlns:p14="http://schemas.microsoft.com/office/powerpoint/2010/main" val="2661570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3</a:t>
            </a:fld>
            <a:endParaRPr lang="fi-FI"/>
          </a:p>
        </p:txBody>
      </p:sp>
    </p:spTree>
    <p:extLst>
      <p:ext uri="{BB962C8B-B14F-4D97-AF65-F5344CB8AC3E}">
        <p14:creationId xmlns:p14="http://schemas.microsoft.com/office/powerpoint/2010/main" val="1722443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4</a:t>
            </a:fld>
            <a:endParaRPr lang="fi-FI"/>
          </a:p>
        </p:txBody>
      </p:sp>
    </p:spTree>
    <p:extLst>
      <p:ext uri="{BB962C8B-B14F-4D97-AF65-F5344CB8AC3E}">
        <p14:creationId xmlns:p14="http://schemas.microsoft.com/office/powerpoint/2010/main" val="2335544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5</a:t>
            </a:fld>
            <a:endParaRPr lang="fi-FI"/>
          </a:p>
        </p:txBody>
      </p:sp>
    </p:spTree>
    <p:extLst>
      <p:ext uri="{BB962C8B-B14F-4D97-AF65-F5344CB8AC3E}">
        <p14:creationId xmlns:p14="http://schemas.microsoft.com/office/powerpoint/2010/main" val="399702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6</a:t>
            </a:fld>
            <a:endParaRPr lang="fi-FI"/>
          </a:p>
        </p:txBody>
      </p:sp>
    </p:spTree>
    <p:extLst>
      <p:ext uri="{BB962C8B-B14F-4D97-AF65-F5344CB8AC3E}">
        <p14:creationId xmlns:p14="http://schemas.microsoft.com/office/powerpoint/2010/main" val="2825129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7</a:t>
            </a:fld>
            <a:endParaRPr lang="fi-FI"/>
          </a:p>
        </p:txBody>
      </p:sp>
    </p:spTree>
    <p:extLst>
      <p:ext uri="{BB962C8B-B14F-4D97-AF65-F5344CB8AC3E}">
        <p14:creationId xmlns:p14="http://schemas.microsoft.com/office/powerpoint/2010/main" val="406032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8</a:t>
            </a:fld>
            <a:endParaRPr lang="fi-FI"/>
          </a:p>
        </p:txBody>
      </p:sp>
    </p:spTree>
    <p:extLst>
      <p:ext uri="{BB962C8B-B14F-4D97-AF65-F5344CB8AC3E}">
        <p14:creationId xmlns:p14="http://schemas.microsoft.com/office/powerpoint/2010/main" val="360139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B313FA2-D394-4832-8061-78AAF5C9425F}" type="slidenum">
              <a:rPr lang="fi-FI"/>
              <a:t>9</a:t>
            </a:fld>
            <a:endParaRPr lang="fi-FI"/>
          </a:p>
        </p:txBody>
      </p:sp>
    </p:spTree>
    <p:extLst>
      <p:ext uri="{BB962C8B-B14F-4D97-AF65-F5344CB8AC3E}">
        <p14:creationId xmlns:p14="http://schemas.microsoft.com/office/powerpoint/2010/main" val="3276721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i-FI" smtClean="0"/>
              <a:t>Muokkaa perustyyl. napsautt.</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i-FI" smtClean="0"/>
              <a:t>Muokkaa perustyyl. napsautt.</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i-FI" smtClean="0"/>
              <a:t>Muokkaa perustyyl. napsautt.</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i-FI" smtClean="0"/>
              <a:t>Muokkaa perustyyl. napsautt.</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 napsauttamalla</a:t>
            </a:r>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i-FI" smtClean="0"/>
              <a:t>Muokkaa perustyyl. napsautt.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 napsauttamalla</a:t>
            </a:r>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i-FI" smtClean="0"/>
              <a:t>Muokkaa perustyyl. napsautt.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 napsauttamalla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 napsauttamalla</a:t>
            </a:r>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i-FI" smtClean="0"/>
              <a:t>Muokkaa perustyyl. napsautt.</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Date Placeholder 3"/>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smtClean="0"/>
              <a:t>Muokkaa perustyyl. napsautt.</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i-FI" smtClean="0"/>
              <a:t>Muokkaa perustyyl. napsautt.</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Date Placeholder 4"/>
          <p:cNvSpPr>
            <a:spLocks noGrp="1"/>
          </p:cNvSpPr>
          <p:nvPr>
            <p:ph type="dt" sz="half" idx="10"/>
          </p:nvPr>
        </p:nvSpPr>
        <p:spPr/>
        <p:txBody>
          <a:bodyPr/>
          <a:lstStyle/>
          <a:p>
            <a:fld id="{B61BEF0D-F0BB-DE4B-95CE-6DB70DBA9567}" type="datetimeFigureOut">
              <a:rPr lang="en-US" dirty="0"/>
              <a:pPr/>
              <a:t>11/4/2015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11/4/2015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768" y="412125"/>
            <a:ext cx="4231514" cy="6193880"/>
          </a:xfrm>
          <a:prstGeom prst="rect">
            <a:avLst/>
          </a:prstGeom>
        </p:spPr>
      </p:pic>
      <p:sp>
        <p:nvSpPr>
          <p:cNvPr id="16" name="Suorakulmio 15"/>
          <p:cNvSpPr/>
          <p:nvPr/>
        </p:nvSpPr>
        <p:spPr>
          <a:xfrm>
            <a:off x="5237140" y="2192628"/>
            <a:ext cx="3039416" cy="2904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7887" y="2369713"/>
            <a:ext cx="2550016" cy="2550016"/>
          </a:xfrm>
          <a:prstGeom prst="rect">
            <a:avLst/>
          </a:prstGeom>
          <a:ln>
            <a:solidFill>
              <a:schemeClr val="tx1"/>
            </a:solidFill>
          </a:ln>
        </p:spPr>
      </p:pic>
      <p:cxnSp>
        <p:nvCxnSpPr>
          <p:cNvPr id="9" name="Suora nuoliyhdysviiva 8"/>
          <p:cNvCxnSpPr/>
          <p:nvPr/>
        </p:nvCxnSpPr>
        <p:spPr>
          <a:xfrm flipV="1">
            <a:off x="3966693" y="4520484"/>
            <a:ext cx="1777285" cy="12363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5" name="Kuva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912" y="350295"/>
            <a:ext cx="3757936" cy="2556419"/>
          </a:xfrm>
          <a:prstGeom prst="rect">
            <a:avLst/>
          </a:prstGeom>
        </p:spPr>
      </p:pic>
      <p:cxnSp>
        <p:nvCxnSpPr>
          <p:cNvPr id="13" name="Suora nuoliyhdysviiva 12"/>
          <p:cNvCxnSpPr/>
          <p:nvPr/>
        </p:nvCxnSpPr>
        <p:spPr>
          <a:xfrm flipV="1">
            <a:off x="6689683" y="2899027"/>
            <a:ext cx="2088523" cy="8500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Tekstiruutu 17"/>
          <p:cNvSpPr txBox="1"/>
          <p:nvPr/>
        </p:nvSpPr>
        <p:spPr>
          <a:xfrm>
            <a:off x="8406959" y="412125"/>
            <a:ext cx="1815921" cy="276999"/>
          </a:xfrm>
          <a:prstGeom prst="rect">
            <a:avLst/>
          </a:prstGeom>
          <a:noFill/>
        </p:spPr>
        <p:txBody>
          <a:bodyPr wrap="square" rtlCol="0">
            <a:spAutoFit/>
          </a:bodyPr>
          <a:lstStyle/>
          <a:p>
            <a:r>
              <a:rPr lang="fi-FI" sz="1200" b="1" dirty="0" smtClean="0"/>
              <a:t>Mansikkamäki School</a:t>
            </a:r>
            <a:endParaRPr lang="fi-FI" sz="1200" b="1" dirty="0"/>
          </a:p>
        </p:txBody>
      </p:sp>
      <p:sp>
        <p:nvSpPr>
          <p:cNvPr id="19" name="Suorakulmio 18"/>
          <p:cNvSpPr/>
          <p:nvPr/>
        </p:nvSpPr>
        <p:spPr>
          <a:xfrm>
            <a:off x="6140742" y="4620294"/>
            <a:ext cx="513076" cy="374733"/>
          </a:xfrm>
          <a:prstGeom prst="rect">
            <a:avLst/>
          </a:prstGeom>
          <a:noFill/>
        </p:spPr>
        <p:txBody>
          <a:bodyPr wrap="square" lIns="91440" tIns="45720" rIns="91440" bIns="45720">
            <a:spAutoFit/>
          </a:bodyPr>
          <a:lstStyle/>
          <a:p>
            <a:pPr algn="ctr"/>
            <a:endParaRPr lang="fi-FI"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0" name="Suorakulmio 19"/>
          <p:cNvSpPr/>
          <p:nvPr/>
        </p:nvSpPr>
        <p:spPr>
          <a:xfrm>
            <a:off x="7209577" y="5514131"/>
            <a:ext cx="4006225" cy="923330"/>
          </a:xfrm>
          <a:prstGeom prst="rect">
            <a:avLst/>
          </a:prstGeom>
          <a:noFill/>
        </p:spPr>
        <p:txBody>
          <a:bodyPr wrap="none" lIns="91440" tIns="45720" rIns="91440" bIns="45720">
            <a:spAutoFit/>
          </a:bodyPr>
          <a:lstStyle/>
          <a:p>
            <a:pPr algn="ctr"/>
            <a:r>
              <a:rPr lang="fi-FI" sz="5400" b="1" cap="none" spc="0" dirty="0" err="1"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Our</a:t>
            </a:r>
            <a:r>
              <a:rPr lang="fi-FI"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Finland</a:t>
            </a:r>
            <a:endParaRPr lang="fi-FI"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646160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53521" y="659037"/>
            <a:ext cx="8911687" cy="1280890"/>
          </a:xfrm>
        </p:spPr>
        <p:txBody>
          <a:bodyPr/>
          <a:lstStyle/>
          <a:p>
            <a:pPr algn="ctr"/>
            <a:r>
              <a:rPr lang="fi-FI" dirty="0" err="1" smtClean="0"/>
              <a:t>Aquapark</a:t>
            </a:r>
            <a:endParaRPr lang="fi-FI" dirty="0"/>
          </a:p>
        </p:txBody>
      </p:sp>
      <p:sp>
        <p:nvSpPr>
          <p:cNvPr id="3" name="Suorakulmio 2"/>
          <p:cNvSpPr/>
          <p:nvPr/>
        </p:nvSpPr>
        <p:spPr>
          <a:xfrm>
            <a:off x="3048000" y="-22470397"/>
            <a:ext cx="6096000" cy="4154984"/>
          </a:xfrm>
          <a:prstGeom prst="rect">
            <a:avLst/>
          </a:prstGeom>
        </p:spPr>
        <p:txBody>
          <a:bodyPr>
            <a:spAutoFit/>
          </a:bodyPr>
          <a:lstStyle/>
          <a:p>
            <a:r>
              <a:rPr lang="fi-FI" sz="2400" dirty="0" err="1">
                <a:latin typeface="Century" panose="02040604050505020304" pitchFamily="18" charset="0"/>
              </a:rPr>
              <a:t>There</a:t>
            </a:r>
            <a:r>
              <a:rPr lang="fi-FI" sz="2400" dirty="0">
                <a:latin typeface="Century" panose="02040604050505020304" pitchFamily="18" charset="0"/>
              </a:rPr>
              <a:t> </a:t>
            </a:r>
            <a:r>
              <a:rPr lang="fi-FI" sz="2400" dirty="0" err="1">
                <a:latin typeface="Century" panose="02040604050505020304" pitchFamily="18" charset="0"/>
              </a:rPr>
              <a:t>are</a:t>
            </a:r>
            <a:r>
              <a:rPr lang="fi-FI" sz="2400" dirty="0">
                <a:latin typeface="Century" panose="02040604050505020304" pitchFamily="18" charset="0"/>
              </a:rPr>
              <a:t> </a:t>
            </a:r>
            <a:r>
              <a:rPr lang="fi-FI" sz="2400" dirty="0" err="1">
                <a:latin typeface="Century" panose="02040604050505020304" pitchFamily="18" charset="0"/>
              </a:rPr>
              <a:t>seven</a:t>
            </a:r>
            <a:r>
              <a:rPr lang="fi-FI" sz="2400" dirty="0">
                <a:latin typeface="Century" panose="02040604050505020304" pitchFamily="18" charset="0"/>
              </a:rPr>
              <a:t> </a:t>
            </a:r>
            <a:r>
              <a:rPr lang="fi-FI" sz="2400" dirty="0" err="1">
                <a:latin typeface="Century" panose="02040604050505020304" pitchFamily="18" charset="0"/>
              </a:rPr>
              <a:t>waterslides</a:t>
            </a:r>
            <a:r>
              <a:rPr lang="fi-FI" sz="2400" dirty="0">
                <a:latin typeface="Century" panose="02040604050505020304" pitchFamily="18" charset="0"/>
              </a:rPr>
              <a:t> and </a:t>
            </a:r>
            <a:r>
              <a:rPr lang="fi-FI" sz="2400" dirty="0" err="1">
                <a:latin typeface="Century" panose="02040604050505020304" pitchFamily="18" charset="0"/>
              </a:rPr>
              <a:t>three</a:t>
            </a:r>
            <a:r>
              <a:rPr lang="fi-FI" sz="2400" dirty="0">
                <a:latin typeface="Century" panose="02040604050505020304" pitchFamily="18" charset="0"/>
              </a:rPr>
              <a:t> </a:t>
            </a:r>
            <a:r>
              <a:rPr lang="fi-FI" sz="2400" dirty="0" err="1">
                <a:latin typeface="Century" panose="02040604050505020304" pitchFamily="18" charset="0"/>
              </a:rPr>
              <a:t>pools</a:t>
            </a:r>
            <a:r>
              <a:rPr lang="fi-FI" sz="2400" dirty="0">
                <a:latin typeface="Century" panose="02040604050505020304" pitchFamily="18" charset="0"/>
              </a:rPr>
              <a:t> in </a:t>
            </a:r>
            <a:r>
              <a:rPr lang="fi-FI" sz="2400" dirty="0" err="1">
                <a:latin typeface="Century" panose="02040604050505020304" pitchFamily="18" charset="0"/>
              </a:rPr>
              <a:t>Aquapark</a:t>
            </a:r>
            <a:r>
              <a:rPr lang="fi-FI" sz="2400" dirty="0">
                <a:latin typeface="Century" panose="02040604050505020304" pitchFamily="18" charset="0"/>
              </a:rPr>
              <a:t>. It  </a:t>
            </a:r>
            <a:r>
              <a:rPr lang="fi-FI" sz="2400" dirty="0" err="1">
                <a:latin typeface="Century" panose="02040604050505020304" pitchFamily="18" charset="0"/>
              </a:rPr>
              <a:t>was</a:t>
            </a:r>
            <a:r>
              <a:rPr lang="fi-FI" sz="2400" dirty="0">
                <a:latin typeface="Century" panose="02040604050505020304" pitchFamily="18" charset="0"/>
              </a:rPr>
              <a:t> </a:t>
            </a:r>
            <a:r>
              <a:rPr lang="fi-FI" sz="2400" dirty="0" err="1">
                <a:latin typeface="Century" panose="02040604050505020304" pitchFamily="18" charset="0"/>
              </a:rPr>
              <a:t>built</a:t>
            </a:r>
            <a:r>
              <a:rPr lang="fi-FI" sz="2400" dirty="0">
                <a:latin typeface="Century" panose="02040604050505020304" pitchFamily="18" charset="0"/>
              </a:rPr>
              <a:t> in </a:t>
            </a:r>
            <a:r>
              <a:rPr lang="fi-FI" sz="2400" dirty="0" err="1">
                <a:latin typeface="Century" panose="02040604050505020304" pitchFamily="18" charset="0"/>
              </a:rPr>
              <a:t>the</a:t>
            </a:r>
            <a:r>
              <a:rPr lang="fi-FI" sz="2400" dirty="0">
                <a:latin typeface="Century" panose="02040604050505020304" pitchFamily="18" charset="0"/>
              </a:rPr>
              <a:t> </a:t>
            </a:r>
            <a:r>
              <a:rPr lang="fi-FI" sz="2400" dirty="0" err="1">
                <a:latin typeface="Century" panose="02040604050505020304" pitchFamily="18" charset="0"/>
              </a:rPr>
              <a:t>year</a:t>
            </a:r>
            <a:r>
              <a:rPr lang="fi-FI" sz="2400" dirty="0">
                <a:latin typeface="Century" panose="02040604050505020304" pitchFamily="18" charset="0"/>
              </a:rPr>
              <a:t> 2014.</a:t>
            </a:r>
          </a:p>
          <a:p>
            <a:endParaRPr lang="fi-FI" sz="2400" dirty="0">
              <a:latin typeface="Century" panose="02040604050505020304" pitchFamily="18" charset="0"/>
            </a:endParaRPr>
          </a:p>
          <a:p>
            <a:r>
              <a:rPr lang="fi-FI" sz="2400" dirty="0">
                <a:latin typeface="Century" panose="02040604050505020304" pitchFamily="18" charset="0"/>
              </a:rPr>
              <a:t>One </a:t>
            </a:r>
            <a:r>
              <a:rPr lang="fi-FI" sz="2400" dirty="0" err="1">
                <a:latin typeface="Century" panose="02040604050505020304" pitchFamily="18" charset="0"/>
              </a:rPr>
              <a:t>wristband</a:t>
            </a:r>
            <a:r>
              <a:rPr lang="fi-FI" sz="2400" dirty="0">
                <a:latin typeface="Century" panose="02040604050505020304" pitchFamily="18" charset="0"/>
              </a:rPr>
              <a:t> </a:t>
            </a:r>
            <a:r>
              <a:rPr lang="fi-FI" sz="2400" dirty="0" err="1">
                <a:latin typeface="Century" panose="02040604050505020304" pitchFamily="18" charset="0"/>
              </a:rPr>
              <a:t>costs</a:t>
            </a:r>
            <a:r>
              <a:rPr lang="fi-FI" sz="2400" dirty="0">
                <a:latin typeface="Century" panose="02040604050505020304" pitchFamily="18" charset="0"/>
              </a:rPr>
              <a:t> 15-23€  </a:t>
            </a:r>
          </a:p>
          <a:p>
            <a:endParaRPr lang="fi-FI" sz="2400" dirty="0">
              <a:latin typeface="Century" panose="02040604050505020304" pitchFamily="18" charset="0"/>
            </a:endParaRPr>
          </a:p>
          <a:p>
            <a:r>
              <a:rPr lang="fi-FI" sz="2400" dirty="0" err="1">
                <a:latin typeface="Century" panose="02040604050505020304" pitchFamily="18" charset="0"/>
              </a:rPr>
              <a:t>Aquapark</a:t>
            </a:r>
            <a:r>
              <a:rPr lang="fi-FI" sz="2400" dirty="0">
                <a:latin typeface="Century" panose="02040604050505020304" pitchFamily="18" charset="0"/>
              </a:rPr>
              <a:t> </a:t>
            </a:r>
            <a:r>
              <a:rPr lang="fi-FI" sz="2400" dirty="0" err="1">
                <a:latin typeface="Century" panose="02040604050505020304" pitchFamily="18" charset="0"/>
              </a:rPr>
              <a:t>was</a:t>
            </a:r>
            <a:r>
              <a:rPr lang="fi-FI" sz="2400" dirty="0">
                <a:latin typeface="Century" panose="02040604050505020304" pitchFamily="18" charset="0"/>
              </a:rPr>
              <a:t> </a:t>
            </a:r>
            <a:r>
              <a:rPr lang="fi-FI" sz="2400" dirty="0" err="1">
                <a:latin typeface="Century" panose="02040604050505020304" pitchFamily="18" charset="0"/>
              </a:rPr>
              <a:t>built</a:t>
            </a:r>
            <a:r>
              <a:rPr lang="fi-FI" sz="2400" dirty="0">
                <a:latin typeface="Century" panose="02040604050505020304" pitchFamily="18" charset="0"/>
              </a:rPr>
              <a:t> in Kouvola </a:t>
            </a:r>
            <a:r>
              <a:rPr lang="fi-FI" sz="2400" dirty="0" err="1">
                <a:latin typeface="Century" panose="02040604050505020304" pitchFamily="18" charset="0"/>
              </a:rPr>
              <a:t>near</a:t>
            </a:r>
            <a:r>
              <a:rPr lang="fi-FI" sz="2400" dirty="0">
                <a:latin typeface="Century" panose="02040604050505020304" pitchFamily="18" charset="0"/>
              </a:rPr>
              <a:t> </a:t>
            </a:r>
            <a:r>
              <a:rPr lang="fi-FI" sz="2400" dirty="0" err="1">
                <a:latin typeface="Century" panose="02040604050505020304" pitchFamily="18" charset="0"/>
              </a:rPr>
              <a:t>the</a:t>
            </a:r>
            <a:r>
              <a:rPr lang="fi-FI" sz="2400" dirty="0">
                <a:latin typeface="Century" panose="02040604050505020304" pitchFamily="18" charset="0"/>
              </a:rPr>
              <a:t> </a:t>
            </a:r>
            <a:r>
              <a:rPr lang="fi-FI" sz="2400" dirty="0" err="1">
                <a:latin typeface="Century" panose="02040604050505020304" pitchFamily="18" charset="0"/>
              </a:rPr>
              <a:t>amusement</a:t>
            </a:r>
            <a:r>
              <a:rPr lang="fi-FI" sz="2400" dirty="0">
                <a:latin typeface="Century" panose="02040604050505020304" pitchFamily="18" charset="0"/>
              </a:rPr>
              <a:t> </a:t>
            </a:r>
            <a:r>
              <a:rPr lang="fi-FI" sz="2400" dirty="0" err="1">
                <a:latin typeface="Century" panose="02040604050505020304" pitchFamily="18" charset="0"/>
              </a:rPr>
              <a:t>park</a:t>
            </a:r>
            <a:r>
              <a:rPr lang="fi-FI" sz="2400" dirty="0">
                <a:latin typeface="Century" panose="02040604050505020304" pitchFamily="18" charset="0"/>
              </a:rPr>
              <a:t> Tykkimäki and lake Käyrälampi to </a:t>
            </a:r>
            <a:r>
              <a:rPr lang="fi-FI" sz="2400" dirty="0" err="1">
                <a:latin typeface="Century" panose="02040604050505020304" pitchFamily="18" charset="0"/>
              </a:rPr>
              <a:t>offer</a:t>
            </a:r>
            <a:r>
              <a:rPr lang="fi-FI" sz="2400" dirty="0">
                <a:latin typeface="Century" panose="02040604050505020304" pitchFamily="18" charset="0"/>
              </a:rPr>
              <a:t> </a:t>
            </a:r>
            <a:r>
              <a:rPr lang="fi-FI" sz="2400" dirty="0" err="1">
                <a:latin typeface="Century" panose="02040604050505020304" pitchFamily="18" charset="0"/>
              </a:rPr>
              <a:t>citizens</a:t>
            </a:r>
            <a:r>
              <a:rPr lang="fi-FI" sz="2400" dirty="0">
                <a:latin typeface="Century" panose="02040604050505020304" pitchFamily="18" charset="0"/>
              </a:rPr>
              <a:t> </a:t>
            </a:r>
            <a:r>
              <a:rPr lang="fi-FI" sz="2400" dirty="0" err="1">
                <a:latin typeface="Century" panose="02040604050505020304" pitchFamily="18" charset="0"/>
              </a:rPr>
              <a:t>joy</a:t>
            </a:r>
            <a:r>
              <a:rPr lang="fi-FI" sz="2400" dirty="0">
                <a:latin typeface="Century" panose="02040604050505020304" pitchFamily="18" charset="0"/>
              </a:rPr>
              <a:t> and </a:t>
            </a:r>
            <a:r>
              <a:rPr lang="fi-FI" sz="2400" dirty="0" err="1">
                <a:latin typeface="Century" panose="02040604050505020304" pitchFamily="18" charset="0"/>
              </a:rPr>
              <a:t>pleasure</a:t>
            </a:r>
            <a:r>
              <a:rPr lang="fi-FI" sz="2400" dirty="0">
                <a:latin typeface="Century" panose="02040604050505020304" pitchFamily="18" charset="0"/>
              </a:rPr>
              <a:t> </a:t>
            </a:r>
            <a:r>
              <a:rPr lang="fi-FI" sz="2400" dirty="0" err="1">
                <a:latin typeface="Century" panose="02040604050505020304" pitchFamily="18" charset="0"/>
              </a:rPr>
              <a:t>during</a:t>
            </a:r>
            <a:r>
              <a:rPr lang="fi-FI" sz="2400" dirty="0">
                <a:latin typeface="Century" panose="02040604050505020304" pitchFamily="18" charset="0"/>
              </a:rPr>
              <a:t> </a:t>
            </a:r>
            <a:r>
              <a:rPr lang="fi-FI" sz="2400" dirty="0" err="1">
                <a:latin typeface="Century" panose="02040604050505020304" pitchFamily="18" charset="0"/>
              </a:rPr>
              <a:t>the</a:t>
            </a:r>
            <a:r>
              <a:rPr lang="fi-FI" sz="2400" dirty="0">
                <a:latin typeface="Century" panose="02040604050505020304" pitchFamily="18" charset="0"/>
              </a:rPr>
              <a:t> summer.</a:t>
            </a:r>
          </a:p>
          <a:p>
            <a:endParaRPr lang="fi-FI" sz="2400" dirty="0">
              <a:latin typeface="Century" panose="02040604050505020304" pitchFamily="18" charset="0"/>
            </a:endParaRPr>
          </a:p>
        </p:txBody>
      </p:sp>
      <p:sp>
        <p:nvSpPr>
          <p:cNvPr id="4" name="Suorakulmio 3"/>
          <p:cNvSpPr/>
          <p:nvPr/>
        </p:nvSpPr>
        <p:spPr>
          <a:xfrm>
            <a:off x="669703" y="2705335"/>
            <a:ext cx="6954592" cy="2031325"/>
          </a:xfrm>
          <a:prstGeom prst="rect">
            <a:avLst/>
          </a:prstGeom>
        </p:spPr>
        <p:txBody>
          <a:bodyPr wrap="square">
            <a:spAutoFit/>
          </a:bodyPr>
          <a:lstStyle/>
          <a:p>
            <a:r>
              <a:rPr lang="en-US" dirty="0" err="1"/>
              <a:t>Aquapark</a:t>
            </a:r>
            <a:r>
              <a:rPr lang="en-US" dirty="0"/>
              <a:t> was built </a:t>
            </a:r>
            <a:r>
              <a:rPr lang="en-US" dirty="0" smtClean="0"/>
              <a:t>in 2014 </a:t>
            </a:r>
            <a:r>
              <a:rPr lang="en-US" dirty="0"/>
              <a:t>near the amusement park </a:t>
            </a:r>
            <a:r>
              <a:rPr lang="en-US" dirty="0" err="1"/>
              <a:t>Tykkimäki</a:t>
            </a:r>
            <a:r>
              <a:rPr lang="en-US" dirty="0"/>
              <a:t> and lake </a:t>
            </a:r>
            <a:r>
              <a:rPr lang="en-US" dirty="0" err="1"/>
              <a:t>Käyrälampi</a:t>
            </a:r>
            <a:r>
              <a:rPr lang="en-US" dirty="0"/>
              <a:t> to offer citizens joy and pleasure during the summer</a:t>
            </a:r>
            <a:r>
              <a:rPr lang="en-US" dirty="0" smtClean="0"/>
              <a:t>.</a:t>
            </a:r>
          </a:p>
          <a:p>
            <a:endParaRPr lang="en-US" dirty="0"/>
          </a:p>
          <a:p>
            <a:r>
              <a:rPr lang="en-US" dirty="0" smtClean="0"/>
              <a:t>There are seven waterslides and three pools in </a:t>
            </a:r>
            <a:r>
              <a:rPr lang="en-US" dirty="0" err="1" smtClean="0"/>
              <a:t>Aquapark</a:t>
            </a:r>
            <a:r>
              <a:rPr lang="en-US" dirty="0" smtClean="0"/>
              <a:t>. One wristband costs 15-23 euros.</a:t>
            </a:r>
          </a:p>
          <a:p>
            <a:endParaRPr lang="en-US" dirty="0"/>
          </a:p>
        </p:txBody>
      </p:sp>
      <p:pic>
        <p:nvPicPr>
          <p:cNvPr id="5" name="Kuva 4"/>
          <p:cNvPicPr>
            <a:picLocks noChangeAspect="1"/>
          </p:cNvPicPr>
          <p:nvPr/>
        </p:nvPicPr>
        <p:blipFill>
          <a:blip r:embed="rId3"/>
          <a:stretch>
            <a:fillRect/>
          </a:stretch>
        </p:blipFill>
        <p:spPr>
          <a:xfrm flipH="1">
            <a:off x="8066753" y="4510704"/>
            <a:ext cx="3930364" cy="2149757"/>
          </a:xfrm>
          <a:prstGeom prst="rect">
            <a:avLst/>
          </a:prstGeom>
        </p:spPr>
      </p:pic>
      <p:pic>
        <p:nvPicPr>
          <p:cNvPr id="6" name="Kuva 5"/>
          <p:cNvPicPr>
            <a:picLocks noChangeAspect="1"/>
          </p:cNvPicPr>
          <p:nvPr/>
        </p:nvPicPr>
        <p:blipFill>
          <a:blip r:embed="rId4"/>
          <a:stretch>
            <a:fillRect/>
          </a:stretch>
        </p:blipFill>
        <p:spPr>
          <a:xfrm>
            <a:off x="8145897" y="67879"/>
            <a:ext cx="3772075" cy="2463205"/>
          </a:xfrm>
          <a:prstGeom prst="rect">
            <a:avLst/>
          </a:prstGeom>
        </p:spPr>
      </p:pic>
    </p:spTree>
    <p:extLst>
      <p:ext uri="{BB962C8B-B14F-4D97-AF65-F5344CB8AC3E}">
        <p14:creationId xmlns:p14="http://schemas.microsoft.com/office/powerpoint/2010/main" val="1778088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56582" y="278422"/>
            <a:ext cx="8911687" cy="1280890"/>
          </a:xfrm>
        </p:spPr>
        <p:txBody>
          <a:bodyPr/>
          <a:lstStyle/>
          <a:p>
            <a:pPr algn="ctr"/>
            <a:r>
              <a:rPr lang="fi-FI" dirty="0" smtClean="0"/>
              <a:t>Kouvolan Lakritsi</a:t>
            </a:r>
            <a:endParaRPr lang="fi-FI" dirty="0"/>
          </a:p>
        </p:txBody>
      </p:sp>
      <p:sp>
        <p:nvSpPr>
          <p:cNvPr id="4" name="Suorakulmio 3"/>
          <p:cNvSpPr/>
          <p:nvPr/>
        </p:nvSpPr>
        <p:spPr>
          <a:xfrm>
            <a:off x="1280064" y="1037848"/>
            <a:ext cx="6096000" cy="4247317"/>
          </a:xfrm>
          <a:prstGeom prst="rect">
            <a:avLst/>
          </a:prstGeom>
        </p:spPr>
        <p:txBody>
          <a:bodyPr anchor="t">
            <a:spAutoFit/>
          </a:bodyPr>
          <a:lstStyle/>
          <a:p>
            <a:pPr lvl="0" defTabSz="914400"/>
            <a:r>
              <a:rPr lang="en-US" dirty="0">
                <a:solidFill>
                  <a:prstClr val="black"/>
                </a:solidFill>
                <a:latin typeface="Calibri" panose="020F0502020204030204" pitchFamily="34" charset="0"/>
              </a:rPr>
              <a:t>" </a:t>
            </a:r>
          </a:p>
          <a:p>
            <a:pPr lvl="0" defTabSz="914400"/>
            <a:endParaRPr lang="fi-FI" dirty="0">
              <a:solidFill>
                <a:prstClr val="black"/>
              </a:solidFill>
              <a:latin typeface="Calibri" panose="020F0502020204030204" pitchFamily="34" charset="0"/>
            </a:endParaRPr>
          </a:p>
          <a:p>
            <a:pPr lvl="0" defTabSz="914400"/>
            <a:r>
              <a:rPr lang="fi-FI" b="1" dirty="0">
                <a:solidFill>
                  <a:prstClr val="black"/>
                </a:solidFill>
                <a:latin typeface="+mj-lt"/>
              </a:rPr>
              <a:t>Kouvolan Lakritsi</a:t>
            </a:r>
          </a:p>
          <a:p>
            <a:pPr lvl="0" defTabSz="914400"/>
            <a:r>
              <a:rPr lang="fi-FI" dirty="0">
                <a:solidFill>
                  <a:prstClr val="black"/>
                </a:solidFill>
                <a:latin typeface="+mj-lt"/>
              </a:rPr>
              <a:t>Kouvolan Lakritsi, </a:t>
            </a:r>
            <a:r>
              <a:rPr lang="fi-FI" dirty="0" err="1">
                <a:solidFill>
                  <a:prstClr val="black"/>
                </a:solidFill>
                <a:latin typeface="+mj-lt"/>
              </a:rPr>
              <a:t>the</a:t>
            </a:r>
            <a:r>
              <a:rPr lang="fi-FI" dirty="0">
                <a:solidFill>
                  <a:prstClr val="black"/>
                </a:solidFill>
                <a:latin typeface="+mj-lt"/>
              </a:rPr>
              <a:t> </a:t>
            </a:r>
            <a:r>
              <a:rPr lang="fi-FI" dirty="0" err="1">
                <a:solidFill>
                  <a:prstClr val="black"/>
                </a:solidFill>
                <a:latin typeface="+mj-lt"/>
              </a:rPr>
              <a:t>licorice</a:t>
            </a:r>
            <a:r>
              <a:rPr lang="fi-FI" dirty="0">
                <a:solidFill>
                  <a:prstClr val="black"/>
                </a:solidFill>
                <a:latin typeface="+mj-lt"/>
              </a:rPr>
              <a:t> </a:t>
            </a:r>
            <a:r>
              <a:rPr lang="fi-FI" dirty="0" err="1">
                <a:solidFill>
                  <a:prstClr val="black"/>
                </a:solidFill>
                <a:latin typeface="+mj-lt"/>
              </a:rPr>
              <a:t>factory</a:t>
            </a:r>
            <a:r>
              <a:rPr lang="fi-FI" dirty="0">
                <a:solidFill>
                  <a:prstClr val="black"/>
                </a:solidFill>
                <a:latin typeface="+mj-lt"/>
              </a:rPr>
              <a:t> in </a:t>
            </a:r>
            <a:r>
              <a:rPr lang="fi-FI" dirty="0" err="1">
                <a:solidFill>
                  <a:prstClr val="black"/>
                </a:solidFill>
                <a:latin typeface="+mj-lt"/>
              </a:rPr>
              <a:t>our</a:t>
            </a:r>
            <a:r>
              <a:rPr lang="fi-FI" dirty="0">
                <a:solidFill>
                  <a:prstClr val="black"/>
                </a:solidFill>
                <a:latin typeface="+mj-lt"/>
              </a:rPr>
              <a:t> </a:t>
            </a:r>
            <a:r>
              <a:rPr lang="fi-FI" dirty="0" err="1">
                <a:solidFill>
                  <a:prstClr val="black"/>
                </a:solidFill>
                <a:latin typeface="+mj-lt"/>
              </a:rPr>
              <a:t>hometown</a:t>
            </a:r>
            <a:r>
              <a:rPr lang="fi-FI" dirty="0">
                <a:solidFill>
                  <a:prstClr val="black"/>
                </a:solidFill>
                <a:latin typeface="+mj-lt"/>
              </a:rPr>
              <a:t>,  </a:t>
            </a:r>
            <a:r>
              <a:rPr lang="fi-FI" dirty="0" err="1">
                <a:solidFill>
                  <a:prstClr val="black"/>
                </a:solidFill>
                <a:latin typeface="+mj-lt"/>
              </a:rPr>
              <a:t>was</a:t>
            </a:r>
            <a:r>
              <a:rPr lang="fi-FI" dirty="0">
                <a:solidFill>
                  <a:prstClr val="black"/>
                </a:solidFill>
                <a:latin typeface="+mj-lt"/>
              </a:rPr>
              <a:t> </a:t>
            </a:r>
            <a:r>
              <a:rPr lang="fi-FI" dirty="0" err="1">
                <a:solidFill>
                  <a:prstClr val="black"/>
                </a:solidFill>
                <a:latin typeface="+mj-lt"/>
              </a:rPr>
              <a:t>established</a:t>
            </a:r>
            <a:r>
              <a:rPr lang="fi-FI" dirty="0">
                <a:solidFill>
                  <a:prstClr val="black"/>
                </a:solidFill>
                <a:latin typeface="+mj-lt"/>
              </a:rPr>
              <a:t> in 1945.</a:t>
            </a:r>
          </a:p>
          <a:p>
            <a:pPr lvl="0" defTabSz="914400"/>
            <a:endParaRPr lang="fi-FI" dirty="0">
              <a:solidFill>
                <a:prstClr val="black"/>
              </a:solidFill>
              <a:latin typeface="+mj-lt"/>
            </a:endParaRPr>
          </a:p>
          <a:p>
            <a:pPr lvl="0" defTabSz="914400"/>
            <a:endParaRPr lang="en-US" dirty="0">
              <a:solidFill>
                <a:prstClr val="black"/>
              </a:solidFill>
              <a:latin typeface="+mj-lt"/>
            </a:endParaRPr>
          </a:p>
          <a:p>
            <a:pPr lvl="0" defTabSz="914400"/>
            <a:r>
              <a:rPr lang="en-US" b="1" dirty="0">
                <a:solidFill>
                  <a:prstClr val="black"/>
                </a:solidFill>
                <a:latin typeface="+mj-lt"/>
              </a:rPr>
              <a:t>Licorice</a:t>
            </a:r>
          </a:p>
          <a:p>
            <a:pPr lvl="0" defTabSz="914400"/>
            <a:r>
              <a:rPr lang="en-US" dirty="0">
                <a:solidFill>
                  <a:prstClr val="black"/>
                </a:solidFill>
                <a:latin typeface="+mj-lt"/>
              </a:rPr>
              <a:t>Licorice has been used as medicament in Assyria and Egypt. Nowadays the most important farmlands are Turkey, Iran, China and Afghanistan. First licorice was made in 1670,  when George  Dunhill accidentally added sugar and </a:t>
            </a:r>
            <a:r>
              <a:rPr lang="en-US" dirty="0" err="1">
                <a:solidFill>
                  <a:prstClr val="black"/>
                </a:solidFill>
                <a:latin typeface="+mj-lt"/>
              </a:rPr>
              <a:t>liquorice</a:t>
            </a:r>
            <a:r>
              <a:rPr lang="en-US" dirty="0">
                <a:solidFill>
                  <a:prstClr val="black"/>
                </a:solidFill>
                <a:latin typeface="+mj-lt"/>
              </a:rPr>
              <a:t> flour. </a:t>
            </a:r>
          </a:p>
          <a:p>
            <a:pPr lvl="0" defTabSz="914400"/>
            <a:endParaRPr lang="fi-FI" dirty="0">
              <a:solidFill>
                <a:prstClr val="black"/>
              </a:solidFill>
              <a:latin typeface="Calibri" panose="020F0502020204030204" pitchFamily="34" charset="0"/>
            </a:endParaRPr>
          </a:p>
          <a:p>
            <a:pPr lvl="0" defTabSz="914400"/>
            <a:endParaRPr lang="fi-FI" dirty="0">
              <a:solidFill>
                <a:prstClr val="black"/>
              </a:solidFill>
              <a:latin typeface="Calibri" panose="020F0502020204030204" pitchFamily="34" charset="0"/>
            </a:endParaRPr>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029" y="346529"/>
            <a:ext cx="3075279" cy="6046631"/>
          </a:xfrm>
          <a:prstGeom prst="rect">
            <a:avLst/>
          </a:prstGeom>
        </p:spPr>
      </p:pic>
    </p:spTree>
    <p:extLst>
      <p:ext uri="{BB962C8B-B14F-4D97-AF65-F5344CB8AC3E}">
        <p14:creationId xmlns:p14="http://schemas.microsoft.com/office/powerpoint/2010/main" val="4056545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23850" y="278421"/>
            <a:ext cx="8911687" cy="1280890"/>
          </a:xfrm>
        </p:spPr>
        <p:txBody>
          <a:bodyPr/>
          <a:lstStyle/>
          <a:p>
            <a:pPr algn="ctr"/>
            <a:r>
              <a:rPr lang="fi-FI" dirty="0">
                <a:latin typeface="+mn-lt"/>
              </a:rPr>
              <a:t>Veturi,  the </a:t>
            </a:r>
            <a:r>
              <a:rPr lang="en-US" dirty="0">
                <a:latin typeface="+mn-lt"/>
              </a:rPr>
              <a:t>shopping mall </a:t>
            </a:r>
            <a:endParaRPr lang="fi-FI" dirty="0">
              <a:latin typeface="+mn-lt"/>
            </a:endParaRPr>
          </a:p>
        </p:txBody>
      </p:sp>
      <p:sp>
        <p:nvSpPr>
          <p:cNvPr id="3" name="Otsikko 3"/>
          <p:cNvSpPr txBox="1">
            <a:spLocks/>
          </p:cNvSpPr>
          <p:nvPr/>
        </p:nvSpPr>
        <p:spPr>
          <a:xfrm>
            <a:off x="1014270" y="1219736"/>
            <a:ext cx="10905816" cy="1153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Mall</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Veturi is the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biggest</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mall</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in Kouvola. It is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located</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on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Kuusaantie.You</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can</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get</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there</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by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car</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or</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by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bus</a:t>
            </a:r>
            <a:r>
              <a:rPr kumimoji="0" lang="fi-FI" sz="28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It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has</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75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stores</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and a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couple</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 of </a:t>
            </a:r>
            <a:r>
              <a:rPr kumimoji="0" lang="fi-FI" sz="2800" b="0" i="0" u="none" strike="noStrike" kern="1200" cap="none" spc="0" normalizeH="0" baseline="0" noProof="0" dirty="0" err="1">
                <a:ln>
                  <a:noFill/>
                </a:ln>
                <a:solidFill>
                  <a:sysClr val="windowText" lastClr="000000"/>
                </a:solidFill>
                <a:effectLst/>
                <a:uLnTx/>
                <a:uFillTx/>
                <a:latin typeface="Century Gothic" panose="020B0502020202020204" pitchFamily="34" charset="0"/>
              </a:rPr>
              <a:t>restaurants</a:t>
            </a:r>
            <a:r>
              <a:rPr kumimoji="0" lang="fi-FI" sz="2800" b="0" i="0" u="none" strike="noStrike" kern="1200" cap="none" spc="0" normalizeH="0" baseline="0" noProof="0" dirty="0">
                <a:ln>
                  <a:noFill/>
                </a:ln>
                <a:solidFill>
                  <a:sysClr val="windowText" lastClr="000000"/>
                </a:solidFill>
                <a:effectLst/>
                <a:uLnTx/>
                <a:uFillTx/>
                <a:latin typeface="Century Gothic" panose="020B0502020202020204" pitchFamily="34" charset="0"/>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fi-FI" sz="2800" b="0" i="0" u="none" strike="noStrike" kern="1200" cap="none" spc="0" normalizeH="0" baseline="0" noProof="0" dirty="0">
              <a:ln>
                <a:noFill/>
              </a:ln>
              <a:solidFill>
                <a:sysClr val="windowText" lastClr="000000"/>
              </a:solidFill>
              <a:effectLst/>
              <a:uLnTx/>
              <a:uFillTx/>
              <a:latin typeface="Calibri Light" panose="020F0302020204030204"/>
            </a:endParaRPr>
          </a:p>
        </p:txBody>
      </p:sp>
      <p:pic>
        <p:nvPicPr>
          <p:cNvPr id="4" name="Sisällön paikkamerkki 5"/>
          <p:cNvPicPr>
            <a:picLocks noChangeAspect="1"/>
          </p:cNvPicPr>
          <p:nvPr/>
        </p:nvPicPr>
        <p:blipFill>
          <a:blip r:embed="rId3"/>
          <a:stretch>
            <a:fillRect/>
          </a:stretch>
        </p:blipFill>
        <p:spPr>
          <a:xfrm>
            <a:off x="6467178" y="2935561"/>
            <a:ext cx="5145796" cy="3691003"/>
          </a:xfrm>
          <a:prstGeom prst="rect">
            <a:avLst/>
          </a:prstGeom>
        </p:spPr>
      </p:pic>
      <p:pic>
        <p:nvPicPr>
          <p:cNvPr id="6" name="Kuva 5"/>
          <p:cNvPicPr>
            <a:picLocks noChangeAspect="1"/>
          </p:cNvPicPr>
          <p:nvPr/>
        </p:nvPicPr>
        <p:blipFill>
          <a:blip r:embed="rId4"/>
          <a:stretch>
            <a:fillRect/>
          </a:stretch>
        </p:blipFill>
        <p:spPr>
          <a:xfrm>
            <a:off x="1384707" y="4830581"/>
            <a:ext cx="2370830" cy="1356642"/>
          </a:xfrm>
          <a:prstGeom prst="rect">
            <a:avLst/>
          </a:prstGeom>
        </p:spPr>
      </p:pic>
      <p:pic>
        <p:nvPicPr>
          <p:cNvPr id="8" name="Kuva 7"/>
          <p:cNvPicPr>
            <a:picLocks noChangeAspect="1"/>
          </p:cNvPicPr>
          <p:nvPr/>
        </p:nvPicPr>
        <p:blipFill>
          <a:blip r:embed="rId5"/>
          <a:stretch>
            <a:fillRect/>
          </a:stretch>
        </p:blipFill>
        <p:spPr>
          <a:xfrm>
            <a:off x="382181" y="2556557"/>
            <a:ext cx="2553130" cy="1516016"/>
          </a:xfrm>
          <a:prstGeom prst="rect">
            <a:avLst/>
          </a:prstGeom>
        </p:spPr>
      </p:pic>
      <p:pic>
        <p:nvPicPr>
          <p:cNvPr id="9" name="Kuva 8"/>
          <p:cNvPicPr>
            <a:picLocks noChangeAspect="1"/>
          </p:cNvPicPr>
          <p:nvPr/>
        </p:nvPicPr>
        <p:blipFill>
          <a:blip r:embed="rId6"/>
          <a:stretch>
            <a:fillRect/>
          </a:stretch>
        </p:blipFill>
        <p:spPr>
          <a:xfrm>
            <a:off x="3169159" y="2774589"/>
            <a:ext cx="3064170" cy="827326"/>
          </a:xfrm>
          <a:prstGeom prst="rect">
            <a:avLst/>
          </a:prstGeom>
        </p:spPr>
      </p:pic>
      <p:pic>
        <p:nvPicPr>
          <p:cNvPr id="10" name="Kuva 9"/>
          <p:cNvPicPr>
            <a:picLocks noChangeAspect="1"/>
          </p:cNvPicPr>
          <p:nvPr/>
        </p:nvPicPr>
        <p:blipFill>
          <a:blip r:embed="rId7"/>
          <a:stretch>
            <a:fillRect/>
          </a:stretch>
        </p:blipFill>
        <p:spPr>
          <a:xfrm>
            <a:off x="3067553" y="4107232"/>
            <a:ext cx="3155344" cy="1103006"/>
          </a:xfrm>
          <a:prstGeom prst="rect">
            <a:avLst/>
          </a:prstGeom>
        </p:spPr>
      </p:pic>
    </p:spTree>
    <p:extLst>
      <p:ext uri="{BB962C8B-B14F-4D97-AF65-F5344CB8AC3E}">
        <p14:creationId xmlns:p14="http://schemas.microsoft.com/office/powerpoint/2010/main" val="1524934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13422" y="434539"/>
            <a:ext cx="8911687" cy="1280890"/>
          </a:xfrm>
        </p:spPr>
        <p:txBody>
          <a:bodyPr/>
          <a:lstStyle/>
          <a:p>
            <a:pPr algn="ctr"/>
            <a:r>
              <a:rPr lang="fi-FI" dirty="0" smtClean="0"/>
              <a:t>Mansikkamäki School</a:t>
            </a:r>
            <a:endParaRPr lang="fi-FI" dirty="0"/>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218" y="1074984"/>
            <a:ext cx="7754093" cy="5274892"/>
          </a:xfrm>
          <a:prstGeom prst="rect">
            <a:avLst/>
          </a:prstGeom>
        </p:spPr>
      </p:pic>
    </p:spTree>
    <p:extLst>
      <p:ext uri="{BB962C8B-B14F-4D97-AF65-F5344CB8AC3E}">
        <p14:creationId xmlns:p14="http://schemas.microsoft.com/office/powerpoint/2010/main" val="1761387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466203" y="138399"/>
            <a:ext cx="8911687" cy="1280890"/>
          </a:xfrm>
        </p:spPr>
        <p:txBody>
          <a:bodyPr/>
          <a:lstStyle/>
          <a:p>
            <a:pPr algn="ctr"/>
            <a:r>
              <a:rPr lang="fi-FI" dirty="0" err="1"/>
              <a:t>The school in pics</a:t>
            </a:r>
            <a:endParaRPr lang="fi-FI" dirty="0"/>
          </a:p>
        </p:txBody>
      </p:sp>
      <p:pic>
        <p:nvPicPr>
          <p:cNvPr id="3" name="Sisällön paikkamerkki 1"/>
          <p:cNvPicPr>
            <a:picLocks noChangeAspect="1"/>
          </p:cNvPicPr>
          <p:nvPr/>
        </p:nvPicPr>
        <p:blipFill>
          <a:blip r:embed="rId3"/>
          <a:stretch>
            <a:fillRect/>
          </a:stretch>
        </p:blipFill>
        <p:spPr>
          <a:xfrm rot="573522" flipH="1">
            <a:off x="4725869" y="1925944"/>
            <a:ext cx="2392356" cy="2215184"/>
          </a:xfrm>
          <a:prstGeom prst="rect">
            <a:avLst/>
          </a:prstGeom>
        </p:spPr>
      </p:pic>
      <p:pic>
        <p:nvPicPr>
          <p:cNvPr id="4" name="Kuva 3"/>
          <p:cNvPicPr>
            <a:picLocks noChangeAspect="1"/>
          </p:cNvPicPr>
          <p:nvPr/>
        </p:nvPicPr>
        <p:blipFill>
          <a:blip r:embed="rId4"/>
          <a:stretch>
            <a:fillRect/>
          </a:stretch>
        </p:blipFill>
        <p:spPr>
          <a:xfrm rot="20708737">
            <a:off x="6616308" y="872115"/>
            <a:ext cx="2261835" cy="2332879"/>
          </a:xfrm>
          <a:prstGeom prst="rect">
            <a:avLst/>
          </a:prstGeom>
        </p:spPr>
      </p:pic>
      <p:pic>
        <p:nvPicPr>
          <p:cNvPr id="5" name="Kuva 4"/>
          <p:cNvPicPr>
            <a:picLocks noChangeAspect="1"/>
          </p:cNvPicPr>
          <p:nvPr/>
        </p:nvPicPr>
        <p:blipFill>
          <a:blip r:embed="rId5"/>
          <a:stretch>
            <a:fillRect/>
          </a:stretch>
        </p:blipFill>
        <p:spPr>
          <a:xfrm flipH="1">
            <a:off x="8304432" y="1556574"/>
            <a:ext cx="2450319" cy="2215184"/>
          </a:xfrm>
          <a:prstGeom prst="rect">
            <a:avLst/>
          </a:prstGeom>
        </p:spPr>
      </p:pic>
      <p:pic>
        <p:nvPicPr>
          <p:cNvPr id="6" name="Kuva 5"/>
          <p:cNvPicPr>
            <a:picLocks noChangeAspect="1"/>
          </p:cNvPicPr>
          <p:nvPr/>
        </p:nvPicPr>
        <p:blipFill>
          <a:blip r:embed="rId6"/>
          <a:stretch>
            <a:fillRect/>
          </a:stretch>
        </p:blipFill>
        <p:spPr>
          <a:xfrm>
            <a:off x="5634544" y="4227975"/>
            <a:ext cx="2392356" cy="2070758"/>
          </a:xfrm>
          <a:prstGeom prst="rect">
            <a:avLst/>
          </a:prstGeom>
        </p:spPr>
      </p:pic>
      <p:pic>
        <p:nvPicPr>
          <p:cNvPr id="7" name="Kuva 6"/>
          <p:cNvPicPr>
            <a:picLocks noChangeAspect="1"/>
          </p:cNvPicPr>
          <p:nvPr/>
        </p:nvPicPr>
        <p:blipFill>
          <a:blip r:embed="rId7"/>
          <a:stretch>
            <a:fillRect/>
          </a:stretch>
        </p:blipFill>
        <p:spPr>
          <a:xfrm>
            <a:off x="7685231" y="3455938"/>
            <a:ext cx="2261835" cy="2042613"/>
          </a:xfrm>
          <a:prstGeom prst="rect">
            <a:avLst/>
          </a:prstGeom>
        </p:spPr>
      </p:pic>
      <p:pic>
        <p:nvPicPr>
          <p:cNvPr id="8" name="Kuva 7"/>
          <p:cNvPicPr>
            <a:picLocks noChangeAspect="1"/>
          </p:cNvPicPr>
          <p:nvPr/>
        </p:nvPicPr>
        <p:blipFill>
          <a:blip r:embed="rId8"/>
          <a:stretch>
            <a:fillRect/>
          </a:stretch>
        </p:blipFill>
        <p:spPr>
          <a:xfrm>
            <a:off x="9387379" y="4418552"/>
            <a:ext cx="2387118" cy="2159997"/>
          </a:xfrm>
          <a:prstGeom prst="rect">
            <a:avLst/>
          </a:prstGeom>
        </p:spPr>
      </p:pic>
      <p:pic>
        <p:nvPicPr>
          <p:cNvPr id="9" name="Kuva 8"/>
          <p:cNvPicPr>
            <a:picLocks noChangeAspect="1"/>
          </p:cNvPicPr>
          <p:nvPr/>
        </p:nvPicPr>
        <p:blipFill>
          <a:blip r:embed="rId9"/>
          <a:stretch>
            <a:fillRect/>
          </a:stretch>
        </p:blipFill>
        <p:spPr>
          <a:xfrm>
            <a:off x="750372" y="1395817"/>
            <a:ext cx="3523694" cy="4751882"/>
          </a:xfrm>
          <a:prstGeom prst="rect">
            <a:avLst/>
          </a:prstGeom>
        </p:spPr>
      </p:pic>
    </p:spTree>
    <p:extLst>
      <p:ext uri="{BB962C8B-B14F-4D97-AF65-F5344CB8AC3E}">
        <p14:creationId xmlns:p14="http://schemas.microsoft.com/office/powerpoint/2010/main" val="3987864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txBox="1">
            <a:spLocks/>
          </p:cNvSpPr>
          <p:nvPr/>
        </p:nvSpPr>
        <p:spPr>
          <a:xfrm>
            <a:off x="2559882" y="172381"/>
            <a:ext cx="7033824" cy="16362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i-FI" sz="4400" dirty="0" smtClean="0">
                <a:latin typeface="+mn-lt"/>
                <a:ea typeface="Batang" charset="0"/>
                <a:cs typeface="Batang" charset="0"/>
              </a:rPr>
              <a:t>My </a:t>
            </a:r>
            <a:r>
              <a:rPr lang="fi-FI" sz="4400" dirty="0" err="1" smtClean="0">
                <a:latin typeface="+mn-lt"/>
                <a:ea typeface="Batang" charset="0"/>
                <a:cs typeface="Batang" charset="0"/>
              </a:rPr>
              <a:t>school</a:t>
            </a:r>
            <a:r>
              <a:rPr lang="fi-FI" sz="4400" dirty="0" smtClean="0">
                <a:latin typeface="+mn-lt"/>
                <a:ea typeface="Batang" charset="0"/>
                <a:cs typeface="Batang" charset="0"/>
              </a:rPr>
              <a:t> </a:t>
            </a:r>
            <a:r>
              <a:rPr lang="fi-FI" sz="4400" dirty="0" err="1" smtClean="0">
                <a:latin typeface="+mn-lt"/>
                <a:ea typeface="Batang" charset="0"/>
                <a:cs typeface="Batang" charset="0"/>
              </a:rPr>
              <a:t>day</a:t>
            </a:r>
            <a:endParaRPr lang="fi-FI" sz="4400" dirty="0">
              <a:latin typeface="+mn-lt"/>
              <a:ea typeface="Batang" charset="0"/>
              <a:cs typeface="Batang" charset="0"/>
            </a:endParaRPr>
          </a:p>
        </p:txBody>
      </p:sp>
      <p:sp>
        <p:nvSpPr>
          <p:cNvPr id="4" name="Alaotsikko 2"/>
          <p:cNvSpPr txBox="1">
            <a:spLocks/>
          </p:cNvSpPr>
          <p:nvPr/>
        </p:nvSpPr>
        <p:spPr>
          <a:xfrm>
            <a:off x="1603948" y="1808614"/>
            <a:ext cx="9970709" cy="4471868"/>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1600" dirty="0" smtClean="0">
                <a:latin typeface="+mj-lt"/>
                <a:ea typeface="Batang" charset="0"/>
                <a:cs typeface="Batang" charset="0"/>
              </a:rPr>
              <a:t>Hi! My name  is Elisa. I'm 12 years old and I am in the 6 </a:t>
            </a:r>
            <a:r>
              <a:rPr lang="en-US" sz="1600" dirty="0" err="1" smtClean="0">
                <a:latin typeface="+mj-lt"/>
                <a:ea typeface="Batang" charset="0"/>
                <a:cs typeface="Batang" charset="0"/>
              </a:rPr>
              <a:t>th</a:t>
            </a:r>
            <a:r>
              <a:rPr lang="en-US" sz="1600" dirty="0" smtClean="0">
                <a:latin typeface="+mj-lt"/>
                <a:ea typeface="Batang" charset="0"/>
                <a:cs typeface="Batang" charset="0"/>
              </a:rPr>
              <a:t> grade. I go to school in </a:t>
            </a:r>
            <a:r>
              <a:rPr lang="en-US" sz="1600" dirty="0" err="1" smtClean="0">
                <a:latin typeface="+mj-lt"/>
                <a:ea typeface="Batang" charset="0"/>
                <a:cs typeface="Batang" charset="0"/>
              </a:rPr>
              <a:t>Mansikkamäki</a:t>
            </a:r>
            <a:r>
              <a:rPr lang="en-US" sz="1600" dirty="0" smtClean="0">
                <a:latin typeface="+mj-lt"/>
                <a:ea typeface="Batang" charset="0"/>
                <a:cs typeface="Batang" charset="0"/>
              </a:rPr>
              <a:t>. I live in </a:t>
            </a:r>
            <a:r>
              <a:rPr lang="en-US" sz="1600" dirty="0" err="1" smtClean="0">
                <a:latin typeface="+mj-lt"/>
                <a:ea typeface="Batang" charset="0"/>
                <a:cs typeface="Batang" charset="0"/>
              </a:rPr>
              <a:t>Kouvola</a:t>
            </a:r>
            <a:r>
              <a:rPr lang="en-US" sz="1600" dirty="0" smtClean="0">
                <a:latin typeface="+mj-lt"/>
                <a:ea typeface="Batang" charset="0"/>
                <a:cs typeface="Batang" charset="0"/>
              </a:rPr>
              <a:t>, Finland. My day starts usually at 7.30 because the school starts at 8.30 or 9.15. I go to school by bike or then I walk. My school day ends at 12.15, 13.30, 14.15 or 15.15. There are 560 pupils and 80 employees in </a:t>
            </a:r>
            <a:r>
              <a:rPr lang="en-US" sz="1600" dirty="0" err="1" smtClean="0">
                <a:latin typeface="+mj-lt"/>
                <a:ea typeface="Batang" charset="0"/>
                <a:cs typeface="Batang" charset="0"/>
              </a:rPr>
              <a:t>Mansikkamäki</a:t>
            </a:r>
            <a:r>
              <a:rPr lang="en-US" sz="1600" dirty="0" smtClean="0">
                <a:latin typeface="+mj-lt"/>
                <a:ea typeface="Batang" charset="0"/>
                <a:cs typeface="Batang" charset="0"/>
              </a:rPr>
              <a:t> School. The school staff includes teachers, a headmaster, a vice head, a school secretary, a nurse, a school psychologist, a curator, cleaners and cooks. The school was built in 2014. It's a primary school. There are grades from 1 to 6. We have letters B,C,D and F for the regular classes. The letter A is for the autist classes. The letter L is for the sport classes, Z is for the special classes ( for students who benefit from smaller classes), V is for the classes for foreign pupils who can't speak Finnish well. </a:t>
            </a:r>
          </a:p>
          <a:p>
            <a:pPr lvl="1"/>
            <a:r>
              <a:rPr lang="en-US" sz="1400" dirty="0" smtClean="0">
                <a:latin typeface="+mj-lt"/>
                <a:ea typeface="Batang" charset="0"/>
                <a:cs typeface="Batang" charset="0"/>
              </a:rPr>
              <a:t>The Finnish school day</a:t>
            </a:r>
          </a:p>
          <a:p>
            <a:pPr lvl="1"/>
            <a:r>
              <a:rPr lang="en-US" sz="1400" dirty="0" smtClean="0">
                <a:latin typeface="+mj-lt"/>
                <a:ea typeface="Batang" charset="0"/>
                <a:cs typeface="Batang" charset="0"/>
              </a:rPr>
              <a:t>8.30-10.00  1. and 2. lesson</a:t>
            </a:r>
          </a:p>
          <a:p>
            <a:pPr lvl="1"/>
            <a:r>
              <a:rPr lang="en-US" sz="1400" dirty="0" smtClean="0">
                <a:latin typeface="+mj-lt"/>
                <a:ea typeface="Batang" charset="0"/>
                <a:cs typeface="Batang" charset="0"/>
              </a:rPr>
              <a:t>10.00-10.30 First break</a:t>
            </a:r>
          </a:p>
          <a:p>
            <a:pPr lvl="1"/>
            <a:r>
              <a:rPr lang="en-US" sz="1400" dirty="0" smtClean="0">
                <a:latin typeface="+mj-lt"/>
                <a:ea typeface="Batang" charset="0"/>
                <a:cs typeface="Batang" charset="0"/>
              </a:rPr>
              <a:t>10.30-12.15 3. and 4. lesson</a:t>
            </a:r>
          </a:p>
          <a:p>
            <a:pPr lvl="1"/>
            <a:r>
              <a:rPr lang="en-US" sz="1400" dirty="0" smtClean="0">
                <a:latin typeface="+mj-lt"/>
                <a:ea typeface="Batang" charset="0"/>
                <a:cs typeface="Batang" charset="0"/>
              </a:rPr>
              <a:t>12.15-12.45 Second break</a:t>
            </a:r>
          </a:p>
          <a:p>
            <a:pPr lvl="1"/>
            <a:r>
              <a:rPr lang="en-US" sz="1400" dirty="0" smtClean="0">
                <a:latin typeface="+mj-lt"/>
                <a:ea typeface="Batang" charset="0"/>
                <a:cs typeface="Batang" charset="0"/>
              </a:rPr>
              <a:t>12.45-14.15 5. and 6. lesson</a:t>
            </a:r>
          </a:p>
          <a:p>
            <a:pPr lvl="1"/>
            <a:r>
              <a:rPr lang="en-US" sz="1400" dirty="0" smtClean="0">
                <a:latin typeface="+mj-lt"/>
                <a:ea typeface="Batang" charset="0"/>
                <a:cs typeface="Batang" charset="0"/>
              </a:rPr>
              <a:t>14.15-14.30 Third break</a:t>
            </a:r>
          </a:p>
          <a:p>
            <a:pPr lvl="1"/>
            <a:r>
              <a:rPr lang="en-US" sz="1400" dirty="0" smtClean="0">
                <a:latin typeface="+mj-lt"/>
                <a:ea typeface="Batang" charset="0"/>
                <a:cs typeface="Batang" charset="0"/>
              </a:rPr>
              <a:t>14.30-15.15 7. lesson</a:t>
            </a:r>
            <a:endParaRPr lang="en-US" sz="1400" dirty="0">
              <a:latin typeface="+mj-lt"/>
              <a:ea typeface="Batang" charset="0"/>
              <a:cs typeface="Batang" charset="0"/>
            </a:endParaRPr>
          </a:p>
        </p:txBody>
      </p:sp>
    </p:spTree>
    <p:extLst>
      <p:ext uri="{BB962C8B-B14F-4D97-AF65-F5344CB8AC3E}">
        <p14:creationId xmlns:p14="http://schemas.microsoft.com/office/powerpoint/2010/main" val="252220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012626" y="220310"/>
            <a:ext cx="8911687" cy="1280890"/>
          </a:xfrm>
        </p:spPr>
        <p:txBody>
          <a:bodyPr/>
          <a:lstStyle/>
          <a:p>
            <a:pPr algn="ctr"/>
            <a:r>
              <a:rPr lang="fi-FI" dirty="0" err="1" smtClean="0"/>
              <a:t>Subjects</a:t>
            </a:r>
            <a:r>
              <a:rPr lang="fi-FI" dirty="0" smtClean="0"/>
              <a:t> </a:t>
            </a:r>
            <a:endParaRPr lang="fi-FI" dirty="0"/>
          </a:p>
        </p:txBody>
      </p:sp>
      <p:sp>
        <p:nvSpPr>
          <p:cNvPr id="3" name="Alaotsikko 2"/>
          <p:cNvSpPr>
            <a:spLocks noGrp="1"/>
          </p:cNvSpPr>
          <p:nvPr/>
        </p:nvSpPr>
        <p:spPr>
          <a:xfrm>
            <a:off x="5659143" y="1511074"/>
            <a:ext cx="6305714" cy="126114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Maths</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P.E.,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art</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textile</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technical</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work</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religion</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Finnish, English, French, </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Russian, </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German,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physics</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chemistry</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history</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music,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biology</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and </a:t>
            </a:r>
            <a:r>
              <a:rPr kumimoji="0" lang="fi-FI"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geography</a:t>
            </a:r>
            <a:r>
              <a:rPr kumimoji="0" lang="fi-FI"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endParaRPr kumimoji="0" lang="fi-FI"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Kuva 3"/>
          <p:cNvPicPr>
            <a:picLocks noChangeAspect="1"/>
          </p:cNvPicPr>
          <p:nvPr/>
        </p:nvPicPr>
        <p:blipFill>
          <a:blip r:embed="rId2"/>
          <a:stretch>
            <a:fillRect/>
          </a:stretch>
        </p:blipFill>
        <p:spPr>
          <a:xfrm>
            <a:off x="332075" y="1301219"/>
            <a:ext cx="4945721" cy="5334856"/>
          </a:xfrm>
          <a:prstGeom prst="rect">
            <a:avLst/>
          </a:prstGeom>
        </p:spPr>
      </p:pic>
      <p:pic>
        <p:nvPicPr>
          <p:cNvPr id="5" name="Kuva 4"/>
          <p:cNvPicPr>
            <a:picLocks noChangeAspect="1"/>
          </p:cNvPicPr>
          <p:nvPr/>
        </p:nvPicPr>
        <p:blipFill>
          <a:blip r:embed="rId3"/>
          <a:stretch>
            <a:fillRect/>
          </a:stretch>
        </p:blipFill>
        <p:spPr>
          <a:xfrm>
            <a:off x="5880976" y="2772215"/>
            <a:ext cx="4656642" cy="3476565"/>
          </a:xfrm>
          <a:prstGeom prst="rect">
            <a:avLst/>
          </a:prstGeom>
        </p:spPr>
      </p:pic>
    </p:spTree>
    <p:extLst>
      <p:ext uri="{BB962C8B-B14F-4D97-AF65-F5344CB8AC3E}">
        <p14:creationId xmlns:p14="http://schemas.microsoft.com/office/powerpoint/2010/main" val="143536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err="1" smtClean="0"/>
              <a:t>Art</a:t>
            </a:r>
            <a:r>
              <a:rPr lang="fi-FI" dirty="0" smtClean="0"/>
              <a:t> </a:t>
            </a:r>
            <a:r>
              <a:rPr lang="fi-FI" dirty="0" err="1" smtClean="0"/>
              <a:t>by</a:t>
            </a:r>
            <a:r>
              <a:rPr lang="fi-FI" dirty="0" smtClean="0"/>
              <a:t> </a:t>
            </a:r>
            <a:r>
              <a:rPr lang="fi-FI" dirty="0" err="1" smtClean="0"/>
              <a:t>pupils</a:t>
            </a:r>
            <a:endParaRPr lang="fi-FI" dirty="0"/>
          </a:p>
        </p:txBody>
      </p:sp>
      <p:pic>
        <p:nvPicPr>
          <p:cNvPr id="3" name="Kuva 2"/>
          <p:cNvPicPr>
            <a:picLocks noChangeAspect="1"/>
          </p:cNvPicPr>
          <p:nvPr/>
        </p:nvPicPr>
        <p:blipFill>
          <a:blip r:embed="rId2"/>
          <a:stretch>
            <a:fillRect/>
          </a:stretch>
        </p:blipFill>
        <p:spPr>
          <a:xfrm>
            <a:off x="1322031" y="1518810"/>
            <a:ext cx="4929641" cy="4929641"/>
          </a:xfrm>
          <a:prstGeom prst="rect">
            <a:avLst/>
          </a:prstGeom>
        </p:spPr>
      </p:pic>
      <p:pic>
        <p:nvPicPr>
          <p:cNvPr id="4" name="Kuva 3"/>
          <p:cNvPicPr>
            <a:picLocks noChangeAspect="1"/>
          </p:cNvPicPr>
          <p:nvPr/>
        </p:nvPicPr>
        <p:blipFill>
          <a:blip r:embed="rId3"/>
          <a:stretch>
            <a:fillRect/>
          </a:stretch>
        </p:blipFill>
        <p:spPr>
          <a:xfrm flipH="1">
            <a:off x="7229967" y="2134922"/>
            <a:ext cx="3640003" cy="3640003"/>
          </a:xfrm>
          <a:prstGeom prst="rect">
            <a:avLst/>
          </a:prstGeom>
        </p:spPr>
      </p:pic>
    </p:spTree>
    <p:extLst>
      <p:ext uri="{BB962C8B-B14F-4D97-AF65-F5344CB8AC3E}">
        <p14:creationId xmlns:p14="http://schemas.microsoft.com/office/powerpoint/2010/main" val="1988481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txBox="1">
            <a:spLocks/>
          </p:cNvSpPr>
          <p:nvPr/>
        </p:nvSpPr>
        <p:spPr>
          <a:xfrm>
            <a:off x="134911" y="0"/>
            <a:ext cx="11916352" cy="1099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i-FI" sz="4800" dirty="0" smtClean="0"/>
              <a:t>"</a:t>
            </a:r>
            <a:r>
              <a:rPr lang="fi-FI" sz="4800" dirty="0" err="1" smtClean="0"/>
              <a:t>Finnish</a:t>
            </a:r>
            <a:r>
              <a:rPr lang="fi-FI" sz="4800" dirty="0" smtClean="0"/>
              <a:t> </a:t>
            </a:r>
            <a:r>
              <a:rPr lang="fi-FI" sz="4800" dirty="0" err="1" smtClean="0"/>
              <a:t>schools</a:t>
            </a:r>
            <a:r>
              <a:rPr lang="fi-FI" sz="4800" dirty="0" smtClean="0"/>
              <a:t> on </a:t>
            </a:r>
            <a:r>
              <a:rPr lang="fi-FI" sz="4800" dirty="0" err="1" smtClean="0"/>
              <a:t>the</a:t>
            </a:r>
            <a:r>
              <a:rPr lang="fi-FI" sz="4800" dirty="0" smtClean="0"/>
              <a:t> </a:t>
            </a:r>
            <a:r>
              <a:rPr lang="fi-FI" sz="4800" dirty="0" err="1" smtClean="0"/>
              <a:t>move</a:t>
            </a:r>
            <a:r>
              <a:rPr lang="fi-FI" sz="4800" dirty="0" smtClean="0"/>
              <a:t>" </a:t>
            </a:r>
            <a:r>
              <a:rPr lang="fi-FI" sz="4800" dirty="0" err="1" smtClean="0"/>
              <a:t>program</a:t>
            </a:r>
            <a:endParaRPr lang="fi-FI" sz="4800" dirty="0"/>
          </a:p>
        </p:txBody>
      </p:sp>
      <p:sp>
        <p:nvSpPr>
          <p:cNvPr id="4" name="Alaotsikko 2"/>
          <p:cNvSpPr txBox="1">
            <a:spLocks/>
          </p:cNvSpPr>
          <p:nvPr/>
        </p:nvSpPr>
        <p:spPr>
          <a:xfrm>
            <a:off x="5116072" y="2141909"/>
            <a:ext cx="7075928" cy="222749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In the </a:t>
            </a:r>
            <a:r>
              <a:rPr lang="en-US" dirty="0" err="1" smtClean="0"/>
              <a:t>Mansikkamäki</a:t>
            </a:r>
            <a:r>
              <a:rPr lang="en-US" dirty="0" smtClean="0"/>
              <a:t> School voluntary 6th grades organize different games for pupils as well as run a "rental shop" for sport equipment during the breaks. In the rental shop the 6th graders work in pairs or in a group of three and lend out for example skipping ropes, regular and large footballs, as well as goalposts for floorball and football. The school on the move program is good since the pupils get lots of exercise and are in good spirits. There are two breaks of thirty minutes in our school, from 10.00 to 10.30 am and 12.15-12.45 pm. On the first break the pupils usually play different ball games. There are football and basketball fields as well as many other places for playing on our school yard.</a:t>
            </a:r>
          </a:p>
        </p:txBody>
      </p:sp>
      <p:pic>
        <p:nvPicPr>
          <p:cNvPr id="5" name="Kuva 4"/>
          <p:cNvPicPr>
            <a:picLocks noChangeAspect="1"/>
          </p:cNvPicPr>
          <p:nvPr/>
        </p:nvPicPr>
        <p:blipFill>
          <a:blip r:embed="rId2"/>
          <a:stretch>
            <a:fillRect/>
          </a:stretch>
        </p:blipFill>
        <p:spPr>
          <a:xfrm>
            <a:off x="298128" y="1726000"/>
            <a:ext cx="4588309" cy="4588309"/>
          </a:xfrm>
          <a:prstGeom prst="rect">
            <a:avLst/>
          </a:prstGeom>
        </p:spPr>
      </p:pic>
    </p:spTree>
    <p:extLst>
      <p:ext uri="{BB962C8B-B14F-4D97-AF65-F5344CB8AC3E}">
        <p14:creationId xmlns:p14="http://schemas.microsoft.com/office/powerpoint/2010/main" val="216732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txBox="1">
            <a:spLocks/>
          </p:cNvSpPr>
          <p:nvPr/>
        </p:nvSpPr>
        <p:spPr>
          <a:xfrm>
            <a:off x="1364512" y="0"/>
            <a:ext cx="9376468" cy="8494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i-FI" sz="3200" dirty="0" err="1" smtClean="0">
                <a:latin typeface="Century Gothic" panose="020B0502020202020204" pitchFamily="34" charset="0"/>
                <a:ea typeface="Comic Sans MS" charset="0"/>
                <a:cs typeface="Comic Sans MS" charset="0"/>
              </a:rPr>
              <a:t>Multicultural</a:t>
            </a:r>
            <a:r>
              <a:rPr lang="fi-FI" sz="3200" dirty="0" smtClean="0">
                <a:latin typeface="Century Gothic" panose="020B0502020202020204" pitchFamily="34" charset="0"/>
                <a:ea typeface="Comic Sans MS" charset="0"/>
                <a:cs typeface="Comic Sans MS" charset="0"/>
              </a:rPr>
              <a:t> </a:t>
            </a:r>
            <a:r>
              <a:rPr lang="fi-FI" sz="3200" dirty="0" err="1" smtClean="0">
                <a:latin typeface="Century Gothic" panose="020B0502020202020204" pitchFamily="34" charset="0"/>
                <a:ea typeface="Comic Sans MS" charset="0"/>
                <a:cs typeface="Comic Sans MS" charset="0"/>
              </a:rPr>
              <a:t>interview</a:t>
            </a:r>
            <a:r>
              <a:rPr lang="fi-FI" sz="3200" dirty="0" smtClean="0">
                <a:latin typeface="Century Gothic" panose="020B0502020202020204" pitchFamily="34" charset="0"/>
                <a:ea typeface="Comic Sans MS" charset="0"/>
                <a:cs typeface="Comic Sans MS" charset="0"/>
              </a:rPr>
              <a:t> at Mansikkamäki </a:t>
            </a:r>
            <a:r>
              <a:rPr lang="fi-FI" sz="3200" dirty="0" err="1">
                <a:latin typeface="Century Gothic" panose="020B0502020202020204" pitchFamily="34" charset="0"/>
                <a:ea typeface="Comic Sans MS" charset="0"/>
                <a:cs typeface="Comic Sans MS" charset="0"/>
              </a:rPr>
              <a:t>s</a:t>
            </a:r>
            <a:r>
              <a:rPr lang="fi-FI" sz="3200" dirty="0" err="1" smtClean="0">
                <a:latin typeface="Century Gothic" panose="020B0502020202020204" pitchFamily="34" charset="0"/>
                <a:ea typeface="Comic Sans MS" charset="0"/>
                <a:cs typeface="Comic Sans MS" charset="0"/>
              </a:rPr>
              <a:t>chool</a:t>
            </a:r>
            <a:endParaRPr lang="fi-FI" sz="3200" dirty="0">
              <a:latin typeface="Century Gothic" panose="020B0502020202020204" pitchFamily="34" charset="0"/>
              <a:ea typeface="Comic Sans MS" charset="0"/>
              <a:cs typeface="Comic Sans MS" charset="0"/>
            </a:endParaRPr>
          </a:p>
        </p:txBody>
      </p:sp>
      <p:sp>
        <p:nvSpPr>
          <p:cNvPr id="4" name="Alaotsikko 2"/>
          <p:cNvSpPr txBox="1">
            <a:spLocks/>
          </p:cNvSpPr>
          <p:nvPr/>
        </p:nvSpPr>
        <p:spPr>
          <a:xfrm>
            <a:off x="-362327" y="424746"/>
            <a:ext cx="6237047" cy="28933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1</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What</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country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are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from</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2. Can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your</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parents</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speak</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Finnish</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3.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When</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did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come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to Finland?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4.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What</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was</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it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like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to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come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to Mansikkamäki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school</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5. How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old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were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when</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came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to Finland?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6.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Could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speak</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Finnish</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when</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moved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to Finland?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7.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Do</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miss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your</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old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home?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8. Is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Finnish</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hard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language</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9. How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did</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get</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friends</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when</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you</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couldn't</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speak</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r>
              <a:rPr kumimoji="0" lang="fi-FI" sz="1600" b="0" i="0" u="none" strike="noStrike" kern="1200" cap="none" spc="0" normalizeH="0" baseline="0" noProof="0" dirty="0" err="1" smtClean="0">
                <a:ln>
                  <a:noFill/>
                </a:ln>
                <a:solidFill>
                  <a:sysClr val="windowText" lastClr="000000"/>
                </a:solidFill>
                <a:effectLst/>
                <a:uLnTx/>
                <a:uFillTx/>
                <a:latin typeface="Century Gothic" panose="020B0502020202020204" pitchFamily="34" charset="0"/>
              </a:rPr>
              <a:t>Finnish</a:t>
            </a:r>
            <a:r>
              <a:rPr kumimoji="0" lang="fi-FI" sz="16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Kuva 4"/>
          <p:cNvPicPr>
            <a:picLocks noChangeAspect="1"/>
          </p:cNvPicPr>
          <p:nvPr/>
        </p:nvPicPr>
        <p:blipFill>
          <a:blip r:embed="rId3"/>
          <a:stretch>
            <a:fillRect/>
          </a:stretch>
        </p:blipFill>
        <p:spPr>
          <a:xfrm>
            <a:off x="370355" y="4195358"/>
            <a:ext cx="1651628" cy="1992712"/>
          </a:xfrm>
          <a:prstGeom prst="rect">
            <a:avLst/>
          </a:prstGeom>
        </p:spPr>
      </p:pic>
      <p:pic>
        <p:nvPicPr>
          <p:cNvPr id="6" name="Kuva 5"/>
          <p:cNvPicPr>
            <a:picLocks noChangeAspect="1"/>
          </p:cNvPicPr>
          <p:nvPr/>
        </p:nvPicPr>
        <p:blipFill>
          <a:blip r:embed="rId4"/>
          <a:stretch>
            <a:fillRect/>
          </a:stretch>
        </p:blipFill>
        <p:spPr>
          <a:xfrm>
            <a:off x="2689661" y="4207832"/>
            <a:ext cx="1650519" cy="2021725"/>
          </a:xfrm>
          <a:prstGeom prst="rect">
            <a:avLst/>
          </a:prstGeom>
        </p:spPr>
      </p:pic>
      <p:sp>
        <p:nvSpPr>
          <p:cNvPr id="7" name="Suorakulmio 5"/>
          <p:cNvSpPr txBox="1"/>
          <p:nvPr/>
        </p:nvSpPr>
        <p:spPr>
          <a:xfrm>
            <a:off x="6157486" y="1603073"/>
            <a:ext cx="2773584" cy="4524315"/>
          </a:xfrm>
          <a:prstGeom prst="rect">
            <a:avLst/>
          </a:prstGeom>
        </p:spPr>
        <p:txBody>
          <a:bodyPr wrap="square" anchor="t">
            <a:spAutoFit/>
          </a:bodyPr>
          <a:lstStyle/>
          <a:p>
            <a:pPr defTabSz="914400"/>
            <a:r>
              <a:rPr lang="fi-FI" dirty="0" err="1">
                <a:solidFill>
                  <a:prstClr val="black"/>
                </a:solidFill>
                <a:latin typeface="Century Gothic" panose="020B0502020202020204" pitchFamily="34" charset="0"/>
              </a:rPr>
              <a:t>Iribagiza</a:t>
            </a:r>
            <a:r>
              <a:rPr lang="fi-FI" dirty="0">
                <a:solidFill>
                  <a:prstClr val="black"/>
                </a:solidFill>
                <a:latin typeface="Century Gothic" panose="020B0502020202020204" pitchFamily="34" charset="0"/>
              </a:rPr>
              <a:t> 6D</a:t>
            </a:r>
          </a:p>
          <a:p>
            <a:pPr defTabSz="914400"/>
            <a:endParaRPr lang="fi-FI" dirty="0">
              <a:solidFill>
                <a:prstClr val="black"/>
              </a:solidFill>
              <a:latin typeface="Century Gothic" panose="020B0502020202020204" pitchFamily="34" charset="0"/>
            </a:endParaRPr>
          </a:p>
          <a:p>
            <a:pPr defTabSz="914400"/>
            <a:r>
              <a:rPr lang="fi-FI" dirty="0">
                <a:solidFill>
                  <a:prstClr val="black"/>
                </a:solidFill>
                <a:latin typeface="Century Gothic" panose="020B0502020202020204" pitchFamily="34" charset="0"/>
              </a:rPr>
              <a:t>1. I'm from Kongo. </a:t>
            </a:r>
          </a:p>
          <a:p>
            <a:pPr defTabSz="914400"/>
            <a:r>
              <a:rPr lang="fi-FI" dirty="0">
                <a:solidFill>
                  <a:prstClr val="black"/>
                </a:solidFill>
                <a:latin typeface="Century Gothic" panose="020B0502020202020204" pitchFamily="34" charset="0"/>
              </a:rPr>
              <a:t>2. A </a:t>
            </a:r>
            <a:r>
              <a:rPr lang="fi-FI" dirty="0" err="1">
                <a:solidFill>
                  <a:prstClr val="black"/>
                </a:solidFill>
                <a:latin typeface="Century Gothic" panose="020B0502020202020204" pitchFamily="34" charset="0"/>
              </a:rPr>
              <a:t>little</a:t>
            </a:r>
            <a:r>
              <a:rPr lang="fi-FI" dirty="0">
                <a:solidFill>
                  <a:prstClr val="black"/>
                </a:solidFill>
                <a:latin typeface="Century Gothic" panose="020B0502020202020204" pitchFamily="34" charset="0"/>
              </a:rPr>
              <a:t> bit.</a:t>
            </a:r>
          </a:p>
          <a:p>
            <a:pPr defTabSz="914400"/>
            <a:r>
              <a:rPr lang="fi-FI" dirty="0">
                <a:solidFill>
                  <a:prstClr val="black"/>
                </a:solidFill>
                <a:latin typeface="Century Gothic" panose="020B0502020202020204" pitchFamily="34" charset="0"/>
              </a:rPr>
              <a:t>3. 2 and 1/2 </a:t>
            </a:r>
            <a:r>
              <a:rPr lang="fi-FI" dirty="0" err="1">
                <a:solidFill>
                  <a:prstClr val="black"/>
                </a:solidFill>
                <a:latin typeface="Century Gothic" panose="020B0502020202020204" pitchFamily="34" charset="0"/>
              </a:rPr>
              <a:t>years</a:t>
            </a:r>
            <a:r>
              <a:rPr lang="fi-FI" dirty="0">
                <a:solidFill>
                  <a:prstClr val="black"/>
                </a:solidFill>
                <a:latin typeface="Century Gothic" panose="020B0502020202020204" pitchFamily="34" charset="0"/>
              </a:rPr>
              <a:t> </a:t>
            </a:r>
            <a:r>
              <a:rPr lang="fi-FI" dirty="0" err="1">
                <a:solidFill>
                  <a:prstClr val="black"/>
                </a:solidFill>
                <a:latin typeface="Century Gothic" panose="020B0502020202020204" pitchFamily="34" charset="0"/>
              </a:rPr>
              <a:t>ago</a:t>
            </a:r>
            <a:r>
              <a:rPr lang="fi-FI" dirty="0">
                <a:solidFill>
                  <a:prstClr val="black"/>
                </a:solidFill>
                <a:latin typeface="Century Gothic" panose="020B0502020202020204" pitchFamily="34" charset="0"/>
              </a:rPr>
              <a:t>.</a:t>
            </a:r>
          </a:p>
          <a:p>
            <a:pPr defTabSz="914400"/>
            <a:r>
              <a:rPr lang="fi-FI" dirty="0">
                <a:solidFill>
                  <a:prstClr val="black"/>
                </a:solidFill>
                <a:latin typeface="Century Gothic" panose="020B0502020202020204" pitchFamily="34" charset="0"/>
              </a:rPr>
              <a:t>4. It </a:t>
            </a:r>
            <a:r>
              <a:rPr lang="fi-FI" dirty="0" err="1">
                <a:solidFill>
                  <a:prstClr val="black"/>
                </a:solidFill>
                <a:latin typeface="Century Gothic" panose="020B0502020202020204" pitchFamily="34" charset="0"/>
              </a:rPr>
              <a:t>was</a:t>
            </a:r>
            <a:r>
              <a:rPr lang="fi-FI" dirty="0">
                <a:solidFill>
                  <a:prstClr val="black"/>
                </a:solidFill>
                <a:latin typeface="Century Gothic" panose="020B0502020202020204" pitchFamily="34" charset="0"/>
              </a:rPr>
              <a:t> nice to </a:t>
            </a:r>
            <a:r>
              <a:rPr lang="fi-FI" dirty="0" err="1">
                <a:solidFill>
                  <a:prstClr val="black"/>
                </a:solidFill>
                <a:latin typeface="Century Gothic" panose="020B0502020202020204" pitchFamily="34" charset="0"/>
              </a:rPr>
              <a:t>meet</a:t>
            </a:r>
            <a:r>
              <a:rPr lang="fi-FI" dirty="0">
                <a:solidFill>
                  <a:prstClr val="black"/>
                </a:solidFill>
                <a:latin typeface="Century Gothic" panose="020B0502020202020204" pitchFamily="34" charset="0"/>
              </a:rPr>
              <a:t> new </a:t>
            </a:r>
            <a:r>
              <a:rPr lang="fi-FI" dirty="0" err="1">
                <a:solidFill>
                  <a:prstClr val="black"/>
                </a:solidFill>
                <a:latin typeface="Century Gothic" panose="020B0502020202020204" pitchFamily="34" charset="0"/>
              </a:rPr>
              <a:t>friends</a:t>
            </a:r>
            <a:r>
              <a:rPr lang="fi-FI" dirty="0">
                <a:solidFill>
                  <a:prstClr val="black"/>
                </a:solidFill>
                <a:latin typeface="Century Gothic" panose="020B0502020202020204" pitchFamily="34" charset="0"/>
              </a:rPr>
              <a:t>.</a:t>
            </a:r>
          </a:p>
          <a:p>
            <a:pPr defTabSz="914400"/>
            <a:r>
              <a:rPr lang="fi-FI" dirty="0">
                <a:solidFill>
                  <a:prstClr val="black"/>
                </a:solidFill>
                <a:latin typeface="Century Gothic" panose="020B0502020202020204" pitchFamily="34" charset="0"/>
              </a:rPr>
              <a:t>5. I </a:t>
            </a:r>
            <a:r>
              <a:rPr lang="fi-FI" dirty="0" err="1">
                <a:solidFill>
                  <a:prstClr val="black"/>
                </a:solidFill>
                <a:latin typeface="Century Gothic" panose="020B0502020202020204" pitchFamily="34" charset="0"/>
              </a:rPr>
              <a:t>was</a:t>
            </a:r>
            <a:r>
              <a:rPr lang="fi-FI" dirty="0">
                <a:solidFill>
                  <a:prstClr val="black"/>
                </a:solidFill>
                <a:latin typeface="Century Gothic" panose="020B0502020202020204" pitchFamily="34" charset="0"/>
              </a:rPr>
              <a:t> 10. </a:t>
            </a:r>
          </a:p>
          <a:p>
            <a:pPr defTabSz="914400"/>
            <a:r>
              <a:rPr lang="fi-FI" dirty="0">
                <a:solidFill>
                  <a:prstClr val="black"/>
                </a:solidFill>
                <a:latin typeface="Century Gothic" panose="020B0502020202020204" pitchFamily="34" charset="0"/>
              </a:rPr>
              <a:t>6. I </a:t>
            </a:r>
            <a:r>
              <a:rPr lang="fi-FI" dirty="0" err="1">
                <a:solidFill>
                  <a:prstClr val="black"/>
                </a:solidFill>
                <a:latin typeface="Century Gothic" panose="020B0502020202020204" pitchFamily="34" charset="0"/>
              </a:rPr>
              <a:t>could</a:t>
            </a:r>
            <a:r>
              <a:rPr lang="fi-FI" dirty="0">
                <a:solidFill>
                  <a:prstClr val="black"/>
                </a:solidFill>
                <a:latin typeface="Century Gothic" panose="020B0502020202020204" pitchFamily="34" charset="0"/>
              </a:rPr>
              <a:t> </a:t>
            </a:r>
            <a:r>
              <a:rPr lang="fi-FI" dirty="0" err="1">
                <a:solidFill>
                  <a:prstClr val="black"/>
                </a:solidFill>
                <a:latin typeface="Century Gothic" panose="020B0502020202020204" pitchFamily="34" charset="0"/>
              </a:rPr>
              <a:t>only</a:t>
            </a:r>
            <a:r>
              <a:rPr lang="fi-FI" dirty="0">
                <a:solidFill>
                  <a:prstClr val="black"/>
                </a:solidFill>
                <a:latin typeface="Century Gothic" panose="020B0502020202020204" pitchFamily="34" charset="0"/>
              </a:rPr>
              <a:t> </a:t>
            </a:r>
            <a:r>
              <a:rPr lang="fi-FI" dirty="0" err="1">
                <a:solidFill>
                  <a:prstClr val="black"/>
                </a:solidFill>
                <a:latin typeface="Century Gothic" panose="020B0502020202020204" pitchFamily="34" charset="0"/>
              </a:rPr>
              <a:t>say</a:t>
            </a:r>
            <a:r>
              <a:rPr lang="fi-FI" dirty="0">
                <a:solidFill>
                  <a:prstClr val="black"/>
                </a:solidFill>
                <a:latin typeface="Century Gothic" panose="020B0502020202020204" pitchFamily="34" charset="0"/>
              </a:rPr>
              <a:t> hello in </a:t>
            </a:r>
            <a:r>
              <a:rPr lang="fi-FI" dirty="0" err="1">
                <a:solidFill>
                  <a:prstClr val="black"/>
                </a:solidFill>
                <a:latin typeface="Century Gothic" panose="020B0502020202020204" pitchFamily="34" charset="0"/>
              </a:rPr>
              <a:t>F</a:t>
            </a:r>
            <a:r>
              <a:rPr lang="fi-FI" dirty="0" err="1" smtClean="0">
                <a:solidFill>
                  <a:prstClr val="black"/>
                </a:solidFill>
                <a:latin typeface="Century Gothic" panose="020B0502020202020204" pitchFamily="34" charset="0"/>
              </a:rPr>
              <a:t>innish</a:t>
            </a:r>
            <a:r>
              <a:rPr lang="fi-FI" dirty="0" smtClean="0">
                <a:solidFill>
                  <a:prstClr val="black"/>
                </a:solidFill>
                <a:latin typeface="Century Gothic" panose="020B0502020202020204" pitchFamily="34" charset="0"/>
              </a:rPr>
              <a:t> </a:t>
            </a:r>
            <a:r>
              <a:rPr lang="fi-FI" dirty="0">
                <a:solidFill>
                  <a:prstClr val="black"/>
                </a:solidFill>
                <a:latin typeface="Century Gothic" panose="020B0502020202020204" pitchFamily="34" charset="0"/>
              </a:rPr>
              <a:t>( Moi ).</a:t>
            </a:r>
          </a:p>
          <a:p>
            <a:pPr defTabSz="914400"/>
            <a:r>
              <a:rPr lang="fi-FI" dirty="0">
                <a:solidFill>
                  <a:prstClr val="black"/>
                </a:solidFill>
                <a:latin typeface="Century Gothic" panose="020B0502020202020204" pitchFamily="34" charset="0"/>
              </a:rPr>
              <a:t>7. Yes, I do.</a:t>
            </a:r>
          </a:p>
          <a:p>
            <a:pPr defTabSz="914400"/>
            <a:r>
              <a:rPr lang="fi-FI" dirty="0">
                <a:solidFill>
                  <a:prstClr val="black"/>
                </a:solidFill>
                <a:latin typeface="Century Gothic" panose="020B0502020202020204" pitchFamily="34" charset="0"/>
              </a:rPr>
              <a:t>8. A </a:t>
            </a:r>
            <a:r>
              <a:rPr lang="fi-FI" dirty="0" err="1">
                <a:solidFill>
                  <a:prstClr val="black"/>
                </a:solidFill>
                <a:latin typeface="Century Gothic" panose="020B0502020202020204" pitchFamily="34" charset="0"/>
              </a:rPr>
              <a:t>little</a:t>
            </a:r>
            <a:r>
              <a:rPr lang="fi-FI" dirty="0">
                <a:solidFill>
                  <a:prstClr val="black"/>
                </a:solidFill>
                <a:latin typeface="Century Gothic" panose="020B0502020202020204" pitchFamily="34" charset="0"/>
              </a:rPr>
              <a:t> bit. </a:t>
            </a:r>
          </a:p>
          <a:p>
            <a:pPr defTabSz="914400"/>
            <a:r>
              <a:rPr lang="fi-FI" dirty="0">
                <a:solidFill>
                  <a:prstClr val="black"/>
                </a:solidFill>
                <a:latin typeface="Century Gothic" panose="020B0502020202020204" pitchFamily="34" charset="0"/>
              </a:rPr>
              <a:t>9.  We </a:t>
            </a:r>
            <a:r>
              <a:rPr lang="fi-FI" dirty="0" err="1">
                <a:solidFill>
                  <a:prstClr val="black"/>
                </a:solidFill>
                <a:latin typeface="Century Gothic" panose="020B0502020202020204" pitchFamily="34" charset="0"/>
              </a:rPr>
              <a:t>went</a:t>
            </a:r>
            <a:r>
              <a:rPr lang="fi-FI" dirty="0">
                <a:solidFill>
                  <a:prstClr val="black"/>
                </a:solidFill>
                <a:latin typeface="Century Gothic" panose="020B0502020202020204" pitchFamily="34" charset="0"/>
              </a:rPr>
              <a:t> </a:t>
            </a:r>
            <a:r>
              <a:rPr lang="fi-FI" dirty="0" smtClean="0">
                <a:solidFill>
                  <a:prstClr val="black"/>
                </a:solidFill>
                <a:latin typeface="Century Gothic" panose="020B0502020202020204" pitchFamily="34" charset="0"/>
              </a:rPr>
              <a:t>to swing </a:t>
            </a:r>
            <a:r>
              <a:rPr lang="fi-FI" dirty="0" err="1" smtClean="0">
                <a:solidFill>
                  <a:prstClr val="black"/>
                </a:solidFill>
                <a:latin typeface="Century Gothic" panose="020B0502020202020204" pitchFamily="34" charset="0"/>
              </a:rPr>
              <a:t>with</a:t>
            </a:r>
            <a:r>
              <a:rPr lang="fi-FI" dirty="0" smtClean="0">
                <a:solidFill>
                  <a:prstClr val="black"/>
                </a:solidFill>
                <a:latin typeface="Century Gothic" panose="020B0502020202020204" pitchFamily="34" charset="0"/>
              </a:rPr>
              <a:t> </a:t>
            </a:r>
            <a:r>
              <a:rPr lang="fi-FI" dirty="0">
                <a:solidFill>
                  <a:prstClr val="black"/>
                </a:solidFill>
                <a:latin typeface="Century Gothic" panose="020B0502020202020204" pitchFamily="34" charset="0"/>
              </a:rPr>
              <a:t>our sister and got new </a:t>
            </a:r>
            <a:r>
              <a:rPr lang="fi-FI" dirty="0" err="1">
                <a:solidFill>
                  <a:prstClr val="black"/>
                </a:solidFill>
                <a:latin typeface="Century Gothic" panose="020B0502020202020204" pitchFamily="34" charset="0"/>
              </a:rPr>
              <a:t>friends</a:t>
            </a:r>
            <a:r>
              <a:rPr lang="fi-FI" dirty="0">
                <a:solidFill>
                  <a:prstClr val="black"/>
                </a:solidFill>
                <a:latin typeface="Century Gothic" panose="020B0502020202020204" pitchFamily="34" charset="0"/>
              </a:rPr>
              <a:t>.</a:t>
            </a:r>
          </a:p>
          <a:p>
            <a:pPr defTabSz="914400"/>
            <a:r>
              <a:rPr lang="fi-FI" dirty="0">
                <a:solidFill>
                  <a:prstClr val="black"/>
                </a:solidFill>
                <a:latin typeface="Century Gothic" panose="020B0502020202020204" pitchFamily="34" charset="0"/>
              </a:rPr>
              <a:t>  </a:t>
            </a:r>
          </a:p>
        </p:txBody>
      </p:sp>
      <p:sp>
        <p:nvSpPr>
          <p:cNvPr id="8" name="Suorakulmio 6"/>
          <p:cNvSpPr txBox="1"/>
          <p:nvPr/>
        </p:nvSpPr>
        <p:spPr>
          <a:xfrm>
            <a:off x="413696" y="6127388"/>
            <a:ext cx="1240224" cy="369332"/>
          </a:xfrm>
          <a:prstGeom prst="rect">
            <a:avLst/>
          </a:prstGeom>
        </p:spPr>
        <p:txBody>
          <a:bodyPr wrap="square">
            <a:spAutoFit/>
          </a:bodyPr>
          <a:lstStyle/>
          <a:p>
            <a:pPr defTabSz="914400"/>
            <a:r>
              <a:rPr lang="fi-FI" dirty="0" err="1" smtClean="0">
                <a:solidFill>
                  <a:prstClr val="black"/>
                </a:solidFill>
                <a:latin typeface="Calibri" panose="020F0502020204030204"/>
              </a:rPr>
              <a:t>Iribagiza</a:t>
            </a:r>
            <a:r>
              <a:rPr lang="fi-FI" dirty="0" smtClean="0">
                <a:solidFill>
                  <a:prstClr val="black"/>
                </a:solidFill>
                <a:latin typeface="Calibri" panose="020F0502020204030204"/>
              </a:rPr>
              <a:t> </a:t>
            </a:r>
            <a:endParaRPr lang="fi-FI" dirty="0">
              <a:solidFill>
                <a:prstClr val="black"/>
              </a:solidFill>
              <a:latin typeface="Calibri" panose="020F0502020204030204"/>
            </a:endParaRPr>
          </a:p>
        </p:txBody>
      </p:sp>
      <p:sp>
        <p:nvSpPr>
          <p:cNvPr id="9" name="Suorakulmio 7"/>
          <p:cNvSpPr txBox="1"/>
          <p:nvPr/>
        </p:nvSpPr>
        <p:spPr>
          <a:xfrm>
            <a:off x="2756197" y="6248042"/>
            <a:ext cx="972704" cy="369332"/>
          </a:xfrm>
          <a:prstGeom prst="rect">
            <a:avLst/>
          </a:prstGeom>
        </p:spPr>
        <p:txBody>
          <a:bodyPr wrap="square">
            <a:spAutoFit/>
          </a:bodyPr>
          <a:lstStyle/>
          <a:p>
            <a:pPr defTabSz="914400"/>
            <a:r>
              <a:rPr lang="fi-FI" dirty="0" smtClean="0">
                <a:solidFill>
                  <a:prstClr val="black"/>
                </a:solidFill>
                <a:latin typeface="Calibri" panose="020F0502020204030204"/>
              </a:rPr>
              <a:t>Maryam</a:t>
            </a:r>
            <a:endParaRPr lang="fi-FI" dirty="0">
              <a:solidFill>
                <a:prstClr val="black"/>
              </a:solidFill>
              <a:latin typeface="Calibri" panose="020F0502020204030204"/>
            </a:endParaRPr>
          </a:p>
        </p:txBody>
      </p:sp>
      <p:sp>
        <p:nvSpPr>
          <p:cNvPr id="10" name="Suorakulmio 9"/>
          <p:cNvSpPr txBox="1"/>
          <p:nvPr/>
        </p:nvSpPr>
        <p:spPr>
          <a:xfrm>
            <a:off x="9239455" y="2148185"/>
            <a:ext cx="3519216" cy="3139321"/>
          </a:xfrm>
          <a:prstGeom prst="rect">
            <a:avLst/>
          </a:prstGeom>
        </p:spPr>
        <p:txBody>
          <a:bodyPr wrap="square" anchor="t">
            <a:spAutoFit/>
          </a:bodyPr>
          <a:lstStyle/>
          <a:p>
            <a:pPr marL="342900" indent="-342900" defTabSz="914400">
              <a:buFontTx/>
              <a:buAutoNum type="arabicPeriod"/>
            </a:pPr>
            <a:r>
              <a:rPr lang="fi-FI" dirty="0">
                <a:solidFill>
                  <a:prstClr val="black"/>
                </a:solidFill>
                <a:latin typeface="+mj-lt"/>
              </a:rPr>
              <a:t>I'm From Somalia.</a:t>
            </a:r>
          </a:p>
          <a:p>
            <a:pPr defTabSz="914400"/>
            <a:r>
              <a:rPr lang="fi-FI" dirty="0">
                <a:solidFill>
                  <a:prstClr val="black"/>
                </a:solidFill>
                <a:latin typeface="+mj-lt"/>
              </a:rPr>
              <a:t>2. Yes, </a:t>
            </a:r>
            <a:r>
              <a:rPr lang="fi-FI" dirty="0" err="1">
                <a:solidFill>
                  <a:prstClr val="black"/>
                </a:solidFill>
                <a:latin typeface="+mj-lt"/>
              </a:rPr>
              <a:t>they</a:t>
            </a:r>
            <a:r>
              <a:rPr lang="fi-FI" dirty="0">
                <a:solidFill>
                  <a:prstClr val="black"/>
                </a:solidFill>
                <a:latin typeface="+mj-lt"/>
              </a:rPr>
              <a:t> can.</a:t>
            </a:r>
          </a:p>
          <a:p>
            <a:pPr defTabSz="914400"/>
            <a:r>
              <a:rPr lang="fi-FI" dirty="0">
                <a:solidFill>
                  <a:prstClr val="black"/>
                </a:solidFill>
                <a:latin typeface="+mj-lt"/>
              </a:rPr>
              <a:t>3. 4 </a:t>
            </a:r>
            <a:r>
              <a:rPr lang="fi-FI" dirty="0" err="1">
                <a:solidFill>
                  <a:prstClr val="black"/>
                </a:solidFill>
                <a:latin typeface="+mj-lt"/>
              </a:rPr>
              <a:t>years</a:t>
            </a:r>
            <a:r>
              <a:rPr lang="fi-FI" dirty="0">
                <a:solidFill>
                  <a:prstClr val="black"/>
                </a:solidFill>
                <a:latin typeface="+mj-lt"/>
              </a:rPr>
              <a:t> </a:t>
            </a:r>
            <a:r>
              <a:rPr lang="fi-FI" dirty="0" err="1">
                <a:solidFill>
                  <a:prstClr val="black"/>
                </a:solidFill>
                <a:latin typeface="+mj-lt"/>
              </a:rPr>
              <a:t>ago</a:t>
            </a:r>
            <a:r>
              <a:rPr lang="fi-FI" dirty="0">
                <a:solidFill>
                  <a:prstClr val="black"/>
                </a:solidFill>
                <a:latin typeface="+mj-lt"/>
              </a:rPr>
              <a:t>.</a:t>
            </a:r>
          </a:p>
          <a:p>
            <a:pPr defTabSz="914400"/>
            <a:r>
              <a:rPr lang="fi-FI" dirty="0">
                <a:solidFill>
                  <a:prstClr val="black"/>
                </a:solidFill>
                <a:latin typeface="+mj-lt"/>
              </a:rPr>
              <a:t>4. It </a:t>
            </a:r>
            <a:r>
              <a:rPr lang="fi-FI" dirty="0" err="1">
                <a:solidFill>
                  <a:prstClr val="black"/>
                </a:solidFill>
                <a:latin typeface="+mj-lt"/>
              </a:rPr>
              <a:t>was</a:t>
            </a:r>
            <a:r>
              <a:rPr lang="fi-FI" dirty="0">
                <a:solidFill>
                  <a:prstClr val="black"/>
                </a:solidFill>
                <a:latin typeface="+mj-lt"/>
              </a:rPr>
              <a:t> nice.</a:t>
            </a:r>
          </a:p>
          <a:p>
            <a:pPr defTabSz="914400"/>
            <a:r>
              <a:rPr lang="fi-FI" dirty="0">
                <a:solidFill>
                  <a:prstClr val="black"/>
                </a:solidFill>
                <a:latin typeface="+mj-lt"/>
              </a:rPr>
              <a:t>5. 9.</a:t>
            </a:r>
          </a:p>
          <a:p>
            <a:pPr defTabSz="914400"/>
            <a:r>
              <a:rPr lang="fi-FI" dirty="0">
                <a:solidFill>
                  <a:prstClr val="black"/>
                </a:solidFill>
                <a:latin typeface="+mj-lt"/>
              </a:rPr>
              <a:t>6. No, I </a:t>
            </a:r>
            <a:r>
              <a:rPr lang="fi-FI" dirty="0" err="1">
                <a:solidFill>
                  <a:prstClr val="black"/>
                </a:solidFill>
                <a:latin typeface="+mj-lt"/>
              </a:rPr>
              <a:t>couldn't</a:t>
            </a:r>
            <a:r>
              <a:rPr lang="fi-FI" dirty="0">
                <a:solidFill>
                  <a:prstClr val="black"/>
                </a:solidFill>
                <a:latin typeface="+mj-lt"/>
              </a:rPr>
              <a:t>.</a:t>
            </a:r>
          </a:p>
          <a:p>
            <a:pPr defTabSz="914400"/>
            <a:r>
              <a:rPr lang="fi-FI" dirty="0">
                <a:solidFill>
                  <a:prstClr val="black"/>
                </a:solidFill>
                <a:latin typeface="+mj-lt"/>
              </a:rPr>
              <a:t>7. Mm... A </a:t>
            </a:r>
            <a:r>
              <a:rPr lang="fi-FI" dirty="0" err="1">
                <a:solidFill>
                  <a:prstClr val="black"/>
                </a:solidFill>
                <a:latin typeface="+mj-lt"/>
              </a:rPr>
              <a:t>little</a:t>
            </a:r>
            <a:r>
              <a:rPr lang="fi-FI" dirty="0">
                <a:solidFill>
                  <a:prstClr val="black"/>
                </a:solidFill>
                <a:latin typeface="+mj-lt"/>
              </a:rPr>
              <a:t> bit. </a:t>
            </a:r>
          </a:p>
          <a:p>
            <a:pPr defTabSz="914400"/>
            <a:r>
              <a:rPr lang="fi-FI" dirty="0">
                <a:solidFill>
                  <a:prstClr val="black"/>
                </a:solidFill>
                <a:latin typeface="+mj-lt"/>
              </a:rPr>
              <a:t>8. No, it </a:t>
            </a:r>
            <a:r>
              <a:rPr lang="fi-FI" dirty="0" err="1">
                <a:solidFill>
                  <a:prstClr val="black"/>
                </a:solidFill>
                <a:latin typeface="+mj-lt"/>
              </a:rPr>
              <a:t>isn't</a:t>
            </a:r>
            <a:r>
              <a:rPr lang="fi-FI" dirty="0">
                <a:solidFill>
                  <a:prstClr val="black"/>
                </a:solidFill>
                <a:latin typeface="+mj-lt"/>
              </a:rPr>
              <a:t>.</a:t>
            </a:r>
          </a:p>
          <a:p>
            <a:pPr defTabSz="914400"/>
            <a:r>
              <a:rPr lang="fi-FI" dirty="0">
                <a:solidFill>
                  <a:prstClr val="black"/>
                </a:solidFill>
                <a:latin typeface="+mj-lt"/>
              </a:rPr>
              <a:t>9. I </a:t>
            </a:r>
            <a:r>
              <a:rPr lang="fi-FI" dirty="0" err="1">
                <a:solidFill>
                  <a:prstClr val="black"/>
                </a:solidFill>
                <a:latin typeface="+mj-lt"/>
              </a:rPr>
              <a:t>used</a:t>
            </a:r>
            <a:r>
              <a:rPr lang="fi-FI" dirty="0">
                <a:solidFill>
                  <a:prstClr val="black"/>
                </a:solidFill>
                <a:latin typeface="+mj-lt"/>
              </a:rPr>
              <a:t> </a:t>
            </a:r>
            <a:r>
              <a:rPr lang="fi-FI" dirty="0" err="1">
                <a:solidFill>
                  <a:prstClr val="black"/>
                </a:solidFill>
                <a:latin typeface="+mj-lt"/>
              </a:rPr>
              <a:t>signs</a:t>
            </a:r>
            <a:r>
              <a:rPr lang="fi-FI" dirty="0">
                <a:solidFill>
                  <a:prstClr val="black"/>
                </a:solidFill>
                <a:latin typeface="+mj-lt"/>
              </a:rPr>
              <a:t>. </a:t>
            </a:r>
          </a:p>
          <a:p>
            <a:pPr defTabSz="914400"/>
            <a:endParaRPr lang="fi-FI" dirty="0">
              <a:solidFill>
                <a:prstClr val="black"/>
              </a:solidFill>
              <a:latin typeface="+mj-lt"/>
            </a:endParaRPr>
          </a:p>
          <a:p>
            <a:pPr defTabSz="914400"/>
            <a:endParaRPr lang="fi-FI" dirty="0">
              <a:solidFill>
                <a:prstClr val="black"/>
              </a:solidFill>
              <a:latin typeface="+mj-lt"/>
            </a:endParaRPr>
          </a:p>
        </p:txBody>
      </p:sp>
      <p:sp>
        <p:nvSpPr>
          <p:cNvPr id="11" name="Suorakulmio 10"/>
          <p:cNvSpPr txBox="1"/>
          <p:nvPr/>
        </p:nvSpPr>
        <p:spPr>
          <a:xfrm>
            <a:off x="9282445" y="1575039"/>
            <a:ext cx="1825265" cy="369332"/>
          </a:xfrm>
          <a:prstGeom prst="rect">
            <a:avLst/>
          </a:prstGeom>
        </p:spPr>
        <p:txBody>
          <a:bodyPr wrap="square">
            <a:spAutoFit/>
          </a:bodyPr>
          <a:lstStyle/>
          <a:p>
            <a:pPr defTabSz="914400"/>
            <a:r>
              <a:rPr lang="fi-FI" dirty="0" smtClean="0">
                <a:solidFill>
                  <a:prstClr val="black"/>
                </a:solidFill>
                <a:latin typeface="Calibri" panose="020F0502020204030204"/>
              </a:rPr>
              <a:t> </a:t>
            </a:r>
            <a:r>
              <a:rPr lang="fi-FI" dirty="0" err="1" smtClean="0">
                <a:solidFill>
                  <a:prstClr val="black"/>
                </a:solidFill>
              </a:rPr>
              <a:t>Maryam</a:t>
            </a:r>
            <a:r>
              <a:rPr lang="fi-FI" dirty="0" smtClean="0">
                <a:solidFill>
                  <a:prstClr val="black"/>
                </a:solidFill>
              </a:rPr>
              <a:t> 6D</a:t>
            </a:r>
            <a:endParaRPr lang="fi-FI" dirty="0">
              <a:solidFill>
                <a:prstClr val="black"/>
              </a:solidFill>
            </a:endParaRPr>
          </a:p>
        </p:txBody>
      </p:sp>
    </p:spTree>
    <p:extLst>
      <p:ext uri="{BB962C8B-B14F-4D97-AF65-F5344CB8AC3E}">
        <p14:creationId xmlns:p14="http://schemas.microsoft.com/office/powerpoint/2010/main" val="1718474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46154" y="256120"/>
            <a:ext cx="8911687" cy="1280890"/>
          </a:xfrm>
        </p:spPr>
        <p:txBody>
          <a:bodyPr>
            <a:normAutofit/>
          </a:bodyPr>
          <a:lstStyle/>
          <a:p>
            <a:pPr algn="ctr"/>
            <a:r>
              <a:rPr lang="en-US" dirty="0" smtClean="0"/>
              <a:t>Five facts about Finland</a:t>
            </a:r>
            <a:endParaRPr lang="fi-FI" dirty="0"/>
          </a:p>
        </p:txBody>
      </p:sp>
      <p:sp>
        <p:nvSpPr>
          <p:cNvPr id="3" name="Sisällön paikkamerkki 2"/>
          <p:cNvSpPr>
            <a:spLocks noGrp="1"/>
          </p:cNvSpPr>
          <p:nvPr>
            <p:ph idx="1"/>
          </p:nvPr>
        </p:nvSpPr>
        <p:spPr>
          <a:xfrm>
            <a:off x="398597" y="1638686"/>
            <a:ext cx="8915400" cy="3777622"/>
          </a:xfrm>
        </p:spPr>
        <p:txBody>
          <a:bodyPr vert="horz" lIns="91440" tIns="45720" rIns="91440" bIns="45720" rtlCol="0" anchor="t">
            <a:normAutofit fontScale="92500" lnSpcReduction="10000"/>
          </a:bodyPr>
          <a:lstStyle/>
          <a:p>
            <a:pPr marL="457200" indent="-457200">
              <a:buAutoNum type="arabicPeriod"/>
            </a:pPr>
            <a:r>
              <a:rPr lang="fi-FI" sz="3500" dirty="0"/>
              <a:t>Sauli Niinistö is </a:t>
            </a:r>
            <a:r>
              <a:rPr lang="fi-FI" sz="3500" dirty="0" err="1"/>
              <a:t>the</a:t>
            </a:r>
            <a:r>
              <a:rPr lang="fi-FI" sz="3500" dirty="0"/>
              <a:t> </a:t>
            </a:r>
            <a:r>
              <a:rPr lang="fi-FI" sz="3500" dirty="0" err="1"/>
              <a:t>President</a:t>
            </a:r>
            <a:r>
              <a:rPr lang="fi-FI" sz="3500" dirty="0"/>
              <a:t> of Finland.</a:t>
            </a:r>
          </a:p>
          <a:p>
            <a:pPr marL="457200" indent="-457200">
              <a:buAutoNum type="arabicPeriod"/>
            </a:pPr>
            <a:r>
              <a:rPr lang="fi-FI" sz="3500" dirty="0" err="1"/>
              <a:t>There</a:t>
            </a:r>
            <a:r>
              <a:rPr lang="fi-FI" sz="3500" dirty="0"/>
              <a:t> </a:t>
            </a:r>
            <a:r>
              <a:rPr lang="fi-FI" sz="3500" dirty="0" err="1"/>
              <a:t>are</a:t>
            </a:r>
            <a:r>
              <a:rPr lang="fi-FI" sz="3500" dirty="0"/>
              <a:t> 5.5 </a:t>
            </a:r>
            <a:r>
              <a:rPr lang="fi-FI" sz="3500" dirty="0" err="1"/>
              <a:t>million</a:t>
            </a:r>
            <a:r>
              <a:rPr lang="fi-FI" sz="3500" dirty="0"/>
              <a:t> </a:t>
            </a:r>
            <a:r>
              <a:rPr lang="fi-FI" sz="3500" dirty="0" err="1"/>
              <a:t>people</a:t>
            </a:r>
            <a:r>
              <a:rPr lang="fi-FI" sz="3500" dirty="0"/>
              <a:t> </a:t>
            </a:r>
            <a:r>
              <a:rPr lang="fi-FI" sz="3500" dirty="0" err="1"/>
              <a:t>living</a:t>
            </a:r>
            <a:r>
              <a:rPr lang="fi-FI" sz="3500" dirty="0"/>
              <a:t> in Finland.</a:t>
            </a:r>
          </a:p>
          <a:p>
            <a:pPr marL="457200" indent="-457200">
              <a:buAutoNum type="arabicPeriod"/>
            </a:pPr>
            <a:r>
              <a:rPr lang="fi-FI" sz="3500" dirty="0" err="1"/>
              <a:t>The</a:t>
            </a:r>
            <a:r>
              <a:rPr lang="fi-FI" sz="3500" dirty="0"/>
              <a:t> capital city is Helsinki.</a:t>
            </a:r>
          </a:p>
          <a:p>
            <a:pPr marL="457200" indent="-457200">
              <a:buAutoNum type="arabicPeriod"/>
            </a:pPr>
            <a:r>
              <a:rPr lang="fi-FI" sz="3500" dirty="0" err="1"/>
              <a:t>There</a:t>
            </a:r>
            <a:r>
              <a:rPr lang="fi-FI" sz="3500" dirty="0"/>
              <a:t> </a:t>
            </a:r>
            <a:r>
              <a:rPr lang="fi-FI" sz="3500" dirty="0" err="1"/>
              <a:t>are</a:t>
            </a:r>
            <a:r>
              <a:rPr lang="fi-FI" sz="3500" dirty="0"/>
              <a:t> </a:t>
            </a:r>
            <a:r>
              <a:rPr lang="fi-FI" sz="3500" dirty="0" err="1"/>
              <a:t>two</a:t>
            </a:r>
            <a:r>
              <a:rPr lang="fi-FI" sz="3500" dirty="0"/>
              <a:t> </a:t>
            </a:r>
            <a:r>
              <a:rPr lang="fi-FI" sz="3500" dirty="0" err="1"/>
              <a:t>official</a:t>
            </a:r>
            <a:r>
              <a:rPr lang="fi-FI" sz="3500" dirty="0"/>
              <a:t> </a:t>
            </a:r>
            <a:r>
              <a:rPr lang="fi-FI" sz="3500" dirty="0" err="1"/>
              <a:t>languages</a:t>
            </a:r>
            <a:r>
              <a:rPr lang="fi-FI" sz="3500" dirty="0"/>
              <a:t>: </a:t>
            </a:r>
            <a:r>
              <a:rPr lang="fi-FI" sz="3500" dirty="0" err="1" smtClean="0"/>
              <a:t>Finnish</a:t>
            </a:r>
            <a:r>
              <a:rPr lang="fi-FI" sz="3500" dirty="0" smtClean="0"/>
              <a:t> </a:t>
            </a:r>
            <a:r>
              <a:rPr lang="fi-FI" sz="3500" dirty="0"/>
              <a:t>and </a:t>
            </a:r>
            <a:r>
              <a:rPr lang="fi-FI" sz="3500" dirty="0" err="1"/>
              <a:t>Swedish</a:t>
            </a:r>
            <a:endParaRPr lang="fi-FI" sz="3500" dirty="0"/>
          </a:p>
          <a:p>
            <a:pPr marL="457200" indent="-457200">
              <a:buAutoNum type="arabicPeriod"/>
            </a:pPr>
            <a:r>
              <a:rPr lang="fi-FI" sz="3500" dirty="0" err="1"/>
              <a:t>The</a:t>
            </a:r>
            <a:r>
              <a:rPr lang="fi-FI" sz="3500" dirty="0"/>
              <a:t> </a:t>
            </a:r>
            <a:r>
              <a:rPr lang="fi-FI" sz="3500" dirty="0" err="1"/>
              <a:t>currency</a:t>
            </a:r>
            <a:r>
              <a:rPr lang="fi-FI" sz="3500" dirty="0"/>
              <a:t> in Finland is euro.</a:t>
            </a:r>
          </a:p>
          <a:p>
            <a:endParaRPr lang="fi-FI" sz="3600" dirty="0"/>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514" y="1292749"/>
            <a:ext cx="3316486" cy="4854507"/>
          </a:xfrm>
          <a:prstGeom prst="rect">
            <a:avLst/>
          </a:prstGeom>
        </p:spPr>
      </p:pic>
    </p:spTree>
    <p:extLst>
      <p:ext uri="{BB962C8B-B14F-4D97-AF65-F5344CB8AC3E}">
        <p14:creationId xmlns:p14="http://schemas.microsoft.com/office/powerpoint/2010/main" val="2724689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p:cNvPicPr>
            <a:picLocks noGrp="1" noChangeAspect="1"/>
          </p:cNvPicPr>
          <p:nvPr>
            <p:ph type="pic" idx="1"/>
          </p:nvPr>
        </p:nvPicPr>
        <p:blipFill rotWithShape="1">
          <a:blip r:embed="rId3"/>
          <a:srcRect l="27460" r="27460" b="33766"/>
          <a:stretch/>
        </p:blipFill>
        <p:spPr>
          <a:xfrm>
            <a:off x="8445133" y="281434"/>
            <a:ext cx="3601374" cy="1872320"/>
          </a:xfrm>
        </p:spPr>
      </p:pic>
      <p:sp>
        <p:nvSpPr>
          <p:cNvPr id="5" name="Tekstin paikkamerkki 4"/>
          <p:cNvSpPr>
            <a:spLocks noGrp="1"/>
          </p:cNvSpPr>
          <p:nvPr>
            <p:ph type="body" sz="half" idx="2"/>
          </p:nvPr>
        </p:nvSpPr>
        <p:spPr>
          <a:xfrm>
            <a:off x="191886" y="869185"/>
            <a:ext cx="5602052" cy="3496753"/>
          </a:xfrm>
        </p:spPr>
        <p:txBody>
          <a:bodyPr>
            <a:noAutofit/>
          </a:bodyPr>
          <a:lstStyle/>
          <a:p>
            <a:r>
              <a:rPr lang="en-US" sz="1800" dirty="0" smtClean="0"/>
              <a:t>The school lunch in Finland is good and free. We also have a snack in the afternoon if you are at school until 3:15 pm. For lunch we have salad, meat, potatoes or pasta, vegetables and bread. We drink milk or water. The lunch is between 10.30 am and 12.00 pm. </a:t>
            </a:r>
          </a:p>
          <a:p>
            <a:r>
              <a:rPr lang="en-US" sz="1800" dirty="0" smtClean="0"/>
              <a:t> If we go to snack, there is some bread and milk or water. If there is leftover fruit from lunch, we eat them too.</a:t>
            </a:r>
          </a:p>
          <a:p>
            <a:r>
              <a:rPr lang="en-US" sz="1800" dirty="0" smtClean="0"/>
              <a:t>The school canteen is big, but we have about 560 pupils and about 40 teachers and 35 assistants. Sometimes it's hard to find a vacant seat. </a:t>
            </a:r>
          </a:p>
          <a:p>
            <a:endParaRPr lang="en-US" sz="1800" dirty="0" smtClean="0"/>
          </a:p>
          <a:p>
            <a:endParaRPr lang="en-US" sz="1800" dirty="0"/>
          </a:p>
          <a:p>
            <a:r>
              <a:rPr lang="en-US" sz="1800" dirty="0" smtClean="0"/>
              <a:t>The school canteen is not in the school building. We have to walk about 50 meters to get there. The canteen has four sections A,B,C,D. There is the list of favorite foods of 6D class:</a:t>
            </a:r>
          </a:p>
        </p:txBody>
      </p:sp>
      <p:pic>
        <p:nvPicPr>
          <p:cNvPr id="10" name="Kuva 9"/>
          <p:cNvPicPr>
            <a:picLocks noChangeAspect="1"/>
          </p:cNvPicPr>
          <p:nvPr/>
        </p:nvPicPr>
        <p:blipFill>
          <a:blip r:embed="rId4"/>
          <a:stretch>
            <a:fillRect/>
          </a:stretch>
        </p:blipFill>
        <p:spPr>
          <a:xfrm rot="847023">
            <a:off x="8956723" y="1590105"/>
            <a:ext cx="3176237" cy="2371321"/>
          </a:xfrm>
          <a:prstGeom prst="rect">
            <a:avLst/>
          </a:prstGeom>
        </p:spPr>
      </p:pic>
      <p:pic>
        <p:nvPicPr>
          <p:cNvPr id="12" name="Kuva 11"/>
          <p:cNvPicPr>
            <a:picLocks noChangeAspect="1"/>
          </p:cNvPicPr>
          <p:nvPr/>
        </p:nvPicPr>
        <p:blipFill>
          <a:blip r:embed="rId5"/>
          <a:stretch>
            <a:fillRect/>
          </a:stretch>
        </p:blipFill>
        <p:spPr>
          <a:xfrm>
            <a:off x="5750187" y="179862"/>
            <a:ext cx="2604242" cy="1944280"/>
          </a:xfrm>
          <a:prstGeom prst="rect">
            <a:avLst/>
          </a:prstGeom>
        </p:spPr>
      </p:pic>
      <p:pic>
        <p:nvPicPr>
          <p:cNvPr id="9" name="Kuva 8"/>
          <p:cNvPicPr>
            <a:picLocks noChangeAspect="1"/>
          </p:cNvPicPr>
          <p:nvPr/>
        </p:nvPicPr>
        <p:blipFill>
          <a:blip r:embed="rId6"/>
          <a:stretch>
            <a:fillRect/>
          </a:stretch>
        </p:blipFill>
        <p:spPr>
          <a:xfrm>
            <a:off x="6725808" y="2834125"/>
            <a:ext cx="3262833" cy="2435972"/>
          </a:xfrm>
          <a:prstGeom prst="rect">
            <a:avLst/>
          </a:prstGeom>
        </p:spPr>
      </p:pic>
      <p:pic>
        <p:nvPicPr>
          <p:cNvPr id="13" name="Kuva 12"/>
          <p:cNvPicPr>
            <a:picLocks noChangeAspect="1"/>
          </p:cNvPicPr>
          <p:nvPr/>
        </p:nvPicPr>
        <p:blipFill>
          <a:blip r:embed="rId7"/>
          <a:stretch>
            <a:fillRect/>
          </a:stretch>
        </p:blipFill>
        <p:spPr>
          <a:xfrm>
            <a:off x="6539440" y="1620880"/>
            <a:ext cx="2377898" cy="1775296"/>
          </a:xfrm>
          <a:prstGeom prst="rect">
            <a:avLst/>
          </a:prstGeom>
        </p:spPr>
      </p:pic>
      <p:sp>
        <p:nvSpPr>
          <p:cNvPr id="14" name="Otsikko 13"/>
          <p:cNvSpPr>
            <a:spLocks noGrp="1"/>
          </p:cNvSpPr>
          <p:nvPr>
            <p:ph type="title"/>
          </p:nvPr>
        </p:nvSpPr>
        <p:spPr>
          <a:xfrm>
            <a:off x="191887" y="-230262"/>
            <a:ext cx="4080778" cy="1023392"/>
          </a:xfrm>
        </p:spPr>
        <p:txBody>
          <a:bodyPr/>
          <a:lstStyle/>
          <a:p>
            <a:r>
              <a:rPr lang="fi-FI" dirty="0" smtClean="0"/>
              <a:t>The food </a:t>
            </a:r>
            <a:r>
              <a:rPr lang="fi-FI" smtClean="0"/>
              <a:t>in our school</a:t>
            </a:r>
            <a:endParaRPr lang="fi-FI" dirty="0" smtClean="0"/>
          </a:p>
        </p:txBody>
      </p:sp>
      <p:sp>
        <p:nvSpPr>
          <p:cNvPr id="2" name="Suorakulmio 1"/>
          <p:cNvSpPr/>
          <p:nvPr/>
        </p:nvSpPr>
        <p:spPr>
          <a:xfrm>
            <a:off x="6900782" y="5479004"/>
            <a:ext cx="4829064" cy="1215717"/>
          </a:xfrm>
          <a:prstGeom prst="rect">
            <a:avLst/>
          </a:prstGeom>
        </p:spPr>
        <p:txBody>
          <a:bodyPr wrap="square">
            <a:spAutoFit/>
          </a:bodyPr>
          <a:lstStyle/>
          <a:p>
            <a:pPr lvl="0">
              <a:spcBef>
                <a:spcPts val="1000"/>
              </a:spcBef>
              <a:buClr>
                <a:srgbClr val="A53010"/>
              </a:buClr>
            </a:pPr>
            <a:r>
              <a:rPr lang="en-US" sz="1200" dirty="0" smtClean="0">
                <a:solidFill>
                  <a:prstClr val="black">
                    <a:lumMod val="75000"/>
                    <a:lumOff val="25000"/>
                  </a:prstClr>
                </a:solidFill>
              </a:rPr>
              <a:t>Girls:                                         Boys:</a:t>
            </a:r>
          </a:p>
          <a:p>
            <a:pPr lvl="0">
              <a:spcBef>
                <a:spcPts val="1000"/>
              </a:spcBef>
              <a:buClr>
                <a:srgbClr val="A53010"/>
              </a:buClr>
            </a:pPr>
            <a:r>
              <a:rPr lang="en-US" sz="1200" dirty="0" smtClean="0">
                <a:solidFill>
                  <a:prstClr val="black">
                    <a:lumMod val="75000"/>
                    <a:lumOff val="25000"/>
                  </a:prstClr>
                </a:solidFill>
              </a:rPr>
              <a:t>1. Pea soup                              1. Macaroni casserole</a:t>
            </a:r>
          </a:p>
          <a:p>
            <a:pPr lvl="0">
              <a:spcBef>
                <a:spcPts val="1000"/>
              </a:spcBef>
              <a:buClr>
                <a:srgbClr val="A53010"/>
              </a:buClr>
            </a:pPr>
            <a:r>
              <a:rPr lang="en-US" sz="1200" dirty="0" smtClean="0">
                <a:solidFill>
                  <a:prstClr val="black">
                    <a:lumMod val="75000"/>
                    <a:lumOff val="25000"/>
                  </a:prstClr>
                </a:solidFill>
              </a:rPr>
              <a:t>2. Mashed potatoes                2. </a:t>
            </a:r>
            <a:r>
              <a:rPr lang="en-US" sz="1200" dirty="0" smtClean="0">
                <a:solidFill>
                  <a:prstClr val="black">
                    <a:lumMod val="75000"/>
                    <a:lumOff val="25000"/>
                  </a:prstClr>
                </a:solidFill>
              </a:rPr>
              <a:t>Spinach </a:t>
            </a:r>
            <a:r>
              <a:rPr lang="en-US" sz="1200" dirty="0" smtClean="0">
                <a:solidFill>
                  <a:prstClr val="black">
                    <a:lumMod val="75000"/>
                    <a:lumOff val="25000"/>
                  </a:prstClr>
                </a:solidFill>
              </a:rPr>
              <a:t>Pancakes</a:t>
            </a:r>
          </a:p>
          <a:p>
            <a:pPr lvl="0">
              <a:spcBef>
                <a:spcPts val="1000"/>
              </a:spcBef>
              <a:buClr>
                <a:srgbClr val="A53010"/>
              </a:buClr>
            </a:pPr>
            <a:r>
              <a:rPr lang="en-US" sz="1200" dirty="0" smtClean="0">
                <a:solidFill>
                  <a:prstClr val="black">
                    <a:lumMod val="75000"/>
                    <a:lumOff val="25000"/>
                  </a:prstClr>
                </a:solidFill>
              </a:rPr>
              <a:t>3. </a:t>
            </a:r>
            <a:r>
              <a:rPr lang="en-US" sz="1200" dirty="0">
                <a:solidFill>
                  <a:prstClr val="black">
                    <a:lumMod val="75000"/>
                    <a:lumOff val="25000"/>
                  </a:prstClr>
                </a:solidFill>
              </a:rPr>
              <a:t>P</a:t>
            </a:r>
            <a:r>
              <a:rPr lang="en-US" sz="1200" dirty="0" smtClean="0">
                <a:solidFill>
                  <a:prstClr val="black">
                    <a:lumMod val="75000"/>
                    <a:lumOff val="25000"/>
                  </a:prstClr>
                </a:solidFill>
              </a:rPr>
              <a:t>orridge            		        3. Pea soup</a:t>
            </a:r>
            <a:endParaRPr lang="en-US" sz="1200" dirty="0">
              <a:solidFill>
                <a:prstClr val="black">
                  <a:lumMod val="75000"/>
                  <a:lumOff val="25000"/>
                </a:prstClr>
              </a:solidFill>
            </a:endParaRPr>
          </a:p>
        </p:txBody>
      </p:sp>
    </p:spTree>
    <p:extLst>
      <p:ext uri="{BB962C8B-B14F-4D97-AF65-F5344CB8AC3E}">
        <p14:creationId xmlns:p14="http://schemas.microsoft.com/office/powerpoint/2010/main" val="1204062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smtClean="0"/>
              <a:t>Santa </a:t>
            </a:r>
            <a:r>
              <a:rPr lang="fi-FI" dirty="0" err="1" smtClean="0"/>
              <a:t>Claus</a:t>
            </a:r>
            <a:endParaRPr lang="fi-FI" dirty="0"/>
          </a:p>
        </p:txBody>
      </p:sp>
      <p:pic>
        <p:nvPicPr>
          <p:cNvPr id="3" name="Kuva 2"/>
          <p:cNvPicPr>
            <a:picLocks noChangeAspect="1"/>
          </p:cNvPicPr>
          <p:nvPr/>
        </p:nvPicPr>
        <p:blipFill>
          <a:blip r:embed="rId3"/>
          <a:stretch>
            <a:fillRect/>
          </a:stretch>
        </p:blipFill>
        <p:spPr>
          <a:xfrm>
            <a:off x="1962614" y="1264555"/>
            <a:ext cx="9255512" cy="5206225"/>
          </a:xfrm>
          <a:prstGeom prst="rect">
            <a:avLst/>
          </a:prstGeom>
        </p:spPr>
      </p:pic>
    </p:spTree>
    <p:extLst>
      <p:ext uri="{BB962C8B-B14F-4D97-AF65-F5344CB8AC3E}">
        <p14:creationId xmlns:p14="http://schemas.microsoft.com/office/powerpoint/2010/main" val="3412471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40156" y="218111"/>
            <a:ext cx="8911687" cy="1280890"/>
          </a:xfrm>
        </p:spPr>
        <p:txBody>
          <a:bodyPr/>
          <a:lstStyle/>
          <a:p>
            <a:pPr algn="ctr"/>
            <a:r>
              <a:rPr lang="fi-FI" dirty="0" smtClean="0"/>
              <a:t>Sauna</a:t>
            </a:r>
            <a:endParaRPr lang="fi-FI" dirty="0"/>
          </a:p>
        </p:txBody>
      </p:sp>
      <p:sp>
        <p:nvSpPr>
          <p:cNvPr id="3" name="Suorakulmio 2"/>
          <p:cNvSpPr/>
          <p:nvPr/>
        </p:nvSpPr>
        <p:spPr>
          <a:xfrm>
            <a:off x="495474" y="1090513"/>
            <a:ext cx="6096000" cy="4389920"/>
          </a:xfrm>
          <a:prstGeom prst="rect">
            <a:avLst/>
          </a:prstGeom>
        </p:spPr>
        <p:txBody>
          <a:bodyPr anchor="t">
            <a:spAutoFit/>
          </a:bodyPr>
          <a:lstStyle/>
          <a:p>
            <a:pPr marL="0" marR="0" lvl="0" indent="0" algn="ctr"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panose="020F0502020204030204"/>
              </a:rPr>
              <a:t> </a:t>
            </a:r>
            <a:r>
              <a:rPr kumimoji="0" lang="en-US" sz="2400" b="0" i="0" u="none" strike="noStrike" kern="0" cap="none" spc="0" normalizeH="0" baseline="0" noProof="0" dirty="0">
                <a:ln>
                  <a:noFill/>
                </a:ln>
                <a:solidFill>
                  <a:prstClr val="black"/>
                </a:solidFill>
                <a:effectLst/>
                <a:uLnTx/>
                <a:uFillTx/>
              </a:rPr>
              <a:t>WHAT IS IT?</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Finnish sauna is usually made of  wood. In sauna we </a:t>
            </a:r>
            <a:r>
              <a:rPr kumimoji="0" lang="en-US" sz="2400" b="0" i="0" u="none" strike="noStrike" kern="0" cap="none" spc="0" normalizeH="0" baseline="0" noProof="0" dirty="0" smtClean="0">
                <a:ln>
                  <a:noFill/>
                </a:ln>
                <a:solidFill>
                  <a:prstClr val="black"/>
                </a:solidFill>
                <a:effectLst/>
                <a:uLnTx/>
                <a:uFillTx/>
              </a:rPr>
              <a:t>don’t </a:t>
            </a:r>
            <a:r>
              <a:rPr kumimoji="0" lang="en-US" sz="2400" b="0" i="0" u="none" strike="noStrike" kern="0" cap="none" spc="0" normalizeH="0" baseline="0" noProof="0" dirty="0">
                <a:ln>
                  <a:noFill/>
                </a:ln>
                <a:solidFill>
                  <a:prstClr val="black"/>
                </a:solidFill>
                <a:effectLst/>
                <a:uLnTx/>
                <a:uFillTx/>
              </a:rPr>
              <a:t>usually wear clothes.</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rPr>
              <a:t>	WHAT </a:t>
            </a:r>
            <a:r>
              <a:rPr kumimoji="0" lang="en-US" sz="2400" b="0" i="0" u="none" strike="noStrike" kern="0" cap="none" spc="0" normalizeH="0" baseline="0" noProof="0" dirty="0">
                <a:ln>
                  <a:noFill/>
                </a:ln>
                <a:solidFill>
                  <a:prstClr val="black"/>
                </a:solidFill>
                <a:effectLst/>
                <a:uLnTx/>
                <a:uFillTx/>
              </a:rPr>
              <a:t>CAN YOU DO IN SAUNA?</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It is a place for </a:t>
            </a:r>
            <a:r>
              <a:rPr kumimoji="0" lang="en-US" sz="2400" b="0" i="0" u="none" strike="noStrike" kern="0" cap="none" spc="0" normalizeH="0" baseline="0" noProof="0" dirty="0" smtClean="0">
                <a:ln>
                  <a:noFill/>
                </a:ln>
                <a:solidFill>
                  <a:prstClr val="black"/>
                </a:solidFill>
                <a:effectLst/>
                <a:uLnTx/>
                <a:uFillTx/>
              </a:rPr>
              <a:t>bathing and relaxation</a:t>
            </a:r>
            <a:r>
              <a:rPr kumimoji="0" lang="en-US" sz="2400" b="0" i="0" u="none" strike="noStrike" kern="0" cap="none" spc="0" normalizeH="0" baseline="0" noProof="0" dirty="0">
                <a:ln>
                  <a:noFill/>
                </a:ln>
                <a:solidFill>
                  <a:prstClr val="black"/>
                </a:solidFill>
                <a:effectLst/>
                <a:uLnTx/>
                <a:uFillTx/>
              </a:rPr>
              <a:t>. To get more heat and steam, </a:t>
            </a:r>
            <a:r>
              <a:rPr kumimoji="0" lang="en-US" sz="2400" b="0" i="0" u="none" strike="noStrike" kern="0" cap="none" spc="0" normalizeH="0" baseline="0" noProof="0" dirty="0" smtClean="0">
                <a:ln>
                  <a:noFill/>
                </a:ln>
                <a:solidFill>
                  <a:prstClr val="black"/>
                </a:solidFill>
                <a:effectLst/>
                <a:uLnTx/>
                <a:uFillTx/>
              </a:rPr>
              <a:t>you </a:t>
            </a:r>
            <a:r>
              <a:rPr kumimoji="0" lang="en-US" sz="2400" b="0" i="0" u="none" strike="noStrike" kern="0" cap="none" spc="0" normalizeH="0" baseline="0" noProof="0" dirty="0">
                <a:ln>
                  <a:noFill/>
                </a:ln>
                <a:solidFill>
                  <a:prstClr val="black"/>
                </a:solidFill>
                <a:effectLst/>
                <a:uLnTx/>
                <a:uFillTx/>
              </a:rPr>
              <a:t>throw some water </a:t>
            </a:r>
            <a:r>
              <a:rPr lang="en-US" sz="2400" kern="0" dirty="0" smtClean="0">
                <a:solidFill>
                  <a:prstClr val="black"/>
                </a:solidFill>
              </a:rPr>
              <a:t>on</a:t>
            </a:r>
            <a:r>
              <a:rPr kumimoji="0" lang="en-US" sz="2400" b="0" i="0" u="none" strike="noStrike" kern="0" cap="none" spc="0" normalizeH="0" baseline="0" noProof="0" dirty="0" smtClean="0">
                <a:ln>
                  <a:noFill/>
                </a:ln>
                <a:solidFill>
                  <a:prstClr val="black"/>
                </a:solidFill>
                <a:effectLst/>
                <a:uLnTx/>
                <a:uFillTx/>
              </a:rPr>
              <a:t> </a:t>
            </a:r>
            <a:r>
              <a:rPr kumimoji="0" lang="en-US" sz="2400" b="0" i="0" u="none" strike="noStrike" kern="0" cap="none" spc="0" normalizeH="0" baseline="0" noProof="0" dirty="0">
                <a:ln>
                  <a:noFill/>
                </a:ln>
                <a:solidFill>
                  <a:prstClr val="black"/>
                </a:solidFill>
                <a:effectLst/>
                <a:uLnTx/>
                <a:uFillTx/>
              </a:rPr>
              <a:t>the stones.</a:t>
            </a:r>
          </a:p>
          <a:p>
            <a:pPr marL="0" marR="0" lvl="0" indent="0" algn="ctr"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WHEN IS IT USED?</a:t>
            </a:r>
          </a:p>
          <a:p>
            <a:pPr marL="0" marR="0" lvl="0" indent="0" defTabSz="914400" eaLnBrk="1" fontAlgn="auto" latinLnBrk="0" hangingPunct="1">
              <a:lnSpc>
                <a:spcPct val="90000"/>
              </a:lnSpc>
              <a:spcBef>
                <a:spcPts val="100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rPr>
              <a:t>In Finland sauna </a:t>
            </a:r>
            <a:r>
              <a:rPr kumimoji="0" lang="en-US" sz="2400" b="0" i="0" u="none" strike="noStrike" kern="0" cap="none" spc="0" normalizeH="0" baseline="0" noProof="0" dirty="0" smtClean="0">
                <a:ln>
                  <a:noFill/>
                </a:ln>
                <a:solidFill>
                  <a:prstClr val="black"/>
                </a:solidFill>
                <a:effectLst/>
                <a:uLnTx/>
                <a:uFillTx/>
              </a:rPr>
              <a:t>is used weekly. It also has </a:t>
            </a:r>
            <a:r>
              <a:rPr kumimoji="0" lang="en-US" sz="2400" b="0" i="0" u="none" strike="noStrike" kern="0" cap="none" spc="0" normalizeH="0" baseline="0" noProof="0" dirty="0">
                <a:ln>
                  <a:noFill/>
                </a:ln>
                <a:solidFill>
                  <a:prstClr val="black"/>
                </a:solidFill>
                <a:effectLst/>
                <a:uLnTx/>
                <a:uFillTx/>
              </a:rPr>
              <a:t>an important role during Christmas and </a:t>
            </a:r>
            <a:r>
              <a:rPr kumimoji="0" lang="en-US" sz="2400" b="0" i="0" u="none" strike="noStrike" kern="0" cap="none" spc="0" normalizeH="0" baseline="0" noProof="0" dirty="0" smtClean="0">
                <a:ln>
                  <a:noFill/>
                </a:ln>
                <a:solidFill>
                  <a:prstClr val="black"/>
                </a:solidFill>
                <a:effectLst/>
                <a:uLnTx/>
                <a:uFillTx/>
              </a:rPr>
              <a:t>Midsummer.  </a:t>
            </a:r>
            <a:endParaRPr kumimoji="0" lang="fi-FI" sz="2400" b="0" i="0" u="none" strike="noStrike" kern="0" cap="none" spc="0" normalizeH="0" baseline="0" noProof="0" dirty="0">
              <a:ln>
                <a:noFill/>
              </a:ln>
              <a:solidFill>
                <a:sysClr val="windowText" lastClr="000000"/>
              </a:solidFill>
              <a:effectLst/>
              <a:uLnTx/>
              <a:uFillTx/>
            </a:endParaRPr>
          </a:p>
        </p:txBody>
      </p:sp>
      <p:pic>
        <p:nvPicPr>
          <p:cNvPr id="4" name="Kuva 3"/>
          <p:cNvPicPr>
            <a:picLocks noChangeAspect="1"/>
          </p:cNvPicPr>
          <p:nvPr/>
        </p:nvPicPr>
        <p:blipFill>
          <a:blip r:embed="rId3"/>
          <a:stretch>
            <a:fillRect/>
          </a:stretch>
        </p:blipFill>
        <p:spPr>
          <a:xfrm>
            <a:off x="6681626" y="1617642"/>
            <a:ext cx="5510374" cy="4128701"/>
          </a:xfrm>
          <a:prstGeom prst="rect">
            <a:avLst/>
          </a:prstGeom>
        </p:spPr>
      </p:pic>
    </p:spTree>
    <p:extLst>
      <p:ext uri="{BB962C8B-B14F-4D97-AF65-F5344CB8AC3E}">
        <p14:creationId xmlns:p14="http://schemas.microsoft.com/office/powerpoint/2010/main" val="3377075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Kouvola, </a:t>
            </a:r>
            <a:r>
              <a:rPr lang="en-US" dirty="0" smtClean="0"/>
              <a:t>our hometown</a:t>
            </a:r>
            <a:endParaRPr lang="en-US" dirty="0"/>
          </a:p>
        </p:txBody>
      </p:sp>
      <p:pic>
        <p:nvPicPr>
          <p:cNvPr id="3" name="Kuv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472" y="1540727"/>
            <a:ext cx="4477884" cy="4477884"/>
          </a:xfrm>
          <a:prstGeom prst="rect">
            <a:avLst/>
          </a:prstGeom>
        </p:spPr>
      </p:pic>
    </p:spTree>
    <p:extLst>
      <p:ext uri="{BB962C8B-B14F-4D97-AF65-F5344CB8AC3E}">
        <p14:creationId xmlns:p14="http://schemas.microsoft.com/office/powerpoint/2010/main" val="3230262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p:cNvSpPr/>
          <p:nvPr/>
        </p:nvSpPr>
        <p:spPr>
          <a:xfrm>
            <a:off x="1471370" y="117693"/>
            <a:ext cx="10300906" cy="6186309"/>
          </a:xfrm>
          <a:prstGeom prst="rect">
            <a:avLst/>
          </a:prstGeom>
        </p:spPr>
        <p:txBody>
          <a:bodyPr wrap="square">
            <a:spAutoFit/>
          </a:bodyPr>
          <a:lstStyle/>
          <a:p>
            <a:r>
              <a:rPr lang="en-US" dirty="0" err="1" smtClean="0"/>
              <a:t>Kouvola</a:t>
            </a:r>
            <a:r>
              <a:rPr lang="en-US" dirty="0" smtClean="0"/>
              <a:t> is situated in Southern Finland, </a:t>
            </a:r>
            <a:r>
              <a:rPr lang="en-US" dirty="0" smtClean="0"/>
              <a:t>located </a:t>
            </a:r>
            <a:r>
              <a:rPr lang="en-US" dirty="0" smtClean="0"/>
              <a:t>134 km northeast of the capital city Helsinki. </a:t>
            </a:r>
          </a:p>
          <a:p>
            <a:r>
              <a:rPr lang="en-US" dirty="0" smtClean="0"/>
              <a:t>There are 35 schools and 8493 pupils in </a:t>
            </a:r>
            <a:r>
              <a:rPr lang="en-US" dirty="0" err="1" smtClean="0"/>
              <a:t>Kouvola</a:t>
            </a:r>
            <a:r>
              <a:rPr lang="en-US" dirty="0" smtClean="0"/>
              <a:t>. There are about 86 000 people living in our town. The town originally grew up around the junction of the north-south and east-west rail tracks. It was also a major road transport junction. </a:t>
            </a:r>
            <a:r>
              <a:rPr lang="en-US" dirty="0" err="1" smtClean="0"/>
              <a:t>Kouvola</a:t>
            </a:r>
            <a:r>
              <a:rPr lang="en-US" dirty="0" smtClean="0"/>
              <a:t> is the 10th largest city in Finland by population. </a:t>
            </a:r>
            <a:r>
              <a:rPr lang="en-US" dirty="0" err="1" smtClean="0"/>
              <a:t>Kouvola's</a:t>
            </a:r>
            <a:r>
              <a:rPr lang="en-US" dirty="0" smtClean="0"/>
              <a:t> mayor´s name </a:t>
            </a:r>
            <a:r>
              <a:rPr lang="en-US" dirty="0" smtClean="0"/>
              <a:t>is Lauri </a:t>
            </a:r>
            <a:r>
              <a:rPr lang="en-US" dirty="0" err="1" smtClean="0"/>
              <a:t>Lamminmäki</a:t>
            </a:r>
            <a:r>
              <a:rPr lang="en-US" dirty="0" smtClean="0"/>
              <a:t>.</a:t>
            </a:r>
          </a:p>
          <a:p>
            <a:endParaRPr lang="en-US" dirty="0" smtClean="0"/>
          </a:p>
          <a:p>
            <a:r>
              <a:rPr lang="en-US" dirty="0" smtClean="0"/>
              <a:t>My </a:t>
            </a:r>
            <a:r>
              <a:rPr lang="en-US" dirty="0" err="1" smtClean="0"/>
              <a:t>Kouvola</a:t>
            </a:r>
            <a:endParaRPr lang="en-US" dirty="0" smtClean="0"/>
          </a:p>
          <a:p>
            <a:endParaRPr lang="en-US" dirty="0" smtClean="0"/>
          </a:p>
          <a:p>
            <a:r>
              <a:rPr lang="en-US" dirty="0" smtClean="0"/>
              <a:t>I' m Emily. I was eleven years old when I moved to </a:t>
            </a:r>
            <a:r>
              <a:rPr lang="en-US" dirty="0" err="1" smtClean="0"/>
              <a:t>Kouvola</a:t>
            </a:r>
            <a:r>
              <a:rPr lang="en-US" dirty="0" smtClean="0"/>
              <a:t>, it was about two years ago. I am from Estonia. </a:t>
            </a:r>
            <a:r>
              <a:rPr lang="en-US" dirty="0" err="1" smtClean="0"/>
              <a:t>Kouvola</a:t>
            </a:r>
            <a:r>
              <a:rPr lang="en-US" dirty="0" smtClean="0"/>
              <a:t> is a small town. I like </a:t>
            </a:r>
            <a:r>
              <a:rPr lang="en-US" dirty="0" err="1" smtClean="0"/>
              <a:t>Veturi</a:t>
            </a:r>
            <a:r>
              <a:rPr lang="en-US" dirty="0" smtClean="0"/>
              <a:t>, the biggest shopping mall in </a:t>
            </a:r>
            <a:r>
              <a:rPr lang="en-US" dirty="0" err="1" smtClean="0"/>
              <a:t>Kouvola</a:t>
            </a:r>
            <a:r>
              <a:rPr lang="en-US" dirty="0" smtClean="0"/>
              <a:t>. My favorite lake is </a:t>
            </a:r>
            <a:r>
              <a:rPr lang="en-US" dirty="0" err="1" smtClean="0"/>
              <a:t>Käyrälampi</a:t>
            </a:r>
            <a:r>
              <a:rPr lang="en-US" dirty="0" smtClean="0"/>
              <a:t>. Near </a:t>
            </a:r>
            <a:r>
              <a:rPr lang="en-US" dirty="0" err="1" smtClean="0"/>
              <a:t>Käyrälampi</a:t>
            </a:r>
            <a:r>
              <a:rPr lang="en-US" dirty="0" smtClean="0"/>
              <a:t> is </a:t>
            </a:r>
            <a:r>
              <a:rPr lang="en-US" dirty="0" err="1" smtClean="0"/>
              <a:t>Aquapark</a:t>
            </a:r>
            <a:r>
              <a:rPr lang="en-US" dirty="0" smtClean="0"/>
              <a:t> and an amusement park called </a:t>
            </a:r>
            <a:r>
              <a:rPr lang="en-US" dirty="0" err="1" smtClean="0"/>
              <a:t>Tykkimäki</a:t>
            </a:r>
            <a:r>
              <a:rPr lang="en-US" dirty="0" smtClean="0"/>
              <a:t> and oh, I almost forgot, there is a canteen in </a:t>
            </a:r>
            <a:r>
              <a:rPr lang="en-US" dirty="0" err="1" smtClean="0"/>
              <a:t>Aquapark</a:t>
            </a:r>
            <a:r>
              <a:rPr lang="en-US" dirty="0" smtClean="0"/>
              <a:t>. I always like to buy soft ice when I'm there.</a:t>
            </a:r>
          </a:p>
          <a:p>
            <a:endParaRPr lang="en-US" dirty="0" smtClean="0"/>
          </a:p>
          <a:p>
            <a:r>
              <a:rPr lang="en-US" dirty="0" smtClean="0"/>
              <a:t>I'm Liza. When I moved to Finland, </a:t>
            </a:r>
            <a:r>
              <a:rPr lang="en-US" dirty="0" err="1" smtClean="0"/>
              <a:t>Kouvola</a:t>
            </a:r>
            <a:r>
              <a:rPr lang="en-US" dirty="0" smtClean="0"/>
              <a:t>, I was scared a bit, because I came from Estonia, a very small town called </a:t>
            </a:r>
            <a:r>
              <a:rPr lang="en-US" dirty="0" err="1" smtClean="0"/>
              <a:t>Narva</a:t>
            </a:r>
            <a:r>
              <a:rPr lang="en-US" dirty="0" smtClean="0"/>
              <a:t>. But now I like this town a lot! It's really quiet and peaceful here. I also like </a:t>
            </a:r>
            <a:r>
              <a:rPr lang="en-US" dirty="0" err="1" smtClean="0"/>
              <a:t>Kouvola's</a:t>
            </a:r>
            <a:r>
              <a:rPr lang="en-US" dirty="0" smtClean="0"/>
              <a:t> nature, sometimes I go to the forest near my home to take some pictures.</a:t>
            </a:r>
          </a:p>
          <a:p>
            <a:r>
              <a:rPr lang="en-US" dirty="0" smtClean="0"/>
              <a:t>I walk to school every day, because it's very close to the place, where I live. It's very difficult to live here without a car and when we came from Estonia, sometimes I needed to walk about 8 kilometers. Don't forgot to rent a car or a bike when you come here. Welcome to </a:t>
            </a:r>
            <a:r>
              <a:rPr lang="en-US" dirty="0" err="1" smtClean="0"/>
              <a:t>Kouvola</a:t>
            </a:r>
            <a:r>
              <a:rPr lang="en-US" dirty="0" smtClean="0"/>
              <a:t>!</a:t>
            </a:r>
            <a:endParaRPr lang="en-US" dirty="0"/>
          </a:p>
        </p:txBody>
      </p:sp>
    </p:spTree>
    <p:extLst>
      <p:ext uri="{BB962C8B-B14F-4D97-AF65-F5344CB8AC3E}">
        <p14:creationId xmlns:p14="http://schemas.microsoft.com/office/powerpoint/2010/main" val="2064668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384352" y="324356"/>
            <a:ext cx="8843023" cy="758413"/>
          </a:xfrm>
        </p:spPr>
        <p:txBody>
          <a:bodyPr/>
          <a:lstStyle/>
          <a:p>
            <a:pPr algn="ctr"/>
            <a:r>
              <a:rPr lang="fi-FI" dirty="0"/>
              <a:t> </a:t>
            </a:r>
            <a:r>
              <a:rPr lang="fi-FI" dirty="0" smtClean="0"/>
              <a:t>              Repovesi</a:t>
            </a:r>
            <a:endParaRPr lang="fi-FI" dirty="0"/>
          </a:p>
        </p:txBody>
      </p:sp>
      <p:sp>
        <p:nvSpPr>
          <p:cNvPr id="3" name="Sisällön paikkamerkki 2"/>
          <p:cNvSpPr>
            <a:spLocks noGrp="1"/>
          </p:cNvSpPr>
          <p:nvPr>
            <p:ph idx="1"/>
          </p:nvPr>
        </p:nvSpPr>
        <p:spPr>
          <a:xfrm>
            <a:off x="732480" y="1258563"/>
            <a:ext cx="10515600" cy="4351338"/>
          </a:xfrm>
        </p:spPr>
        <p:txBody>
          <a:bodyPr vert="horz" lIns="91440" tIns="45720" rIns="91440" bIns="45720" rtlCol="0" anchor="t">
            <a:normAutofit/>
          </a:bodyPr>
          <a:lstStyle/>
          <a:p>
            <a:pPr>
              <a:buFont typeface="Arial" panose="020B0604020202020204" pitchFamily="34" charset="0"/>
              <a:buChar char="•"/>
            </a:pPr>
            <a:r>
              <a:rPr lang="en-US" dirty="0" err="1"/>
              <a:t>Repovesi</a:t>
            </a:r>
            <a:r>
              <a:rPr lang="en-US" dirty="0"/>
              <a:t>  is </a:t>
            </a:r>
            <a:r>
              <a:rPr lang="en-US" dirty="0" smtClean="0"/>
              <a:t>a National </a:t>
            </a:r>
            <a:r>
              <a:rPr lang="en-US" dirty="0"/>
              <a:t>Park in </a:t>
            </a:r>
            <a:r>
              <a:rPr lang="en-US" dirty="0" err="1"/>
              <a:t>Kouvola</a:t>
            </a:r>
            <a:r>
              <a:rPr lang="en-US" dirty="0"/>
              <a:t> . </a:t>
            </a:r>
          </a:p>
          <a:p>
            <a:pPr>
              <a:buFont typeface="Arial" panose="020B0604020202020204" pitchFamily="34" charset="0"/>
              <a:buChar char="•"/>
            </a:pPr>
            <a:r>
              <a:rPr lang="fi-FI" dirty="0" err="1"/>
              <a:t>The</a:t>
            </a:r>
            <a:r>
              <a:rPr lang="fi-FI" dirty="0"/>
              <a:t> </a:t>
            </a:r>
            <a:r>
              <a:rPr lang="fi-FI" dirty="0" err="1"/>
              <a:t>deepest</a:t>
            </a:r>
            <a:r>
              <a:rPr lang="fi-FI" dirty="0"/>
              <a:t> lake in Repovesi is 75,51 meters </a:t>
            </a:r>
            <a:r>
              <a:rPr lang="fi-FI" dirty="0" err="1"/>
              <a:t>deep</a:t>
            </a:r>
            <a:r>
              <a:rPr lang="fi-FI" dirty="0"/>
              <a:t>.</a:t>
            </a:r>
          </a:p>
          <a:p>
            <a:pPr>
              <a:buFont typeface="Arial" panose="020B0604020202020204" pitchFamily="34" charset="0"/>
              <a:buChar char="•"/>
            </a:pPr>
            <a:r>
              <a:rPr lang="fi-FI" dirty="0" err="1"/>
              <a:t>The</a:t>
            </a:r>
            <a:r>
              <a:rPr lang="fi-FI" dirty="0"/>
              <a:t> </a:t>
            </a:r>
            <a:r>
              <a:rPr lang="fi-FI" dirty="0" err="1"/>
              <a:t>highest</a:t>
            </a:r>
            <a:r>
              <a:rPr lang="fi-FI" dirty="0"/>
              <a:t> rock is 168 meters </a:t>
            </a:r>
            <a:r>
              <a:rPr lang="fi-FI" dirty="0" err="1"/>
              <a:t>high</a:t>
            </a:r>
            <a:r>
              <a:rPr lang="fi-FI" dirty="0"/>
              <a:t>.</a:t>
            </a:r>
          </a:p>
          <a:p>
            <a:pPr>
              <a:buFont typeface="Arial" panose="020B0604020202020204" pitchFamily="34" charset="0"/>
              <a:buChar char="•"/>
            </a:pPr>
            <a:r>
              <a:rPr lang="fi-FI" dirty="0"/>
              <a:t>If you </a:t>
            </a:r>
            <a:r>
              <a:rPr lang="fi-FI" dirty="0" err="1"/>
              <a:t>want</a:t>
            </a:r>
            <a:r>
              <a:rPr lang="fi-FI" dirty="0"/>
              <a:t> to </a:t>
            </a:r>
            <a:r>
              <a:rPr lang="fi-FI" dirty="0" err="1"/>
              <a:t>rent</a:t>
            </a:r>
            <a:r>
              <a:rPr lang="fi-FI" dirty="0"/>
              <a:t> a </a:t>
            </a:r>
            <a:r>
              <a:rPr lang="fi-FI" dirty="0" err="1"/>
              <a:t>cabin</a:t>
            </a:r>
            <a:r>
              <a:rPr lang="fi-FI" dirty="0"/>
              <a:t> for a </a:t>
            </a:r>
            <a:r>
              <a:rPr lang="fi-FI" dirty="0" err="1"/>
              <a:t>night</a:t>
            </a:r>
            <a:r>
              <a:rPr lang="fi-FI" dirty="0"/>
              <a:t>, it </a:t>
            </a:r>
            <a:r>
              <a:rPr lang="fi-FI" dirty="0" err="1"/>
              <a:t>costs</a:t>
            </a:r>
            <a:r>
              <a:rPr lang="fi-FI" dirty="0"/>
              <a:t> 100 </a:t>
            </a:r>
            <a:r>
              <a:rPr lang="fi-FI" dirty="0" err="1"/>
              <a:t>euros</a:t>
            </a:r>
            <a:r>
              <a:rPr lang="fi-FI" dirty="0"/>
              <a:t>.</a:t>
            </a:r>
          </a:p>
          <a:p>
            <a:pPr>
              <a:buFont typeface="Arial" panose="020B0604020202020204" pitchFamily="34" charset="0"/>
              <a:buChar char="•"/>
            </a:pPr>
            <a:r>
              <a:rPr lang="fi-FI" dirty="0" err="1"/>
              <a:t>The</a:t>
            </a:r>
            <a:r>
              <a:rPr lang="fi-FI" dirty="0"/>
              <a:t> </a:t>
            </a:r>
            <a:r>
              <a:rPr lang="fi-FI" dirty="0" err="1"/>
              <a:t>cabins</a:t>
            </a:r>
            <a:r>
              <a:rPr lang="fi-FI" dirty="0"/>
              <a:t> are </a:t>
            </a:r>
            <a:r>
              <a:rPr lang="fi-FI" dirty="0" err="1"/>
              <a:t>rated</a:t>
            </a:r>
            <a:r>
              <a:rPr lang="fi-FI" dirty="0"/>
              <a:t> with 4.8 </a:t>
            </a:r>
            <a:r>
              <a:rPr lang="fi-FI" dirty="0" err="1"/>
              <a:t>stars.</a:t>
            </a:r>
            <a:endParaRPr lang="fi-FI" dirty="0"/>
          </a:p>
          <a:p>
            <a:pPr>
              <a:buFont typeface="Arial" panose="020B0604020202020204" pitchFamily="34" charset="0"/>
              <a:buChar char="•"/>
            </a:pPr>
            <a:r>
              <a:rPr lang="fi-FI" dirty="0" err="1"/>
              <a:t>There</a:t>
            </a:r>
            <a:r>
              <a:rPr lang="fi-FI" dirty="0"/>
              <a:t> is a 45km </a:t>
            </a:r>
            <a:r>
              <a:rPr lang="fi-FI" dirty="0" err="1"/>
              <a:t>marked</a:t>
            </a:r>
            <a:r>
              <a:rPr lang="fi-FI" dirty="0"/>
              <a:t> </a:t>
            </a:r>
            <a:r>
              <a:rPr lang="fi-FI" dirty="0" err="1"/>
              <a:t>track</a:t>
            </a:r>
            <a:r>
              <a:rPr lang="fi-FI" dirty="0"/>
              <a:t>  in the  summer.  </a:t>
            </a:r>
          </a:p>
          <a:p>
            <a:pPr>
              <a:buFont typeface="Arial" panose="020B0604020202020204" pitchFamily="34" charset="0"/>
              <a:buChar char="•"/>
            </a:pPr>
            <a:r>
              <a:rPr lang="fi-FI" dirty="0" err="1"/>
              <a:t>You</a:t>
            </a:r>
            <a:r>
              <a:rPr lang="fi-FI" dirty="0"/>
              <a:t> can </a:t>
            </a:r>
            <a:r>
              <a:rPr lang="fi-FI" dirty="0" err="1"/>
              <a:t>tent</a:t>
            </a:r>
            <a:r>
              <a:rPr lang="fi-FI" dirty="0"/>
              <a:t> and </a:t>
            </a:r>
            <a:r>
              <a:rPr lang="fi-FI" dirty="0" err="1"/>
              <a:t>swim</a:t>
            </a:r>
            <a:r>
              <a:rPr lang="fi-FI" dirty="0"/>
              <a:t> </a:t>
            </a:r>
            <a:r>
              <a:rPr lang="fi-FI" dirty="0" err="1"/>
              <a:t>there. </a:t>
            </a:r>
            <a:endParaRPr lang="fi-FI" dirty="0"/>
          </a:p>
        </p:txBody>
      </p:sp>
      <p:pic>
        <p:nvPicPr>
          <p:cNvPr id="4" name="Kuva 3"/>
          <p:cNvPicPr>
            <a:picLocks noChangeAspect="1"/>
          </p:cNvPicPr>
          <p:nvPr/>
        </p:nvPicPr>
        <p:blipFill>
          <a:blip r:embed="rId3"/>
          <a:stretch>
            <a:fillRect/>
          </a:stretch>
        </p:blipFill>
        <p:spPr>
          <a:xfrm>
            <a:off x="4202371" y="4456090"/>
            <a:ext cx="3868584" cy="2081233"/>
          </a:xfrm>
          <a:prstGeom prst="ellipse">
            <a:avLst/>
          </a:prstGeom>
          <a:ln>
            <a:noFill/>
          </a:ln>
          <a:effectLst>
            <a:softEdge rad="112500"/>
          </a:effectLst>
        </p:spPr>
      </p:pic>
      <p:pic>
        <p:nvPicPr>
          <p:cNvPr id="5" name="Kuva 4"/>
          <p:cNvPicPr>
            <a:picLocks noChangeAspect="1"/>
          </p:cNvPicPr>
          <p:nvPr/>
        </p:nvPicPr>
        <p:blipFill>
          <a:blip r:embed="rId4"/>
          <a:stretch>
            <a:fillRect/>
          </a:stretch>
        </p:blipFill>
        <p:spPr>
          <a:xfrm>
            <a:off x="8306634" y="4456090"/>
            <a:ext cx="3607200" cy="2081233"/>
          </a:xfrm>
          <a:prstGeom prst="ellipse">
            <a:avLst/>
          </a:prstGeom>
          <a:ln>
            <a:noFill/>
          </a:ln>
          <a:effectLst>
            <a:softEdge rad="112500"/>
          </a:effectLst>
        </p:spPr>
      </p:pic>
      <p:pic>
        <p:nvPicPr>
          <p:cNvPr id="6" name="Kuva 5"/>
          <p:cNvPicPr>
            <a:picLocks noChangeAspect="1"/>
          </p:cNvPicPr>
          <p:nvPr/>
        </p:nvPicPr>
        <p:blipFill>
          <a:blip r:embed="rId5"/>
          <a:stretch>
            <a:fillRect/>
          </a:stretch>
        </p:blipFill>
        <p:spPr>
          <a:xfrm>
            <a:off x="384351" y="4500108"/>
            <a:ext cx="3582341" cy="2088471"/>
          </a:xfrm>
          <a:prstGeom prst="ellipse">
            <a:avLst/>
          </a:prstGeom>
          <a:ln>
            <a:noFill/>
          </a:ln>
          <a:effectLst>
            <a:softEdge rad="112500"/>
          </a:effectLst>
        </p:spPr>
      </p:pic>
    </p:spTree>
    <p:extLst>
      <p:ext uri="{BB962C8B-B14F-4D97-AF65-F5344CB8AC3E}">
        <p14:creationId xmlns:p14="http://schemas.microsoft.com/office/powerpoint/2010/main" val="2704364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smtClean="0"/>
              <a:t>Mielakka</a:t>
            </a:r>
            <a:r>
              <a:rPr lang="fi-FI" dirty="0" smtClean="0"/>
              <a:t>, </a:t>
            </a:r>
            <a:r>
              <a:rPr lang="en-US" dirty="0" smtClean="0"/>
              <a:t>skiing</a:t>
            </a:r>
            <a:r>
              <a:rPr lang="fi-FI" dirty="0" smtClean="0"/>
              <a:t> center</a:t>
            </a:r>
            <a:endParaRPr lang="fi-FI" dirty="0"/>
          </a:p>
        </p:txBody>
      </p:sp>
      <p:pic>
        <p:nvPicPr>
          <p:cNvPr id="3" name="Kuva 2"/>
          <p:cNvPicPr>
            <a:picLocks noChangeAspect="1"/>
          </p:cNvPicPr>
          <p:nvPr/>
        </p:nvPicPr>
        <p:blipFill rotWithShape="1">
          <a:blip r:embed="rId3"/>
          <a:srcRect l="16312" t="21788" r="16478" b="11487"/>
          <a:stretch/>
        </p:blipFill>
        <p:spPr>
          <a:xfrm>
            <a:off x="1378039" y="1460700"/>
            <a:ext cx="9182637" cy="5125507"/>
          </a:xfrm>
          <a:prstGeom prst="rect">
            <a:avLst/>
          </a:prstGeom>
        </p:spPr>
      </p:pic>
    </p:spTree>
    <p:extLst>
      <p:ext uri="{BB962C8B-B14F-4D97-AF65-F5344CB8AC3E}">
        <p14:creationId xmlns:p14="http://schemas.microsoft.com/office/powerpoint/2010/main" val="700802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191480" y="256119"/>
            <a:ext cx="8911687" cy="1280890"/>
          </a:xfrm>
        </p:spPr>
        <p:txBody>
          <a:bodyPr/>
          <a:lstStyle/>
          <a:p>
            <a:pPr algn="ctr"/>
            <a:r>
              <a:rPr lang="fi-FI" dirty="0"/>
              <a:t>Tykkimäki, A</a:t>
            </a:r>
            <a:r>
              <a:rPr lang="en-US" dirty="0"/>
              <a:t>musement Park</a:t>
            </a:r>
            <a:endParaRPr lang="fi-FI" dirty="0"/>
          </a:p>
        </p:txBody>
      </p:sp>
      <p:pic>
        <p:nvPicPr>
          <p:cNvPr id="14" name="Kuva 13"/>
          <p:cNvPicPr>
            <a:picLocks noChangeAspect="1"/>
          </p:cNvPicPr>
          <p:nvPr/>
        </p:nvPicPr>
        <p:blipFill rotWithShape="1">
          <a:blip r:embed="rId3"/>
          <a:srcRect l="16511" t="23724" r="16378" b="10431"/>
          <a:stretch/>
        </p:blipFill>
        <p:spPr>
          <a:xfrm>
            <a:off x="1751527" y="1352280"/>
            <a:ext cx="8731876" cy="4816699"/>
          </a:xfrm>
          <a:prstGeom prst="rect">
            <a:avLst/>
          </a:prstGeom>
        </p:spPr>
      </p:pic>
    </p:spTree>
    <p:extLst>
      <p:ext uri="{BB962C8B-B14F-4D97-AF65-F5344CB8AC3E}">
        <p14:creationId xmlns:p14="http://schemas.microsoft.com/office/powerpoint/2010/main" val="3501507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Kiehkur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349</TotalTime>
  <Words>1435</Words>
  <Application>Microsoft Office PowerPoint</Application>
  <PresentationFormat>Laajakuva</PresentationFormat>
  <Paragraphs>136</Paragraphs>
  <Slides>20</Slides>
  <Notes>16</Notes>
  <HiddenSlides>1</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20</vt:i4>
      </vt:variant>
    </vt:vector>
  </HeadingPairs>
  <TitlesOfParts>
    <vt:vector size="29" baseType="lpstr">
      <vt:lpstr>Batang</vt:lpstr>
      <vt:lpstr>Arial</vt:lpstr>
      <vt:lpstr>Calibri</vt:lpstr>
      <vt:lpstr>Calibri Light</vt:lpstr>
      <vt:lpstr>Century</vt:lpstr>
      <vt:lpstr>Century Gothic</vt:lpstr>
      <vt:lpstr>Comic Sans MS</vt:lpstr>
      <vt:lpstr>Wingdings 3</vt:lpstr>
      <vt:lpstr>Kiehkura</vt:lpstr>
      <vt:lpstr>PowerPoint-esitys</vt:lpstr>
      <vt:lpstr>Five facts about Finland</vt:lpstr>
      <vt:lpstr>Santa Claus</vt:lpstr>
      <vt:lpstr>Sauna</vt:lpstr>
      <vt:lpstr>Kouvola, our hometown</vt:lpstr>
      <vt:lpstr>PowerPoint-esitys</vt:lpstr>
      <vt:lpstr>               Repovesi</vt:lpstr>
      <vt:lpstr>Mielakka, skiing center</vt:lpstr>
      <vt:lpstr>Tykkimäki, Amusement Park</vt:lpstr>
      <vt:lpstr>Aquapark</vt:lpstr>
      <vt:lpstr>Kouvolan Lakritsi</vt:lpstr>
      <vt:lpstr>Veturi,  the shopping mall </vt:lpstr>
      <vt:lpstr>Mansikkamäki School</vt:lpstr>
      <vt:lpstr>The school in pics</vt:lpstr>
      <vt:lpstr>PowerPoint-esitys</vt:lpstr>
      <vt:lpstr>Subjects </vt:lpstr>
      <vt:lpstr>Art by pupils</vt:lpstr>
      <vt:lpstr>PowerPoint-esitys</vt:lpstr>
      <vt:lpstr>PowerPoint-esitys</vt:lpstr>
      <vt:lpstr>The food in our school</vt:lpstr>
    </vt:vector>
  </TitlesOfParts>
  <Company>Kouvola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Olli Lea</dc:creator>
  <cp:lastModifiedBy>Viskari Sonja</cp:lastModifiedBy>
  <cp:revision>38</cp:revision>
  <dcterms:created xsi:type="dcterms:W3CDTF">2015-10-24T19:40:01Z</dcterms:created>
  <dcterms:modified xsi:type="dcterms:W3CDTF">2015-11-04T06:37:41Z</dcterms:modified>
</cp:coreProperties>
</file>