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67" r:id="rId4"/>
    <p:sldId id="268" r:id="rId5"/>
    <p:sldId id="261" r:id="rId6"/>
    <p:sldId id="275" r:id="rId7"/>
    <p:sldId id="270" r:id="rId8"/>
    <p:sldId id="266" r:id="rId9"/>
    <p:sldId id="265" r:id="rId10"/>
    <p:sldId id="259" r:id="rId11"/>
    <p:sldId id="260" r:id="rId12"/>
    <p:sldId id="262" r:id="rId13"/>
    <p:sldId id="263" r:id="rId14"/>
    <p:sldId id="269" r:id="rId15"/>
    <p:sldId id="271" r:id="rId16"/>
    <p:sldId id="272" r:id="rId17"/>
    <p:sldId id="273" r:id="rId18"/>
    <p:sldId id="274" r:id="rId19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3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120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2940A-FE78-4B18-809F-8128FF99C001}" type="datetimeFigureOut">
              <a:rPr lang="fi-FI" smtClean="0"/>
              <a:t>27.8.2020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6E0DB-E9C9-404A-97B0-BDB34DC5D61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423639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2940A-FE78-4B18-809F-8128FF99C001}" type="datetimeFigureOut">
              <a:rPr lang="fi-FI" smtClean="0"/>
              <a:t>27.8.2020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6E0DB-E9C9-404A-97B0-BDB34DC5D61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84717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2940A-FE78-4B18-809F-8128FF99C001}" type="datetimeFigureOut">
              <a:rPr lang="fi-FI" smtClean="0"/>
              <a:t>27.8.2020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6E0DB-E9C9-404A-97B0-BDB34DC5D61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802119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2940A-FE78-4B18-809F-8128FF99C001}" type="datetimeFigureOut">
              <a:rPr lang="fi-FI" smtClean="0"/>
              <a:t>27.8.2020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6E0DB-E9C9-404A-97B0-BDB34DC5D61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621433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2940A-FE78-4B18-809F-8128FF99C001}" type="datetimeFigureOut">
              <a:rPr lang="fi-FI" smtClean="0"/>
              <a:t>27.8.2020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6E0DB-E9C9-404A-97B0-BDB34DC5D61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527601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2940A-FE78-4B18-809F-8128FF99C001}" type="datetimeFigureOut">
              <a:rPr lang="fi-FI" smtClean="0"/>
              <a:t>27.8.2020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6E0DB-E9C9-404A-97B0-BDB34DC5D61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328193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2940A-FE78-4B18-809F-8128FF99C001}" type="datetimeFigureOut">
              <a:rPr lang="fi-FI" smtClean="0"/>
              <a:t>27.8.2020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6E0DB-E9C9-404A-97B0-BDB34DC5D61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673603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2940A-FE78-4B18-809F-8128FF99C001}" type="datetimeFigureOut">
              <a:rPr lang="fi-FI" smtClean="0"/>
              <a:t>27.8.2020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6E0DB-E9C9-404A-97B0-BDB34DC5D61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789251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2940A-FE78-4B18-809F-8128FF99C001}" type="datetimeFigureOut">
              <a:rPr lang="fi-FI" smtClean="0"/>
              <a:t>27.8.2020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6E0DB-E9C9-404A-97B0-BDB34DC5D61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297079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2940A-FE78-4B18-809F-8128FF99C001}" type="datetimeFigureOut">
              <a:rPr lang="fi-FI" smtClean="0"/>
              <a:t>27.8.2020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6E0DB-E9C9-404A-97B0-BDB34DC5D61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96546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2940A-FE78-4B18-809F-8128FF99C001}" type="datetimeFigureOut">
              <a:rPr lang="fi-FI" smtClean="0"/>
              <a:t>27.8.2020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6E0DB-E9C9-404A-97B0-BDB34DC5D61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58226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32940A-FE78-4B18-809F-8128FF99C001}" type="datetimeFigureOut">
              <a:rPr lang="fi-FI" smtClean="0"/>
              <a:t>27.8.2020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36E0DB-E9C9-404A-97B0-BDB34DC5D61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59482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Kiinalainen kulttuuri ja suhteet länsimaihin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/>
              <a:t>s. 54-65</a:t>
            </a:r>
          </a:p>
        </p:txBody>
      </p:sp>
    </p:spTree>
    <p:extLst>
      <p:ext uri="{BB962C8B-B14F-4D97-AF65-F5344CB8AC3E}">
        <p14:creationId xmlns:p14="http://schemas.microsoft.com/office/powerpoint/2010/main" val="677247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Kiinalainen kulttuuri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56538" y="1809723"/>
            <a:ext cx="10515600" cy="4702396"/>
          </a:xfrm>
        </p:spPr>
        <p:txBody>
          <a:bodyPr>
            <a:normAutofit/>
          </a:bodyPr>
          <a:lstStyle/>
          <a:p>
            <a:r>
              <a:rPr lang="fi-FI" sz="3200" dirty="0"/>
              <a:t>Hyvin kehittynyt kulttuuri, ”</a:t>
            </a:r>
            <a:r>
              <a:rPr lang="fi-FI" sz="3200" i="1" dirty="0"/>
              <a:t>keskuksen valtakunta</a:t>
            </a:r>
            <a:r>
              <a:rPr lang="fi-FI" sz="3200" dirty="0"/>
              <a:t>”: mm. monet keksinnöt, Kiinan muuri</a:t>
            </a:r>
          </a:p>
          <a:p>
            <a:r>
              <a:rPr lang="fi-FI" sz="3200" dirty="0"/>
              <a:t>Suhtautuminen muihin kulttuureihin </a:t>
            </a:r>
            <a:r>
              <a:rPr lang="fi-FI" sz="3200" i="1" dirty="0" err="1"/>
              <a:t>etnosentristä</a:t>
            </a:r>
            <a:endParaRPr lang="fi-FI" sz="3200" i="1" dirty="0"/>
          </a:p>
          <a:p>
            <a:r>
              <a:rPr lang="fi-FI" sz="3200" dirty="0"/>
              <a:t>Maailmankuvaa muokanneet </a:t>
            </a:r>
            <a:r>
              <a:rPr lang="fi-FI" sz="3200" i="1" dirty="0"/>
              <a:t>kungfutselaisuus ja taolaisuus</a:t>
            </a:r>
            <a:r>
              <a:rPr lang="fi-FI" sz="3200" dirty="0"/>
              <a:t>: mm. hierarkiat, tasapaino ja mielenrauha, esi-isien kunnioitus</a:t>
            </a:r>
          </a:p>
          <a:p>
            <a:r>
              <a:rPr lang="fi-FI" sz="3200" dirty="0"/>
              <a:t>Keisarien johtamat </a:t>
            </a:r>
            <a:r>
              <a:rPr lang="fi-FI" sz="3200" i="1" dirty="0"/>
              <a:t>dynastiat</a:t>
            </a:r>
            <a:r>
              <a:rPr lang="fi-FI" sz="3200" dirty="0"/>
              <a:t> aina v. 1912, sittemmin </a:t>
            </a:r>
            <a:r>
              <a:rPr lang="fi-FI" sz="3200" i="1" dirty="0"/>
              <a:t>tasavalta</a:t>
            </a:r>
            <a:r>
              <a:rPr lang="fi-FI" sz="3200" dirty="0"/>
              <a:t> ja </a:t>
            </a:r>
            <a:r>
              <a:rPr lang="fi-FI" sz="3200" i="1" dirty="0"/>
              <a:t>kommunistinen diktatuuri</a:t>
            </a:r>
            <a:r>
              <a:rPr lang="fi-FI" sz="3200" dirty="0"/>
              <a:t> vuodesta 1949 nykypäiviin</a:t>
            </a:r>
          </a:p>
          <a:p>
            <a:endParaRPr lang="fi-FI" sz="3200" dirty="0"/>
          </a:p>
        </p:txBody>
      </p:sp>
    </p:spTree>
    <p:extLst>
      <p:ext uri="{BB962C8B-B14F-4D97-AF65-F5344CB8AC3E}">
        <p14:creationId xmlns:p14="http://schemas.microsoft.com/office/powerpoint/2010/main" val="1612162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Qin</a:t>
            </a:r>
            <a:r>
              <a:rPr lang="fi-FI" dirty="0"/>
              <a:t> </a:t>
            </a:r>
            <a:r>
              <a:rPr lang="fi-FI" dirty="0" err="1"/>
              <a:t>Shihuang</a:t>
            </a:r>
            <a:r>
              <a:rPr lang="fi-FI" dirty="0"/>
              <a:t> (200-l. eKr.) ja terrakotta-sotilailla varustettu hauta</a:t>
            </a:r>
          </a:p>
        </p:txBody>
      </p:sp>
      <p:pic>
        <p:nvPicPr>
          <p:cNvPr id="7" name="Sisällön paikkamerkki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67897" y="1795049"/>
            <a:ext cx="3278599" cy="4552104"/>
          </a:xfrm>
          <a:prstGeom prst="rect">
            <a:avLst/>
          </a:prstGeom>
        </p:spPr>
      </p:pic>
      <p:pic>
        <p:nvPicPr>
          <p:cNvPr id="8" name="Kuva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3261" y="1948956"/>
            <a:ext cx="6310539" cy="4605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115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 err="1"/>
              <a:t>Qinin</a:t>
            </a:r>
            <a:r>
              <a:rPr lang="fi-FI" dirty="0"/>
              <a:t> kaudella 5000 </a:t>
            </a:r>
            <a:r>
              <a:rPr lang="fi-FI" dirty="0" err="1"/>
              <a:t>kilometria</a:t>
            </a:r>
            <a:r>
              <a:rPr lang="fi-FI" dirty="0"/>
              <a:t> yhtenäistä muuria, muuria jatkettiin </a:t>
            </a:r>
            <a:r>
              <a:rPr lang="fi-FI" dirty="0" err="1"/>
              <a:t>Han</a:t>
            </a:r>
            <a:r>
              <a:rPr lang="fi-FI" dirty="0"/>
              <a:t>-ja  Ming-kaudella, yhteensä jopa 9000km</a:t>
            </a:r>
          </a:p>
        </p:txBody>
      </p:sp>
      <p:pic>
        <p:nvPicPr>
          <p:cNvPr id="1026" name="Picture 2" descr="https://lh3.googleusercontent.com/AgGl71DYisopSDoQns9h8MOj-vktU2hossNqEM4se7J6QAqZt9FU7iKiPYoLgjivef3AEblFpYwDtLwrzSoI4Ffi1lnfomOEy9H7nDqwpOPebN5gBoouuSQ8lKJYck1-XaVvz9C6w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0918" y="1467816"/>
            <a:ext cx="5132159" cy="5132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11913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Kiinalaisia keksintöjä</a:t>
            </a:r>
            <a:br>
              <a:rPr lang="fi-FI" dirty="0"/>
            </a:b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2035534" y="1825625"/>
            <a:ext cx="9318266" cy="4351338"/>
          </a:xfrm>
        </p:spPr>
        <p:txBody>
          <a:bodyPr>
            <a:normAutofit/>
          </a:bodyPr>
          <a:lstStyle/>
          <a:p>
            <a:r>
              <a:rPr lang="fi-FI" sz="4000" dirty="0"/>
              <a:t>Kompassi 900-luku</a:t>
            </a:r>
          </a:p>
          <a:p>
            <a:r>
              <a:rPr lang="fi-FI" sz="4000" dirty="0"/>
              <a:t>Ruuti 900-1000-luku</a:t>
            </a:r>
          </a:p>
          <a:p>
            <a:r>
              <a:rPr lang="fi-FI" sz="4000" dirty="0"/>
              <a:t>Paperi 0-200-luku</a:t>
            </a:r>
          </a:p>
          <a:p>
            <a:r>
              <a:rPr lang="fi-FI" sz="4000" dirty="0"/>
              <a:t>Kirjapaino 1000-luku</a:t>
            </a:r>
          </a:p>
          <a:p>
            <a:r>
              <a:rPr lang="fi-FI" sz="4000" dirty="0"/>
              <a:t>Posliini 200-300 eKr.</a:t>
            </a:r>
          </a:p>
          <a:p>
            <a:r>
              <a:rPr lang="fi-FI" sz="4000" dirty="0"/>
              <a:t>Valurauta 500-100 eKr.</a:t>
            </a:r>
          </a:p>
          <a:p>
            <a:endParaRPr lang="fi-FI" sz="4000" dirty="0"/>
          </a:p>
          <a:p>
            <a:endParaRPr lang="fi-FI" sz="4000" dirty="0"/>
          </a:p>
        </p:txBody>
      </p:sp>
    </p:spTree>
    <p:extLst>
      <p:ext uri="{BB962C8B-B14F-4D97-AF65-F5344CB8AC3E}">
        <p14:creationId xmlns:p14="http://schemas.microsoft.com/office/powerpoint/2010/main" val="2962922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 smtClean="0"/>
              <a:t>Zheng</a:t>
            </a:r>
            <a:r>
              <a:rPr lang="fi-FI" dirty="0" smtClean="0"/>
              <a:t> </a:t>
            </a:r>
            <a:r>
              <a:rPr lang="fi-FI" dirty="0" err="1" smtClean="0"/>
              <a:t>Hen</a:t>
            </a:r>
            <a:r>
              <a:rPr lang="fi-FI" dirty="0" smtClean="0"/>
              <a:t> </a:t>
            </a:r>
            <a:r>
              <a:rPr lang="fi-FI" smtClean="0"/>
              <a:t>laivaston matkat 1405-1433</a:t>
            </a:r>
            <a:endParaRPr lang="fi-FI" dirty="0"/>
          </a:p>
        </p:txBody>
      </p:sp>
      <p:pic>
        <p:nvPicPr>
          <p:cNvPr id="4" name="Sisällön paikkamerkki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61458" y="1690688"/>
            <a:ext cx="6867943" cy="4351338"/>
          </a:xfrm>
          <a:prstGeom prst="rect">
            <a:avLst/>
          </a:prstGeom>
        </p:spPr>
      </p:pic>
      <p:pic>
        <p:nvPicPr>
          <p:cNvPr id="5" name="Kuva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508" y="1690688"/>
            <a:ext cx="3139551" cy="4587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9066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Kiinan viimeinen keisari </a:t>
            </a:r>
            <a:r>
              <a:rPr lang="fi-FI" dirty="0" err="1"/>
              <a:t>Pu</a:t>
            </a:r>
            <a:r>
              <a:rPr lang="fi-FI" dirty="0"/>
              <a:t> Yi kruunattiin kaksivuotiaana v. 1908, luopui vallasta 1912.</a:t>
            </a:r>
            <a:br>
              <a:rPr lang="fi-FI" dirty="0"/>
            </a:br>
            <a:endParaRPr lang="fi-FI" dirty="0"/>
          </a:p>
        </p:txBody>
      </p:sp>
      <p:pic>
        <p:nvPicPr>
          <p:cNvPr id="2050" name="Picture 2" descr="https://lh4.googleusercontent.com/c4TaCZgOQplYvP4xZw_E9BBx2Bn_JvwTX1u0dwAIbuhuqnHWbdew8hxC3l1Soaztcz5WfxYoccidVmGbpHRUhRblOp70AFlddUibCKR6NzpBc6y6-b8KHarxu1e0SM0w9tj2SFi6tQA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9177" y="1536779"/>
            <a:ext cx="3508451" cy="4925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46218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Tasavaltalaisten johtaja (ja pitkäaikainen </a:t>
            </a:r>
            <a:r>
              <a:rPr lang="fi-FI" b="1" dirty="0"/>
              <a:t>Taiwanin </a:t>
            </a:r>
            <a:r>
              <a:rPr lang="fi-FI" dirty="0"/>
              <a:t>presidentti) </a:t>
            </a:r>
            <a:r>
              <a:rPr lang="fi-FI" b="1" i="1" dirty="0" err="1"/>
              <a:t>Tsiang</a:t>
            </a:r>
            <a:r>
              <a:rPr lang="fi-FI" b="1" i="1" dirty="0"/>
              <a:t> Kai-</a:t>
            </a:r>
            <a:r>
              <a:rPr lang="fi-FI" b="1" i="1" dirty="0" err="1"/>
              <a:t>sek</a:t>
            </a:r>
            <a:r>
              <a:rPr lang="fi-FI" b="1" i="1" dirty="0"/>
              <a:t> </a:t>
            </a:r>
            <a:r>
              <a:rPr lang="fi-FI" dirty="0"/>
              <a:t>yhdessä pres. Rooseveltin ja pääministeri Churchillin kanssa.</a:t>
            </a:r>
          </a:p>
        </p:txBody>
      </p:sp>
      <p:pic>
        <p:nvPicPr>
          <p:cNvPr id="7" name="Sisällön paikkamerkki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1965" y="2227348"/>
            <a:ext cx="4953495" cy="3775100"/>
          </a:xfrm>
          <a:prstGeom prst="rect">
            <a:avLst/>
          </a:prstGeom>
        </p:spPr>
      </p:pic>
      <p:pic>
        <p:nvPicPr>
          <p:cNvPr id="8" name="Kuva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2259" y="2227347"/>
            <a:ext cx="6267338" cy="3711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2010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i="1" dirty="0"/>
              <a:t>Mao </a:t>
            </a:r>
            <a:r>
              <a:rPr lang="fi-FI" b="1" i="1" dirty="0" err="1"/>
              <a:t>Zedong</a:t>
            </a:r>
            <a:r>
              <a:rPr lang="fi-FI" dirty="0"/>
              <a:t>, kommunistisen Kiinan </a:t>
            </a:r>
            <a:r>
              <a:rPr lang="fi-FI" dirty="0" smtClean="0"/>
              <a:t>diktaattori (1949)</a:t>
            </a:r>
            <a:endParaRPr lang="fi-FI" dirty="0"/>
          </a:p>
        </p:txBody>
      </p:sp>
      <p:pic>
        <p:nvPicPr>
          <p:cNvPr id="6" name="Sisällön paikkamerkki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46168" y="1027906"/>
            <a:ext cx="3996857" cy="5300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9906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Varhaiset kanssakäymiset Eurooppaan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i-FI" sz="3600" i="1" dirty="0"/>
              <a:t>Silkkitie</a:t>
            </a:r>
            <a:r>
              <a:rPr lang="fi-FI" sz="3600" dirty="0"/>
              <a:t> antiikin ajoista 1300-luvulle: mm. silkki, mausteet, paperi</a:t>
            </a:r>
          </a:p>
          <a:p>
            <a:r>
              <a:rPr lang="fi-FI" sz="3600" dirty="0"/>
              <a:t>Yhteydet jäivät keskiajalla lopulta vähäisiksi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fi-FI" sz="3600" i="1" dirty="0">
                <a:sym typeface="Wingdings" panose="05000000000000000000" pitchFamily="2" charset="2"/>
              </a:rPr>
              <a:t>Marco Polon</a:t>
            </a:r>
            <a:r>
              <a:rPr lang="fi-FI" sz="3600" dirty="0">
                <a:sym typeface="Wingdings" panose="05000000000000000000" pitchFamily="2" charset="2"/>
              </a:rPr>
              <a:t> matkakertomus innoitti matkustamaan Kiinaan</a:t>
            </a:r>
          </a:p>
          <a:p>
            <a:r>
              <a:rPr lang="fi-FI" sz="3600" i="1" dirty="0">
                <a:sym typeface="Wingdings" panose="05000000000000000000" pitchFamily="2" charset="2"/>
              </a:rPr>
              <a:t>Vasco da Gama </a:t>
            </a:r>
            <a:r>
              <a:rPr lang="fi-FI" sz="3600" dirty="0">
                <a:sym typeface="Wingdings" panose="05000000000000000000" pitchFamily="2" charset="2"/>
              </a:rPr>
              <a:t>löysi meritien Intiaan ja koko Aasiaan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fi-FI" sz="3600" dirty="0">
                <a:sym typeface="Wingdings" panose="05000000000000000000" pitchFamily="2" charset="2"/>
              </a:rPr>
              <a:t>lähetystyöntekijät </a:t>
            </a:r>
            <a:r>
              <a:rPr lang="fi-FI" sz="3600" dirty="0" smtClean="0">
                <a:sym typeface="Wingdings" panose="05000000000000000000" pitchFamily="2" charset="2"/>
              </a:rPr>
              <a:t>(1. Portugali 2. Hollanti</a:t>
            </a:r>
            <a:r>
              <a:rPr lang="fi-FI" sz="3600" dirty="0">
                <a:sym typeface="Wingdings" panose="05000000000000000000" pitchFamily="2" charset="2"/>
              </a:rPr>
              <a:t> </a:t>
            </a:r>
            <a:r>
              <a:rPr lang="fi-FI" sz="3600" dirty="0" smtClean="0">
                <a:sym typeface="Wingdings" panose="05000000000000000000" pitchFamily="2" charset="2"/>
              </a:rPr>
              <a:t>3.</a:t>
            </a:r>
            <a:r>
              <a:rPr lang="fi-FI" sz="3600" dirty="0" smtClean="0">
                <a:sym typeface="Wingdings" panose="05000000000000000000" pitchFamily="2" charset="2"/>
              </a:rPr>
              <a:t> </a:t>
            </a:r>
            <a:r>
              <a:rPr lang="fi-FI" sz="3600" dirty="0">
                <a:sym typeface="Wingdings" panose="05000000000000000000" pitchFamily="2" charset="2"/>
              </a:rPr>
              <a:t>Englanti), erityisesti </a:t>
            </a:r>
            <a:r>
              <a:rPr lang="fi-FI" sz="3600" i="1" dirty="0">
                <a:sym typeface="Wingdings" panose="05000000000000000000" pitchFamily="2" charset="2"/>
              </a:rPr>
              <a:t>jesuiitat</a:t>
            </a:r>
            <a:r>
              <a:rPr lang="fi-FI" sz="3600" dirty="0">
                <a:sym typeface="Wingdings" panose="05000000000000000000" pitchFamily="2" charset="2"/>
              </a:rPr>
              <a:t>, levittivät kristinuskoa 1500-luvulla</a:t>
            </a:r>
          </a:p>
          <a:p>
            <a:r>
              <a:rPr lang="fi-FI" sz="3600" dirty="0">
                <a:sym typeface="Wingdings" panose="05000000000000000000" pitchFamily="2" charset="2"/>
              </a:rPr>
              <a:t>Pääsy manner-Kiinaan epäonnistui ja kristinuskokaan ei levinnyt</a:t>
            </a:r>
          </a:p>
          <a:p>
            <a:pPr marL="0" indent="0">
              <a:buNone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967387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Silkkitie</a:t>
            </a:r>
          </a:p>
        </p:txBody>
      </p:sp>
      <p:pic>
        <p:nvPicPr>
          <p:cNvPr id="4" name="Sisällön paikkamerkki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75747" y="1416722"/>
            <a:ext cx="8234892" cy="4940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268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Marco Polo n. 1254-1324, venetsialainen kauppias ja tutkimusmatkaaja. Vuonna 1271 mahdollinen nelivuotinen matka Kiinaan </a:t>
            </a:r>
            <a:r>
              <a:rPr lang="fi-FI" dirty="0" err="1"/>
              <a:t>Kublai</a:t>
            </a:r>
            <a:r>
              <a:rPr lang="fi-FI" dirty="0"/>
              <a:t>-Kaanin hoviin.</a:t>
            </a:r>
          </a:p>
        </p:txBody>
      </p:sp>
      <p:pic>
        <p:nvPicPr>
          <p:cNvPr id="4" name="Sisällön paikkamerkki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41074" y="2327579"/>
            <a:ext cx="2962275" cy="4000500"/>
          </a:xfrm>
          <a:prstGeom prst="rect">
            <a:avLst/>
          </a:prstGeom>
        </p:spPr>
      </p:pic>
      <p:pic>
        <p:nvPicPr>
          <p:cNvPr id="5" name="Kuva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0" y="2708579"/>
            <a:ext cx="6019800" cy="3619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7735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Vasco da Gaman matka Intiaan 1497-1499</a:t>
            </a:r>
          </a:p>
        </p:txBody>
      </p:sp>
      <p:pic>
        <p:nvPicPr>
          <p:cNvPr id="4" name="Sisällön paikkamerkki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54458" y="1445378"/>
            <a:ext cx="6036457" cy="4932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4486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Suhteet länsimaihin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477079" y="1598212"/>
            <a:ext cx="11418072" cy="4578751"/>
          </a:xfrm>
        </p:spPr>
        <p:txBody>
          <a:bodyPr/>
          <a:lstStyle/>
          <a:p>
            <a:r>
              <a:rPr lang="fi-FI" dirty="0"/>
              <a:t>1800-luvulla imperialistiset suurvallat (erit. britit) pyrkivät Kiinan markkinoille</a:t>
            </a:r>
          </a:p>
          <a:p>
            <a:pPr marL="0" indent="0">
              <a:buNone/>
            </a:pPr>
            <a:r>
              <a:rPr lang="fi-FI" dirty="0">
                <a:sym typeface="Wingdings" panose="05000000000000000000" pitchFamily="2" charset="2"/>
              </a:rPr>
              <a:t> Kiinassa vaikeuksia, ei ollut teollistunut länsimaiden mukaisesti</a:t>
            </a:r>
            <a:endParaRPr lang="fi-FI" dirty="0"/>
          </a:p>
          <a:p>
            <a:r>
              <a:rPr lang="fi-FI" dirty="0"/>
              <a:t>Kiina ei alistunut siirtomaan asemaan, mutta joutui tekemään myönnytyksiä, mm. satamien avaaminen (</a:t>
            </a:r>
            <a:r>
              <a:rPr lang="fi-FI" i="1" dirty="0"/>
              <a:t>taloudellinen imperialismi</a:t>
            </a:r>
            <a:r>
              <a:rPr lang="fi-FI" dirty="0"/>
              <a:t>)</a:t>
            </a:r>
          </a:p>
          <a:p>
            <a:r>
              <a:rPr lang="fi-FI" dirty="0"/>
              <a:t>Kiina ajautui 1800-luvulla myös useisiin sotiin:</a:t>
            </a:r>
          </a:p>
          <a:p>
            <a:pPr lvl="2"/>
            <a:r>
              <a:rPr lang="fi-FI" dirty="0"/>
              <a:t>Oopiumsodat 1840-42, 1856-1860</a:t>
            </a:r>
          </a:p>
          <a:p>
            <a:pPr lvl="2"/>
            <a:r>
              <a:rPr lang="fi-FI" dirty="0" err="1"/>
              <a:t>Taiping</a:t>
            </a:r>
            <a:r>
              <a:rPr lang="fi-FI" dirty="0"/>
              <a:t>-kapina 1850-64</a:t>
            </a:r>
          </a:p>
          <a:p>
            <a:pPr lvl="2"/>
            <a:r>
              <a:rPr lang="fi-FI" dirty="0" err="1"/>
              <a:t>Boksarikapina</a:t>
            </a:r>
            <a:r>
              <a:rPr lang="fi-FI" dirty="0"/>
              <a:t> 1900 </a:t>
            </a:r>
          </a:p>
          <a:p>
            <a:pPr marL="914400" lvl="2" indent="0">
              <a:buNone/>
            </a:pPr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222216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Oopiumsodan myötä </a:t>
            </a:r>
            <a:r>
              <a:rPr lang="fi-FI"/>
              <a:t>Hongkong Iso-Britannialle </a:t>
            </a:r>
            <a:r>
              <a:rPr lang="fi-FI" dirty="0"/>
              <a:t>1842-1997.</a:t>
            </a:r>
          </a:p>
        </p:txBody>
      </p:sp>
      <p:pic>
        <p:nvPicPr>
          <p:cNvPr id="4" name="Sisällön paikkamerkki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64489" y="2291639"/>
            <a:ext cx="4904926" cy="3674594"/>
          </a:xfrm>
          <a:prstGeom prst="rect">
            <a:avLst/>
          </a:prstGeom>
        </p:spPr>
      </p:pic>
      <p:pic>
        <p:nvPicPr>
          <p:cNvPr id="5" name="Kuva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5806" y="2160340"/>
            <a:ext cx="2408129" cy="2048434"/>
          </a:xfrm>
          <a:prstGeom prst="rect">
            <a:avLst/>
          </a:prstGeom>
        </p:spPr>
      </p:pic>
      <p:pic>
        <p:nvPicPr>
          <p:cNvPr id="6" name="Kuva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5273" y="4678426"/>
            <a:ext cx="3578662" cy="1786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0343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AB9DB43-C86B-4548-AAE2-87E872F1FB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Oopiumsodat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214E762-916A-2A4E-8E9D-A0603C5938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Iso-Britannia vs. Kiina</a:t>
            </a:r>
          </a:p>
          <a:p>
            <a:r>
              <a:rPr lang="fi-FI" dirty="0"/>
              <a:t>Oopiumin salakuljetus Kiinaan</a:t>
            </a:r>
          </a:p>
          <a:p>
            <a:r>
              <a:rPr lang="fi-FI" dirty="0"/>
              <a:t>Kiina joutui antamaan myönnytyksiä. Mm. lähetystyöntekijöiden toiminta tuli sallia, satamien avaaminen, Hongkong Iso-Britannialle v. 1997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1940060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047A1F4-629A-1045-853B-7FDE4CD044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Taiping</a:t>
            </a:r>
            <a:r>
              <a:rPr lang="fi-FI" dirty="0"/>
              <a:t>-kapina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E17C9D0-65AE-9F42-846E-7F4B6A14B9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Kiinan valtion ja </a:t>
            </a:r>
            <a:r>
              <a:rPr lang="fi-FI" dirty="0" err="1"/>
              <a:t>Taiping</a:t>
            </a:r>
            <a:r>
              <a:rPr lang="fi-FI" dirty="0"/>
              <a:t>-liikkeen välinen sisällissota, johon ulkovallat (Ranska, Iso-Britannia) sekaantuivat</a:t>
            </a:r>
          </a:p>
          <a:p>
            <a:r>
              <a:rPr lang="fi-FI" dirty="0"/>
              <a:t>Aluksi ulkomaat tukivat liikettä, koska kannattivat kristinuskoa</a:t>
            </a:r>
          </a:p>
          <a:p>
            <a:r>
              <a:rPr lang="fi-FI" dirty="0"/>
              <a:t>Lopulta ulkovallat kääntyivät Kiinan valtion puolelle ja </a:t>
            </a:r>
            <a:r>
              <a:rPr lang="fi-FI" dirty="0" err="1"/>
              <a:t>Taiping</a:t>
            </a:r>
            <a:r>
              <a:rPr lang="fi-FI" dirty="0"/>
              <a:t>-liike kukistettiin</a:t>
            </a:r>
          </a:p>
          <a:p>
            <a:r>
              <a:rPr lang="fi-FI" dirty="0"/>
              <a:t>N. 20-30 milj. kuollutta</a:t>
            </a:r>
          </a:p>
          <a:p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8658493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59D5BBB-5298-2447-9645-50D0C943E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Boksarikapina</a:t>
            </a: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C7699CC-C5E7-F448-B46B-A3E57476C9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 err="1"/>
              <a:t>Boksarit</a:t>
            </a:r>
            <a:r>
              <a:rPr lang="fi-FI" dirty="0"/>
              <a:t> (nyrkkeilijät) salaseura, joka halusi ajaa ulkovallat pois Kiinasta, vastusti myös ulkovaltoja myötäilevää keisaria</a:t>
            </a:r>
          </a:p>
          <a:p>
            <a:r>
              <a:rPr lang="fi-FI" dirty="0"/>
              <a:t>Lähetyssaarnaajia ja kristittyjä surmattiin</a:t>
            </a:r>
          </a:p>
          <a:p>
            <a:r>
              <a:rPr lang="fi-FI" dirty="0"/>
              <a:t>Länsimaiden retkikunta (USA, Ranska, I-B, Saksa, Italia, Venäjä, Itävalta-Unkari, Japani) kukisti </a:t>
            </a:r>
            <a:r>
              <a:rPr lang="fi-FI" dirty="0" err="1"/>
              <a:t>boksarit</a:t>
            </a:r>
            <a:endParaRPr lang="fi-FI" dirty="0"/>
          </a:p>
          <a:p>
            <a:r>
              <a:rPr lang="fi-FI" dirty="0"/>
              <a:t>Kiina maksoi sotakorvauksia länsimaille ja oli heikkouden tilassa, oli aiheuttamassa </a:t>
            </a:r>
            <a:r>
              <a:rPr lang="fi-FI"/>
              <a:t>keisarikunnan sortumista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2622955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428</Words>
  <Application>Microsoft Office PowerPoint</Application>
  <PresentationFormat>Laajakuva</PresentationFormat>
  <Paragraphs>53</Paragraphs>
  <Slides>18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Wingdings</vt:lpstr>
      <vt:lpstr>Office-teema</vt:lpstr>
      <vt:lpstr>Kiinalainen kulttuuri ja suhteet länsimaihin</vt:lpstr>
      <vt:lpstr>Kiinalainen kulttuuri</vt:lpstr>
      <vt:lpstr>Qin Shihuang (200-l. eKr.) ja terrakotta-sotilailla varustettu hauta</vt:lpstr>
      <vt:lpstr>Qinin kaudella 5000 kilometria yhtenäistä muuria, muuria jatkettiin Han-ja  Ming-kaudella, yhteensä jopa 9000km</vt:lpstr>
      <vt:lpstr>Kiinalaisia keksintöjä </vt:lpstr>
      <vt:lpstr>Zheng Hen laivaston matkat 1405-1433</vt:lpstr>
      <vt:lpstr>Kiinan viimeinen keisari Pu Yi kruunattiin kaksivuotiaana v. 1908, luopui vallasta 1912. </vt:lpstr>
      <vt:lpstr>Tasavaltalaisten johtaja (ja pitkäaikainen Taiwanin presidentti) Tsiang Kai-sek yhdessä pres. Rooseveltin ja pääministeri Churchillin kanssa.</vt:lpstr>
      <vt:lpstr>Mao Zedong, kommunistisen Kiinan diktaattori (1949)</vt:lpstr>
      <vt:lpstr>Varhaiset kanssakäymiset Eurooppaan</vt:lpstr>
      <vt:lpstr>Silkkitie</vt:lpstr>
      <vt:lpstr>Marco Polo n. 1254-1324, venetsialainen kauppias ja tutkimusmatkaaja. Vuonna 1271 mahdollinen nelivuotinen matka Kiinaan Kublai-Kaanin hoviin.</vt:lpstr>
      <vt:lpstr>Vasco da Gaman matka Intiaan 1497-1499</vt:lpstr>
      <vt:lpstr>Suhteet länsimaihin</vt:lpstr>
      <vt:lpstr>Oopiumsodan myötä Hongkong Iso-Britannialle 1842-1997.</vt:lpstr>
      <vt:lpstr>Oopiumsodat</vt:lpstr>
      <vt:lpstr>Taiping-kapina</vt:lpstr>
      <vt:lpstr>Boksarikapina</vt:lpstr>
    </vt:vector>
  </TitlesOfParts>
  <Company>Kotkan kaupunki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Kiinan ja länsimaiden suhteet</dc:title>
  <dc:creator>Anttila Petri</dc:creator>
  <cp:lastModifiedBy>Anttila Petri</cp:lastModifiedBy>
  <cp:revision>13</cp:revision>
  <dcterms:created xsi:type="dcterms:W3CDTF">2020-01-07T10:35:17Z</dcterms:created>
  <dcterms:modified xsi:type="dcterms:W3CDTF">2020-08-27T06:17:00Z</dcterms:modified>
</cp:coreProperties>
</file>