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12" r:id="rId2"/>
    <p:sldId id="413" r:id="rId3"/>
    <p:sldId id="414" r:id="rId4"/>
    <p:sldId id="415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604" autoAdjust="0"/>
  </p:normalViewPr>
  <p:slideViewPr>
    <p:cSldViewPr snapToGrid="0">
      <p:cViewPr varScale="1">
        <p:scale>
          <a:sx n="56" d="100"/>
          <a:sy n="56" d="100"/>
        </p:scale>
        <p:origin x="10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25BD5-A3F3-4E7B-A156-7BA9CC8F3533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144DB-AA1A-4B49-928E-D0CB7D5ABA7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143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41AA5B-1D33-4ED6-A800-DA86CD8727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07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41AA5B-1D33-4ED6-A800-DA86CD872760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233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41AA5B-1D33-4ED6-A800-DA86CD872760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0407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41AA5B-1D33-4ED6-A800-DA86CD87276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7059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EF82DC-DDD4-F3EE-76F6-557D4784F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692EBA8-EEBF-2D93-C830-8C715CFC2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DDD8EA-BA82-7FCC-7175-ED4DFC7A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C7D24B-E8A5-10C1-D5BB-9AE99DD2C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0A8DF0-58AF-0F1B-B5A6-AF17B7D16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995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A3A40-664C-067C-61E6-F40711F8D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73376CD-BABE-1AAA-8DAB-1B554A67C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0BEB2E-8E20-13F3-278A-0781AC563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F80782-860F-8367-7F4F-479CDEA18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4C0BF7-EA86-9782-4BEB-DF5CC673E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837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09F69BE-0562-D792-E865-FF96A3F4E8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B9284A-9844-C3D0-752F-73ACDCF56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653FCB-9AD4-AA1E-4643-80687C19D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03355C-5007-629C-0EEF-7B9DDC69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D8D948-045D-52F6-6954-DAAF2256F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342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BC2341-8A5B-7F8E-CDEC-BB6127307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81E281-943D-C4C1-5E45-EE6A46B84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43489B-8A8B-3138-AFA3-DFFDA5E7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0221D7-2858-52B9-C1E3-1C7296E06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3C1E0D-C852-15CA-41EF-26B35A02B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60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E6EA19-A79C-8FE2-57DB-5A5224A99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D683E45-6171-FF96-4015-EA9BE906A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180798-AD20-4DFE-D79F-F51D1A318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E768BB-42CA-2F77-8753-ED5078BE2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853DF4-3E13-D2BA-0A84-3FCFA5448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447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120C83-3C8D-173F-2F89-0D64FA919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9C0442-F01B-0E62-92D7-3E5B2E8EAE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06C230-2B78-C69E-FDA4-4FA14B107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F9A78D6-7F67-9A52-3DE6-14C17152E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72D3EE-6A65-B1F6-B983-84AFB0402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8AC1F9B-1328-C88F-A756-6C566266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254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925C4E-4A61-FB81-3125-E89B28340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630802E-560C-43F8-D8D8-B254CE2C9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2AAFD8F-740F-90F5-7095-98C3908CC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975CAD0-30B4-04F8-573B-70DB5962D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067FB46-781F-C95B-F5B6-AF4A4E66BF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5338D2-5AAA-8B02-3888-5FBAD091E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9A16E5B-BBE0-2790-D503-495D0D272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EAF0172-9C36-3C64-6A05-4B35EF1B6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4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D14DD1-B55B-2A3D-2139-B210CDCD9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F3C52B4-B3E1-679B-0609-7A673E0D2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0F67DD8-DAC9-46BA-91A0-ABD92986E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5DC2E08-EB09-A48F-8083-4E9AC62E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7625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7CBDB7F-94BA-E75F-DDD6-C453F8D63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4C5F40A-BE9D-D732-9721-C4F728436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B1D26CF-35D3-DB48-314A-1C089F11F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311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491C4D-9B96-670D-D724-086C0AE9B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0E4101-3C99-3D94-0C11-60B05C0A5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8AF5A10-B101-8488-E9D1-92201AC37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24686CE-D8D7-EB98-CFEF-90DF09CAD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9B5BAE0-A7E3-97B3-0D8D-BDD554792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0A66050-4DA2-87B6-BFD3-3CDEEC3B7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21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5B0BCB-4C79-CA45-6D96-2583166A8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FB08ACB-2F30-D74F-C195-DB501425FF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F7654F0-E9A7-EA7B-9E13-CAB208791B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529E6C6-3EB0-23F9-E5E1-63A4C9E79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EDD1682-6D42-871E-9007-39C134E1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67206C5-2A78-2F87-02BB-7946054B9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715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8E16C3E-B687-585B-5008-0324A11BA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661640-809F-7DBD-6198-1CD42814A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892AA1-3202-A705-6B8B-6E67CD6D8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3BA181-44BF-4728-B1BA-AC8E17C50339}" type="datetimeFigureOut">
              <a:rPr lang="fi-FI" smtClean="0"/>
              <a:t>2.2.2026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F9F5D9-1EDD-55CD-6B06-D370306723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E00EA6-DC91-AFC7-E3AF-1D8246A000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83D82F-D455-4092-9A99-159BD0C161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956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18FF1AD-FB61-B67B-3110-D0203600B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" y="1153572"/>
            <a:ext cx="3750074" cy="4481418"/>
          </a:xfrm>
        </p:spPr>
        <p:txBody>
          <a:bodyPr>
            <a:normAutofit/>
          </a:bodyPr>
          <a:lstStyle/>
          <a:p>
            <a:r>
              <a:rPr lang="fi-FI" sz="3400" dirty="0">
                <a:solidFill>
                  <a:srgbClr val="FFFFFF"/>
                </a:solidFill>
              </a:rPr>
              <a:t>Historian esseen kirjoittaminen:</a:t>
            </a:r>
            <a:br>
              <a:rPr lang="fi-FI" sz="3400" dirty="0">
                <a:solidFill>
                  <a:srgbClr val="FFFFFF"/>
                </a:solidFill>
              </a:rPr>
            </a:br>
            <a:r>
              <a:rPr lang="fi-FI" sz="3400" dirty="0">
                <a:solidFill>
                  <a:srgbClr val="FFFFFF"/>
                </a:solidFill>
              </a:rPr>
              <a:t>Aloita suunnittelemalla ja rajaamalla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A11E39-78F3-2540-6871-99845E9B7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sz="2200" b="1"/>
              <a:t>Suunnittele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sz="2200" b="0" i="0">
                <a:effectLst/>
              </a:rPr>
              <a:t>Kirjoita kysymys suttupaperille ja listaa sen alle ranskalaisin viivoin asiat mitä tiedät, tai käytä miellekarttoja.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sz="2200" b="0" i="0">
                <a:effectLst/>
              </a:rPr>
              <a:t>Mieti ennen kirjoittamaan ryhtymistä, missä järjestyksessä asia on järkevintä esittää. Voit numeroida suttupaperille käsittelyjärjestyksen ja edetä sen mukaan.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sz="2200" b="0" i="0">
                <a:effectLst/>
              </a:rPr>
              <a:t>Historian vastauksessa arvostetaan </a:t>
            </a:r>
            <a:r>
              <a:rPr lang="fi-FI" sz="2200" b="1" i="0">
                <a:effectLst/>
              </a:rPr>
              <a:t>syy- ja seuraussuhteen ymmärtämistä</a:t>
            </a:r>
            <a:r>
              <a:rPr lang="fi-FI" sz="2200" b="0" i="0">
                <a:effectLst/>
              </a:rPr>
              <a:t>. Tärkeitä kysymyksiä ovat miksi ja mitä jostakin seurasi.</a:t>
            </a:r>
            <a:endParaRPr lang="fi-FI" sz="2200"/>
          </a:p>
          <a:p>
            <a:r>
              <a:rPr lang="fi-FI" sz="2200" b="1"/>
              <a:t>Rajaa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sz="2200" b="1" i="0">
                <a:effectLst/>
              </a:rPr>
              <a:t>Ole tarkkana mitä asiaa kysytään. </a:t>
            </a:r>
            <a:r>
              <a:rPr lang="fi-FI" sz="2200" b="0" i="0">
                <a:effectLst/>
              </a:rPr>
              <a:t>Jos tarkoituksena on selvittää Rooman valtakunnan tuhon syitä, älä kirjoita sivua Rooman valtakunnan kasvusta imperiumiksi. </a:t>
            </a:r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36709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0076E29-8033-04A0-2467-4BEC7954C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07" y="1153571"/>
            <a:ext cx="3200400" cy="4461163"/>
          </a:xfrm>
        </p:spPr>
        <p:txBody>
          <a:bodyPr>
            <a:normAutofit/>
          </a:bodyPr>
          <a:lstStyle/>
          <a:p>
            <a:r>
              <a:rPr lang="fi-FI" sz="4100" dirty="0">
                <a:solidFill>
                  <a:srgbClr val="FFFFFF"/>
                </a:solidFill>
              </a:rPr>
              <a:t>Aloita varsinainen kirjoittaminen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B64AD1-B581-2084-B716-86C7D6463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1800" b="1"/>
              <a:t>1. Johdanto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/>
              <a:t>Johdannossa on hyvä avata lukijalle vastauksessa käsiteltävät </a:t>
            </a:r>
            <a:r>
              <a:rPr lang="fi-FI" sz="1800" b="1"/>
              <a:t>käsitteet</a:t>
            </a:r>
            <a:r>
              <a:rPr lang="fi-FI" sz="1800"/>
              <a:t> ja </a:t>
            </a:r>
            <a:r>
              <a:rPr lang="fi-FI" sz="1800" b="1"/>
              <a:t>ajoittaa tapahtumat </a:t>
            </a:r>
            <a:r>
              <a:rPr lang="fi-FI" sz="1800" dirty="0"/>
              <a:t>(</a:t>
            </a:r>
            <a:r>
              <a:rPr lang="fi-FI" sz="1800" b="0" i="0" dirty="0">
                <a:effectLst/>
              </a:rPr>
              <a:t>Esimerkiksi jo kysymys koskee keskiajan feodaalilaitosta, ajoita keskiaika ja avaa mitä feodaalilaitos tarkoittaa.  Aivan kaikkia vastauksessa esiintyviä käsitteitä sinun ei tarvitse johdannossa avata, niitä voit selventää esseen sisällä.)</a:t>
            </a:r>
          </a:p>
          <a:p>
            <a:pPr marL="0" indent="0">
              <a:buNone/>
            </a:pPr>
            <a:r>
              <a:rPr lang="fi-FI" sz="1800" b="1" i="0">
                <a:effectLst/>
                <a:ea typeface="Open Sans" panose="020B0606030504020204" pitchFamily="34" charset="0"/>
                <a:cs typeface="Open Sans" panose="020B0606030504020204" pitchFamily="34" charset="0"/>
              </a:rPr>
              <a:t>2. Dokumentin esittely</a:t>
            </a:r>
          </a:p>
          <a:p>
            <a:r>
              <a:rPr lang="fi-FI" sz="1800" b="0" i="0">
                <a:effectLst/>
              </a:rPr>
              <a:t>Jos kyseessä on ns. aineistoessee, muista </a:t>
            </a:r>
            <a:r>
              <a:rPr lang="fi-FI" sz="1800" b="1" i="0">
                <a:effectLst/>
              </a:rPr>
              <a:t>esitellä käsiteltävänä oleva dokumentti </a:t>
            </a:r>
            <a:r>
              <a:rPr lang="fi-FI" sz="1800" b="0" i="0">
                <a:effectLst/>
              </a:rPr>
              <a:t>(kuva, teksti, tilasto).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0" i="0">
                <a:effectLst/>
              </a:rPr>
              <a:t>Mainitse: kuka on tehnyt, miltä ajalta dokumentti on, onko kyseessä kirje/lakiteksti/romaani/taulukko/kartta… </a:t>
            </a:r>
            <a:r>
              <a:rPr lang="fi-FI" sz="1800" b="0" i="0" dirty="0">
                <a:effectLst/>
              </a:rPr>
              <a:t>(Esim. henkilö X:n kirjoittamassa kirjeessä vuodelta 1945 kerrotaan, että …)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0" i="0">
                <a:effectLst/>
              </a:rPr>
              <a:t>Myöhemmin muista </a:t>
            </a:r>
            <a:r>
              <a:rPr lang="fi-FI" sz="1800" b="1" i="0">
                <a:effectLst/>
              </a:rPr>
              <a:t>viitata dokumenttiin </a:t>
            </a:r>
            <a:r>
              <a:rPr lang="fi-FI" sz="1800" b="0" i="0">
                <a:effectLst/>
              </a:rPr>
              <a:t>vaikkapa esimerkiksi suorien lainauksien kautta </a:t>
            </a:r>
            <a:r>
              <a:rPr lang="fi-FI" sz="1800" b="0" i="0" dirty="0">
                <a:effectLst/>
              </a:rPr>
              <a:t>(”kuten henkilö X toteaa</a:t>
            </a:r>
            <a:r>
              <a:rPr lang="fi-FI" sz="1800" dirty="0"/>
              <a:t>/</a:t>
            </a:r>
            <a:r>
              <a:rPr lang="fi-FI" sz="1800" b="0" i="0" dirty="0">
                <a:effectLst/>
              </a:rPr>
              <a:t>kuten kuvasta voi havaita, kuten taulukosta havaitaan….”).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0" i="0">
                <a:effectLst/>
              </a:rPr>
              <a:t>Muista myös </a:t>
            </a:r>
            <a:r>
              <a:rPr lang="fi-FI" sz="1800" b="1" i="0">
                <a:effectLst/>
              </a:rPr>
              <a:t>esittää lähdekritiikkiä </a:t>
            </a:r>
            <a:r>
              <a:rPr lang="fi-FI" sz="1800" b="0" i="0" dirty="0">
                <a:effectLst/>
              </a:rPr>
              <a:t>(Onko dokumentti sinusta luotettava? Onko esimerkiksi kyseessä aikalaislähde, muistelmat, virallinen tilasto </a:t>
            </a:r>
            <a:r>
              <a:rPr lang="fi-FI" sz="1800" b="0" i="0" dirty="0" err="1">
                <a:effectLst/>
              </a:rPr>
              <a:t>tms</a:t>
            </a:r>
            <a:r>
              <a:rPr lang="fi-FI" sz="1800" b="0" i="0" dirty="0">
                <a:effectLst/>
              </a:rPr>
              <a:t>?)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54684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07EAC4A-A1F5-1E41-A0C1-C95887ECC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483" y="970692"/>
            <a:ext cx="3716659" cy="4927188"/>
          </a:xfrm>
        </p:spPr>
        <p:txBody>
          <a:bodyPr>
            <a:normAutofit/>
          </a:bodyPr>
          <a:lstStyle/>
          <a:p>
            <a:r>
              <a:rPr lang="fi-FI" sz="3600" dirty="0">
                <a:solidFill>
                  <a:srgbClr val="FFFFFF"/>
                </a:solidFill>
              </a:rPr>
              <a:t>Käsittelykappaleet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E04813-62B6-3DA5-F9E6-5D9AA8388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sz="1800"/>
              <a:t>Essee ei ole yksi massiivinen kappale, vaan se on hyvä </a:t>
            </a:r>
            <a:r>
              <a:rPr lang="fi-FI" sz="1800" b="1"/>
              <a:t>jakaa useampaan kappaleeseen</a:t>
            </a:r>
            <a:r>
              <a:rPr lang="fi-FI" sz="1800"/>
              <a:t>. </a:t>
            </a:r>
            <a:r>
              <a:rPr lang="fi-FI" sz="1800" dirty="0"/>
              <a:t>(</a:t>
            </a:r>
            <a:r>
              <a:rPr lang="fi-FI" sz="1800"/>
              <a:t>Jäsentele vastauksesi esim. aiheen/ aikajärjestyksen/teemojen mukaan kappaleisiin, joissa käsittelet aihetta, etene loogisessa järjestyksessä.)</a:t>
            </a:r>
          </a:p>
          <a:p>
            <a:r>
              <a:rPr lang="fi-FI" sz="1800"/>
              <a:t>Kysymyksen </a:t>
            </a:r>
            <a:r>
              <a:rPr lang="fi-FI" sz="1800" b="1"/>
              <a:t>tarkasteleminen useammasta näkökulmasta </a:t>
            </a:r>
            <a:r>
              <a:rPr lang="fi-FI" sz="1800"/>
              <a:t>on aina plussaa (esim. löytöretkien seuraukset löytöretkeilijöiden/eurooppalaisten näkökulmasta ja alkuperäiskansojen näkökulmasta tai toisen maailmansodan seuraukset voittajien ja häviäjien näkökulmasta)</a:t>
            </a:r>
          </a:p>
          <a:p>
            <a:r>
              <a:rPr lang="fi-FI" sz="1800" b="1"/>
              <a:t>Johtopäätökset</a:t>
            </a:r>
            <a:r>
              <a:rPr lang="fi-FI" sz="1800"/>
              <a:t> (esseevastaus on hyvä lopettaa muutamaan kokoavaan lauseeseen, jossa tiivistät vastauksen olennaisimmat asiat vielä kerran tai esität oman perustellun mielipiteesi asiasta)</a:t>
            </a:r>
          </a:p>
          <a:p>
            <a:r>
              <a:rPr lang="fi-FI" sz="1800" b="1"/>
              <a:t>Käytä yleiskieltä</a:t>
            </a:r>
            <a:r>
              <a:rPr lang="fi-FI" sz="1800"/>
              <a:t> vastauksen arvioinnissa kiinnitetään huomiota myös vastauksen kieliasuun ja kypsyyteen. </a:t>
            </a:r>
          </a:p>
          <a:p>
            <a:r>
              <a:rPr lang="fi-FI" sz="1800" b="1"/>
              <a:t>Vältä ”tunteikasta ilmaisua” ja kannanottoa </a:t>
            </a:r>
            <a:r>
              <a:rPr lang="fi-FI" sz="1800"/>
              <a:t>(paitsi jos mielipidettä erikseen kysytään) </a:t>
            </a:r>
          </a:p>
        </p:txBody>
      </p:sp>
    </p:spTree>
    <p:extLst>
      <p:ext uri="{BB962C8B-B14F-4D97-AF65-F5344CB8AC3E}">
        <p14:creationId xmlns:p14="http://schemas.microsoft.com/office/powerpoint/2010/main" val="139014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580B758-70F9-D692-5FB7-8F1F736BA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484" y="1153571"/>
            <a:ext cx="3200400" cy="4461163"/>
          </a:xfrm>
        </p:spPr>
        <p:txBody>
          <a:bodyPr>
            <a:normAutofit/>
          </a:bodyPr>
          <a:lstStyle/>
          <a:p>
            <a:r>
              <a:rPr lang="fi-FI" sz="4100" dirty="0">
                <a:solidFill>
                  <a:srgbClr val="FFFFFF"/>
                </a:solidFill>
              </a:rPr>
              <a:t>Esseetehtävä:</a:t>
            </a:r>
            <a:br>
              <a:rPr lang="fi-FI" sz="4100" dirty="0">
                <a:solidFill>
                  <a:srgbClr val="FFFFFF"/>
                </a:solidFill>
              </a:rPr>
            </a:br>
            <a:r>
              <a:rPr lang="fi-FI" sz="4000" dirty="0">
                <a:solidFill>
                  <a:srgbClr val="FFFFFF"/>
                </a:solidFill>
              </a:rPr>
              <a:t>Valitse alla olevista aiheista yksi, josta kirjoitat esseen.</a:t>
            </a:r>
            <a:endParaRPr lang="fi-FI" sz="41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4A7FD6-4A36-44F3-1F2D-EE994AA41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Miksi teollistuminen alkoi nimenomaan Englannista?</a:t>
            </a:r>
          </a:p>
          <a:p>
            <a:pPr marL="514350" indent="-514350">
              <a:buFont typeface="+mj-lt"/>
              <a:buAutoNum type="arabicPeriod"/>
            </a:pPr>
            <a:r>
              <a:rPr lang="fi-FI" b="0" i="0" dirty="0">
                <a:effectLst/>
              </a:rPr>
              <a:t>Tarkastele, millaisia piirteitä varhaisilla korkeakulttuureilla oli ja mitkä tekijät vaikuttivat korkeakulttuurien syntyyn tietyille alueille.</a:t>
            </a:r>
          </a:p>
          <a:p>
            <a:pPr marL="514350" indent="-514350">
              <a:buFont typeface="+mj-lt"/>
              <a:buAutoNum type="arabicPeriod"/>
            </a:pPr>
            <a:r>
              <a:rPr lang="fi-FI" b="0" i="0" dirty="0">
                <a:effectLst/>
              </a:rPr>
              <a:t>Millä tavoin feodaaliyhteiskunta syntyi Euroopassa, mitkä olivat sen keskeiset piirteet, ja miksi se sittemmin hajosi?</a:t>
            </a:r>
          </a:p>
        </p:txBody>
      </p:sp>
    </p:spTree>
    <p:extLst>
      <p:ext uri="{BB962C8B-B14F-4D97-AF65-F5344CB8AC3E}">
        <p14:creationId xmlns:p14="http://schemas.microsoft.com/office/powerpoint/2010/main" val="557706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417</Words>
  <Application>Microsoft Office PowerPoint</Application>
  <PresentationFormat>Laajakuva</PresentationFormat>
  <Paragraphs>29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Open Sans</vt:lpstr>
      <vt:lpstr>Wingdings</vt:lpstr>
      <vt:lpstr>Office-teema</vt:lpstr>
      <vt:lpstr>Historian esseen kirjoittaminen: Aloita suunnittelemalla ja rajaamalla</vt:lpstr>
      <vt:lpstr>Aloita varsinainen kirjoittaminen</vt:lpstr>
      <vt:lpstr>Käsittelykappaleet</vt:lpstr>
      <vt:lpstr>Esseetehtävä: Valitse alla olevista aiheista yksi, josta kirjoitat esseen.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Suvi Munnukka</dc:creator>
  <cp:lastModifiedBy>Suvi Munnukka</cp:lastModifiedBy>
  <cp:revision>2</cp:revision>
  <dcterms:created xsi:type="dcterms:W3CDTF">2026-02-02T11:42:38Z</dcterms:created>
  <dcterms:modified xsi:type="dcterms:W3CDTF">2026-02-02T11:57:16Z</dcterms:modified>
</cp:coreProperties>
</file>