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7" r:id="rId3"/>
    <p:sldId id="262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D6C19-23FB-400C-B674-B2D6600AD8F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9877AA0-F235-45A0-9DF5-B532ED05DA1B}">
      <dgm:prSet phldrT="[Teksti]"/>
      <dgm:spPr/>
      <dgm:t>
        <a:bodyPr/>
        <a:lstStyle/>
        <a:p>
          <a:r>
            <a:rPr lang="fi-FI" dirty="0"/>
            <a:t> henkilö 1</a:t>
          </a:r>
          <a:br>
            <a:rPr lang="fi-FI" dirty="0"/>
          </a:br>
          <a:r>
            <a:rPr lang="fi-FI" dirty="0"/>
            <a:t> henkilö 2</a:t>
          </a:r>
          <a:br>
            <a:rPr lang="fi-FI" dirty="0"/>
          </a:br>
          <a:r>
            <a:rPr lang="fi-FI" dirty="0"/>
            <a:t> henkilö 3</a:t>
          </a:r>
        </a:p>
      </dgm:t>
    </dgm:pt>
    <dgm:pt modelId="{A9429FD6-8947-4296-8579-CD593BE8D4F9}" type="parTrans" cxnId="{2483C46E-4576-4B87-8046-7E51A94A964E}">
      <dgm:prSet/>
      <dgm:spPr/>
      <dgm:t>
        <a:bodyPr/>
        <a:lstStyle/>
        <a:p>
          <a:endParaRPr lang="fi-FI"/>
        </a:p>
      </dgm:t>
    </dgm:pt>
    <dgm:pt modelId="{5FCA3084-9F58-4121-8310-EC350A616D16}" type="sibTrans" cxnId="{2483C46E-4576-4B87-8046-7E51A94A964E}">
      <dgm:prSet/>
      <dgm:spPr/>
      <dgm:t>
        <a:bodyPr/>
        <a:lstStyle/>
        <a:p>
          <a:endParaRPr lang="fi-FI"/>
        </a:p>
      </dgm:t>
    </dgm:pt>
    <dgm:pt modelId="{D0C7D286-3846-469E-BC0A-1B0C6BC246DA}">
      <dgm:prSet phldrT="[Teksti]"/>
      <dgm:spPr/>
      <dgm:t>
        <a:bodyPr/>
        <a:lstStyle/>
        <a:p>
          <a:r>
            <a:rPr lang="fi-FI" dirty="0"/>
            <a:t>Auto a</a:t>
          </a:r>
          <a:br>
            <a:rPr lang="fi-FI" dirty="0"/>
          </a:br>
          <a:r>
            <a:rPr lang="fi-FI" dirty="0"/>
            <a:t>Auto a</a:t>
          </a:r>
          <a:br>
            <a:rPr lang="fi-FI" dirty="0"/>
          </a:br>
          <a:r>
            <a:rPr lang="fi-FI" dirty="0"/>
            <a:t>Auto c</a:t>
          </a:r>
          <a:br>
            <a:rPr lang="fi-FI" dirty="0"/>
          </a:br>
          <a:r>
            <a:rPr lang="fi-FI" dirty="0"/>
            <a:t>Auto d</a:t>
          </a:r>
        </a:p>
      </dgm:t>
    </dgm:pt>
    <dgm:pt modelId="{02308A00-C41D-4F50-99D6-2B0E7BF27567}" type="parTrans" cxnId="{423DD8D1-BD6A-4239-8D66-F882AFAE0F4B}">
      <dgm:prSet/>
      <dgm:spPr/>
      <dgm:t>
        <a:bodyPr/>
        <a:lstStyle/>
        <a:p>
          <a:endParaRPr lang="fi-FI"/>
        </a:p>
      </dgm:t>
    </dgm:pt>
    <dgm:pt modelId="{EC16B642-DF65-4E07-B7E4-5D543C26AF60}" type="sibTrans" cxnId="{423DD8D1-BD6A-4239-8D66-F882AFAE0F4B}">
      <dgm:prSet/>
      <dgm:spPr/>
      <dgm:t>
        <a:bodyPr/>
        <a:lstStyle/>
        <a:p>
          <a:endParaRPr lang="fi-FI"/>
        </a:p>
      </dgm:t>
    </dgm:pt>
    <dgm:pt modelId="{441BDACD-8F40-465A-BE62-55B694B44D4F}">
      <dgm:prSet phldrT="[Teksti]"/>
      <dgm:spPr/>
      <dgm:t>
        <a:bodyPr/>
        <a:lstStyle/>
        <a:p>
          <a:r>
            <a:rPr lang="fi-FI" dirty="0"/>
            <a:t>tammikuu.17</a:t>
          </a:r>
          <a:br>
            <a:rPr lang="fi-FI" dirty="0"/>
          </a:br>
          <a:r>
            <a:rPr lang="fi-FI" dirty="0"/>
            <a:t>helmikuu.17</a:t>
          </a:r>
          <a:br>
            <a:rPr lang="fi-FI" dirty="0"/>
          </a:br>
          <a:r>
            <a:rPr lang="fi-FI" dirty="0"/>
            <a:t>tammikuu.18</a:t>
          </a:r>
          <a:br>
            <a:rPr lang="fi-FI" dirty="0"/>
          </a:br>
          <a:r>
            <a:rPr lang="fi-FI" dirty="0"/>
            <a:t>helmikuu.18</a:t>
          </a:r>
        </a:p>
      </dgm:t>
    </dgm:pt>
    <dgm:pt modelId="{069F316C-0B7E-472A-8720-320A2E8E10B4}" type="sibTrans" cxnId="{A02E995A-11C9-4C07-9043-1EFF54C8C408}">
      <dgm:prSet/>
      <dgm:spPr/>
      <dgm:t>
        <a:bodyPr/>
        <a:lstStyle/>
        <a:p>
          <a:endParaRPr lang="fi-FI"/>
        </a:p>
      </dgm:t>
    </dgm:pt>
    <dgm:pt modelId="{795E372D-42D3-4847-89FD-BBB66035F6A7}" type="parTrans" cxnId="{A02E995A-11C9-4C07-9043-1EFF54C8C408}">
      <dgm:prSet/>
      <dgm:spPr/>
      <dgm:t>
        <a:bodyPr/>
        <a:lstStyle/>
        <a:p>
          <a:endParaRPr lang="fi-FI"/>
        </a:p>
      </dgm:t>
    </dgm:pt>
    <dgm:pt modelId="{D7F02F10-38CD-4BEE-A306-A7E7E7EDA179}" type="pres">
      <dgm:prSet presAssocID="{8C6D6C19-23FB-400C-B674-B2D6600AD8F3}" presName="diagram" presStyleCnt="0">
        <dgm:presLayoutVars>
          <dgm:dir/>
          <dgm:resizeHandles val="exact"/>
        </dgm:presLayoutVars>
      </dgm:prSet>
      <dgm:spPr/>
    </dgm:pt>
    <dgm:pt modelId="{6AD720D0-0370-4088-95B9-B7EBF5721A62}" type="pres">
      <dgm:prSet presAssocID="{B9877AA0-F235-45A0-9DF5-B532ED05DA1B}" presName="node" presStyleLbl="node1" presStyleIdx="0" presStyleCnt="3">
        <dgm:presLayoutVars>
          <dgm:bulletEnabled val="1"/>
        </dgm:presLayoutVars>
      </dgm:prSet>
      <dgm:spPr/>
    </dgm:pt>
    <dgm:pt modelId="{F94CC422-0325-499E-9DA0-290044C95CD0}" type="pres">
      <dgm:prSet presAssocID="{5FCA3084-9F58-4121-8310-EC350A616D16}" presName="sibTrans" presStyleCnt="0"/>
      <dgm:spPr/>
    </dgm:pt>
    <dgm:pt modelId="{4EFC9F6D-CF51-487F-95FF-195B1DE4E62B}" type="pres">
      <dgm:prSet presAssocID="{D0C7D286-3846-469E-BC0A-1B0C6BC246DA}" presName="node" presStyleLbl="node1" presStyleIdx="1" presStyleCnt="3">
        <dgm:presLayoutVars>
          <dgm:bulletEnabled val="1"/>
        </dgm:presLayoutVars>
      </dgm:prSet>
      <dgm:spPr/>
    </dgm:pt>
    <dgm:pt modelId="{1EEBF7AB-65EC-4843-B0E9-124BF3B59A05}" type="pres">
      <dgm:prSet presAssocID="{EC16B642-DF65-4E07-B7E4-5D543C26AF60}" presName="sibTrans" presStyleCnt="0"/>
      <dgm:spPr/>
    </dgm:pt>
    <dgm:pt modelId="{5748C89E-2EDE-48AD-9833-614B7D40EF97}" type="pres">
      <dgm:prSet presAssocID="{441BDACD-8F40-465A-BE62-55B694B44D4F}" presName="node" presStyleLbl="node1" presStyleIdx="2" presStyleCnt="3">
        <dgm:presLayoutVars>
          <dgm:bulletEnabled val="1"/>
        </dgm:presLayoutVars>
      </dgm:prSet>
      <dgm:spPr/>
    </dgm:pt>
  </dgm:ptLst>
  <dgm:cxnLst>
    <dgm:cxn modelId="{423DD8D1-BD6A-4239-8D66-F882AFAE0F4B}" srcId="{8C6D6C19-23FB-400C-B674-B2D6600AD8F3}" destId="{D0C7D286-3846-469E-BC0A-1B0C6BC246DA}" srcOrd="1" destOrd="0" parTransId="{02308A00-C41D-4F50-99D6-2B0E7BF27567}" sibTransId="{EC16B642-DF65-4E07-B7E4-5D543C26AF60}"/>
    <dgm:cxn modelId="{4FA97A21-2943-4499-B808-C6721DF82A53}" type="presOf" srcId="{D0C7D286-3846-469E-BC0A-1B0C6BC246DA}" destId="{4EFC9F6D-CF51-487F-95FF-195B1DE4E62B}" srcOrd="0" destOrd="0" presId="urn:microsoft.com/office/officeart/2005/8/layout/default"/>
    <dgm:cxn modelId="{8C7996F7-3F8C-4913-BFCB-A7405F0D3AE7}" type="presOf" srcId="{B9877AA0-F235-45A0-9DF5-B532ED05DA1B}" destId="{6AD720D0-0370-4088-95B9-B7EBF5721A62}" srcOrd="0" destOrd="0" presId="urn:microsoft.com/office/officeart/2005/8/layout/default"/>
    <dgm:cxn modelId="{A02E995A-11C9-4C07-9043-1EFF54C8C408}" srcId="{8C6D6C19-23FB-400C-B674-B2D6600AD8F3}" destId="{441BDACD-8F40-465A-BE62-55B694B44D4F}" srcOrd="2" destOrd="0" parTransId="{795E372D-42D3-4847-89FD-BBB66035F6A7}" sibTransId="{069F316C-0B7E-472A-8720-320A2E8E10B4}"/>
    <dgm:cxn modelId="{2483C46E-4576-4B87-8046-7E51A94A964E}" srcId="{8C6D6C19-23FB-400C-B674-B2D6600AD8F3}" destId="{B9877AA0-F235-45A0-9DF5-B532ED05DA1B}" srcOrd="0" destOrd="0" parTransId="{A9429FD6-8947-4296-8579-CD593BE8D4F9}" sibTransId="{5FCA3084-9F58-4121-8310-EC350A616D16}"/>
    <dgm:cxn modelId="{352FAF8E-8379-491D-83EE-44650F9A18AB}" type="presOf" srcId="{8C6D6C19-23FB-400C-B674-B2D6600AD8F3}" destId="{D7F02F10-38CD-4BEE-A306-A7E7E7EDA179}" srcOrd="0" destOrd="0" presId="urn:microsoft.com/office/officeart/2005/8/layout/default"/>
    <dgm:cxn modelId="{65D1695A-E542-49C5-AA48-FCD3371A318C}" type="presOf" srcId="{441BDACD-8F40-465A-BE62-55B694B44D4F}" destId="{5748C89E-2EDE-48AD-9833-614B7D40EF97}" srcOrd="0" destOrd="0" presId="urn:microsoft.com/office/officeart/2005/8/layout/default"/>
    <dgm:cxn modelId="{B072363F-B0CC-4730-A70F-E8506375A58B}" type="presParOf" srcId="{D7F02F10-38CD-4BEE-A306-A7E7E7EDA179}" destId="{6AD720D0-0370-4088-95B9-B7EBF5721A62}" srcOrd="0" destOrd="0" presId="urn:microsoft.com/office/officeart/2005/8/layout/default"/>
    <dgm:cxn modelId="{B33589DD-6839-458D-A4B7-260DAC89232E}" type="presParOf" srcId="{D7F02F10-38CD-4BEE-A306-A7E7E7EDA179}" destId="{F94CC422-0325-499E-9DA0-290044C95CD0}" srcOrd="1" destOrd="0" presId="urn:microsoft.com/office/officeart/2005/8/layout/default"/>
    <dgm:cxn modelId="{F4B469A9-C18F-477D-A88F-22F56C20532B}" type="presParOf" srcId="{D7F02F10-38CD-4BEE-A306-A7E7E7EDA179}" destId="{4EFC9F6D-CF51-487F-95FF-195B1DE4E62B}" srcOrd="2" destOrd="0" presId="urn:microsoft.com/office/officeart/2005/8/layout/default"/>
    <dgm:cxn modelId="{62447A6E-AB84-471C-9B56-257FE08978E9}" type="presParOf" srcId="{D7F02F10-38CD-4BEE-A306-A7E7E7EDA179}" destId="{1EEBF7AB-65EC-4843-B0E9-124BF3B59A05}" srcOrd="3" destOrd="0" presId="urn:microsoft.com/office/officeart/2005/8/layout/default"/>
    <dgm:cxn modelId="{E18739BA-F232-4657-8985-43D59EAF679C}" type="presParOf" srcId="{D7F02F10-38CD-4BEE-A306-A7E7E7EDA179}" destId="{5748C89E-2EDE-48AD-9833-614B7D40EF9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720D0-0370-4088-95B9-B7EBF5721A62}">
      <dsp:nvSpPr>
        <dsp:cNvPr id="0" name=""/>
        <dsp:cNvSpPr/>
      </dsp:nvSpPr>
      <dsp:spPr>
        <a:xfrm>
          <a:off x="0" y="314451"/>
          <a:ext cx="1539638" cy="923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 henkilö 1</a:t>
          </a:r>
          <a:br>
            <a:rPr lang="fi-FI" sz="1400" kern="1200" dirty="0"/>
          </a:br>
          <a:r>
            <a:rPr lang="fi-FI" sz="1400" kern="1200" dirty="0"/>
            <a:t> henkilö 2</a:t>
          </a:r>
          <a:br>
            <a:rPr lang="fi-FI" sz="1400" kern="1200" dirty="0"/>
          </a:br>
          <a:r>
            <a:rPr lang="fi-FI" sz="1400" kern="1200" dirty="0"/>
            <a:t> henkilö 3</a:t>
          </a:r>
        </a:p>
      </dsp:txBody>
      <dsp:txXfrm>
        <a:off x="0" y="314451"/>
        <a:ext cx="1539638" cy="923782"/>
      </dsp:txXfrm>
    </dsp:sp>
    <dsp:sp modelId="{4EFC9F6D-CF51-487F-95FF-195B1DE4E62B}">
      <dsp:nvSpPr>
        <dsp:cNvPr id="0" name=""/>
        <dsp:cNvSpPr/>
      </dsp:nvSpPr>
      <dsp:spPr>
        <a:xfrm>
          <a:off x="1693601" y="314451"/>
          <a:ext cx="1539638" cy="923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Auto a</a:t>
          </a:r>
          <a:br>
            <a:rPr lang="fi-FI" sz="1400" kern="1200" dirty="0"/>
          </a:br>
          <a:r>
            <a:rPr lang="fi-FI" sz="1400" kern="1200" dirty="0"/>
            <a:t>Auto a</a:t>
          </a:r>
          <a:br>
            <a:rPr lang="fi-FI" sz="1400" kern="1200" dirty="0"/>
          </a:br>
          <a:r>
            <a:rPr lang="fi-FI" sz="1400" kern="1200" dirty="0"/>
            <a:t>Auto c</a:t>
          </a:r>
          <a:br>
            <a:rPr lang="fi-FI" sz="1400" kern="1200" dirty="0"/>
          </a:br>
          <a:r>
            <a:rPr lang="fi-FI" sz="1400" kern="1200" dirty="0"/>
            <a:t>Auto d</a:t>
          </a:r>
        </a:p>
      </dsp:txBody>
      <dsp:txXfrm>
        <a:off x="1693601" y="314451"/>
        <a:ext cx="1539638" cy="923782"/>
      </dsp:txXfrm>
    </dsp:sp>
    <dsp:sp modelId="{5748C89E-2EDE-48AD-9833-614B7D40EF97}">
      <dsp:nvSpPr>
        <dsp:cNvPr id="0" name=""/>
        <dsp:cNvSpPr/>
      </dsp:nvSpPr>
      <dsp:spPr>
        <a:xfrm>
          <a:off x="3387203" y="314451"/>
          <a:ext cx="1539638" cy="923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tammikuu.17</a:t>
          </a:r>
          <a:br>
            <a:rPr lang="fi-FI" sz="1400" kern="1200" dirty="0"/>
          </a:br>
          <a:r>
            <a:rPr lang="fi-FI" sz="1400" kern="1200" dirty="0"/>
            <a:t>helmikuu.17</a:t>
          </a:r>
          <a:br>
            <a:rPr lang="fi-FI" sz="1400" kern="1200" dirty="0"/>
          </a:br>
          <a:r>
            <a:rPr lang="fi-FI" sz="1400" kern="1200" dirty="0"/>
            <a:t>tammikuu.18</a:t>
          </a:r>
          <a:br>
            <a:rPr lang="fi-FI" sz="1400" kern="1200" dirty="0"/>
          </a:br>
          <a:r>
            <a:rPr lang="fi-FI" sz="1400" kern="1200" dirty="0"/>
            <a:t>helmikuu.18</a:t>
          </a:r>
        </a:p>
      </dsp:txBody>
      <dsp:txXfrm>
        <a:off x="3387203" y="314451"/>
        <a:ext cx="1539638" cy="923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88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81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9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64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80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067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31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434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99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92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510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2D0E5AF-B0BC-4C14-B69F-8A94CF1A714A}" type="datetimeFigureOut">
              <a:rPr lang="fi-FI" smtClean="0"/>
              <a:t>13.12.2016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90B661A8-C678-48AD-9E00-3B0A6A16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76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libreoffice.org/Common/Database_1/fi" TargetMode="External"/><Relationship Id="rId2" Type="http://schemas.openxmlformats.org/officeDocument/2006/relationships/hyperlink" Target="http://verkkopedagogi.net/vanhat/fi/sisalto/materiaalit/access2003/luku2150b4.html?C:D=789607&amp;selres=78960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office.com/fi-fi/article/Access-2010-n-perustoiminnot-268acfed-2484-4822-acb3-c30e5804558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Tietokanta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3940705" y="866720"/>
            <a:ext cx="7315200" cy="4341685"/>
          </a:xfrm>
        </p:spPr>
        <p:txBody>
          <a:bodyPr>
            <a:normAutofit/>
          </a:bodyPr>
          <a:lstStyle/>
          <a:p>
            <a:r>
              <a:rPr lang="fi-FI" dirty="0"/>
              <a:t>Tietokanta (</a:t>
            </a:r>
            <a:r>
              <a:rPr lang="fi-FI" dirty="0" err="1"/>
              <a:t>database</a:t>
            </a:r>
            <a:r>
              <a:rPr lang="fi-FI" dirty="0"/>
              <a:t>) on kokoelma tietoja, jotka liittyvät tavalla tai toisella toisiinsa (esim. henkilö -&gt; auto -&gt; katsastus aika -&gt; …)</a:t>
            </a:r>
          </a:p>
          <a:p>
            <a:r>
              <a:rPr lang="fi-FI" dirty="0"/>
              <a:t>Tietokannan (relaatiomalli) perusajatus on, että tiedostot on jaettu eri taulukoihin (relaatioihin eli tauluihin) (esim. oma taulu henkilötiedoille, oma taulu auton tiedoille, oma taulu rekisterinumeroille, </a:t>
            </a:r>
            <a:r>
              <a:rPr lang="fi-FI" dirty="0" err="1"/>
              <a:t>jne</a:t>
            </a:r>
            <a:r>
              <a:rPr lang="fi-FI" dirty="0"/>
              <a:t>)</a:t>
            </a:r>
          </a:p>
          <a:p>
            <a:endParaRPr lang="fi-FI" dirty="0"/>
          </a:p>
        </p:txBody>
      </p:sp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2022578360"/>
              </p:ext>
            </p:extLst>
          </p:nvPr>
        </p:nvGraphicFramePr>
        <p:xfrm>
          <a:off x="4746862" y="4432063"/>
          <a:ext cx="4926842" cy="1552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877856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Tiedoston tallentaminen - 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Laadit sopivat lomakkeet helpottamaan tiedon syöttämistä</a:t>
            </a:r>
          </a:p>
          <a:p>
            <a:pPr lvl="1"/>
            <a:r>
              <a:rPr lang="fi-FI" dirty="0"/>
              <a:t>Laadit sopivat kyselyt jolla saat helposti reaaliaikaista tietoa tietokannastasi </a:t>
            </a:r>
          </a:p>
          <a:p>
            <a:pPr lvl="1"/>
            <a:endParaRPr lang="fi-FI" dirty="0"/>
          </a:p>
          <a:p>
            <a:r>
              <a:rPr lang="fi-FI" dirty="0"/>
              <a:t>Tiedot ovat loogisesti järjestelty, varmassa tallessa ja helposti käytettävissä</a:t>
            </a:r>
          </a:p>
        </p:txBody>
      </p:sp>
    </p:spTree>
    <p:extLst>
      <p:ext uri="{BB962C8B-B14F-4D97-AF65-F5344CB8AC3E}">
        <p14:creationId xmlns:p14="http://schemas.microsoft.com/office/powerpoint/2010/main" val="485294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Sisällön paikkamerkki 2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3101" y="1213193"/>
            <a:ext cx="8048046" cy="4429750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Tietokanta sanastoa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6235629" y="434686"/>
            <a:ext cx="1557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>
                <a:latin typeface="Comic Sans MS" panose="030F0702030302020204" pitchFamily="66" charset="0"/>
              </a:rPr>
              <a:t>TAULU</a:t>
            </a:r>
          </a:p>
        </p:txBody>
      </p:sp>
      <p:cxnSp>
        <p:nvCxnSpPr>
          <p:cNvPr id="13" name="Yhdistin: Kulma 12"/>
          <p:cNvCxnSpPr>
            <a:stCxn id="11" idx="2"/>
          </p:cNvCxnSpPr>
          <p:nvPr/>
        </p:nvCxnSpPr>
        <p:spPr>
          <a:xfrm rot="16200000" flipH="1">
            <a:off x="6307406" y="1603242"/>
            <a:ext cx="1413785" cy="1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4460350" y="522184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>
                <a:latin typeface="Comic Sans MS" panose="030F0702030302020204" pitchFamily="66" charset="0"/>
                <a:cs typeface="Arial" panose="020B0604020202020204" pitchFamily="34" charset="0"/>
              </a:rPr>
              <a:t>TIETUE</a:t>
            </a:r>
          </a:p>
        </p:txBody>
      </p:sp>
      <p:sp>
        <p:nvSpPr>
          <p:cNvPr id="17" name="Ellipsi 16"/>
          <p:cNvSpPr/>
          <p:nvPr/>
        </p:nvSpPr>
        <p:spPr>
          <a:xfrm>
            <a:off x="5965032" y="3197068"/>
            <a:ext cx="2631420" cy="331945"/>
          </a:xfrm>
          <a:prstGeom prst="ellipse">
            <a:avLst/>
          </a:prstGeom>
          <a:noFill/>
          <a:ln w="539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8" name="Yhdistin: Kulma 17"/>
          <p:cNvCxnSpPr>
            <a:stCxn id="16" idx="2"/>
          </p:cNvCxnSpPr>
          <p:nvPr/>
        </p:nvCxnSpPr>
        <p:spPr>
          <a:xfrm rot="16200000" flipH="1">
            <a:off x="4386049" y="1750005"/>
            <a:ext cx="2345138" cy="812825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i 20"/>
          <p:cNvSpPr/>
          <p:nvPr/>
        </p:nvSpPr>
        <p:spPr>
          <a:xfrm>
            <a:off x="6894878" y="2378464"/>
            <a:ext cx="1584492" cy="1900797"/>
          </a:xfrm>
          <a:prstGeom prst="ellipse">
            <a:avLst/>
          </a:prstGeom>
          <a:noFill/>
          <a:ln w="539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Tekstiruutu 21"/>
          <p:cNvSpPr txBox="1"/>
          <p:nvPr/>
        </p:nvSpPr>
        <p:spPr>
          <a:xfrm>
            <a:off x="9084170" y="522183"/>
            <a:ext cx="2215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>
                <a:latin typeface="Comic Sans MS" panose="030F0702030302020204" pitchFamily="66" charset="0"/>
              </a:rPr>
              <a:t>ATRIBUUTTI</a:t>
            </a:r>
          </a:p>
        </p:txBody>
      </p:sp>
      <p:cxnSp>
        <p:nvCxnSpPr>
          <p:cNvPr id="23" name="Yhdistin: Kulma 22"/>
          <p:cNvCxnSpPr/>
          <p:nvPr/>
        </p:nvCxnSpPr>
        <p:spPr>
          <a:xfrm rot="5400000">
            <a:off x="8441352" y="937357"/>
            <a:ext cx="1672981" cy="1944679"/>
          </a:xfrm>
          <a:prstGeom prst="bentConnector3">
            <a:avLst>
              <a:gd name="adj1" fmla="val 99533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9977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isällön paikkamerkki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1060282"/>
            <a:ext cx="7315200" cy="4727911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Tietokanta sanastoa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6235629" y="434686"/>
            <a:ext cx="1557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>
                <a:latin typeface="Comic Sans MS" panose="030F0702030302020204" pitchFamily="66" charset="0"/>
              </a:rPr>
              <a:t>TAULU</a:t>
            </a:r>
          </a:p>
        </p:txBody>
      </p:sp>
      <p:cxnSp>
        <p:nvCxnSpPr>
          <p:cNvPr id="13" name="Yhdistin: Kulma 12"/>
          <p:cNvCxnSpPr>
            <a:stCxn id="11" idx="2"/>
          </p:cNvCxnSpPr>
          <p:nvPr/>
        </p:nvCxnSpPr>
        <p:spPr>
          <a:xfrm rot="16200000" flipH="1">
            <a:off x="6307406" y="1603242"/>
            <a:ext cx="1413785" cy="1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6617763" y="4622697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>
                <a:latin typeface="Comic Sans MS" panose="030F0702030302020204" pitchFamily="66" charset="0"/>
                <a:cs typeface="Arial" panose="020B0604020202020204" pitchFamily="34" charset="0"/>
              </a:rPr>
              <a:t>YHTEYDET</a:t>
            </a:r>
          </a:p>
        </p:txBody>
      </p:sp>
      <p:cxnSp>
        <p:nvCxnSpPr>
          <p:cNvPr id="15" name="Yhdistin: Kulma 14"/>
          <p:cNvCxnSpPr>
            <a:stCxn id="11" idx="3"/>
          </p:cNvCxnSpPr>
          <p:nvPr/>
        </p:nvCxnSpPr>
        <p:spPr>
          <a:xfrm>
            <a:off x="7792966" y="665519"/>
            <a:ext cx="1708224" cy="2237386"/>
          </a:xfrm>
          <a:prstGeom prst="bentConnector2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Yhdistin: Kulma 18"/>
          <p:cNvCxnSpPr>
            <a:stCxn id="11" idx="1"/>
          </p:cNvCxnSpPr>
          <p:nvPr/>
        </p:nvCxnSpPr>
        <p:spPr>
          <a:xfrm rot="10800000" flipV="1">
            <a:off x="5441517" y="665519"/>
            <a:ext cx="794112" cy="2758718"/>
          </a:xfrm>
          <a:prstGeom prst="bentConnector2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Yhdistin: Kulma 23"/>
          <p:cNvCxnSpPr/>
          <p:nvPr/>
        </p:nvCxnSpPr>
        <p:spPr>
          <a:xfrm rot="5400000" flipH="1" flipV="1">
            <a:off x="7395421" y="3717081"/>
            <a:ext cx="1036534" cy="774699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Yhdistin: Kulma 24"/>
          <p:cNvCxnSpPr/>
          <p:nvPr/>
        </p:nvCxnSpPr>
        <p:spPr>
          <a:xfrm rot="10800000">
            <a:off x="6462074" y="4104431"/>
            <a:ext cx="996725" cy="518267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08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Linkkejä itsenäiseen opiskeluun ja oppimiseen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http://verkkopedagogi.net/vanhat/fi/sisalto/materiaalit/access2003/luku2150b4.html?C:D=789607&amp;selres=789607</a:t>
            </a:r>
            <a:endParaRPr lang="fi-FI" dirty="0"/>
          </a:p>
          <a:p>
            <a:endParaRPr lang="fi-FI" dirty="0"/>
          </a:p>
          <a:p>
            <a:r>
              <a:rPr lang="fi-FI" dirty="0">
                <a:hlinkClick r:id="rId3"/>
              </a:rPr>
              <a:t>https://help.libreoffice.org/Common/Database_1/fi</a:t>
            </a:r>
            <a:endParaRPr lang="fi-FI" dirty="0"/>
          </a:p>
          <a:p>
            <a:endParaRPr lang="fi-FI" dirty="0"/>
          </a:p>
          <a:p>
            <a:r>
              <a:rPr lang="fi-FI" dirty="0">
                <a:hlinkClick r:id="rId4"/>
              </a:rPr>
              <a:t>https://support.office.com/fi-fi/article/Access-2010-n-perustoiminnot-268acfed-2484-4822-acb3-c30e58045588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4228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Tietokanta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3930555" y="789020"/>
            <a:ext cx="7315200" cy="3527298"/>
          </a:xfrm>
        </p:spPr>
        <p:txBody>
          <a:bodyPr>
            <a:normAutofit/>
          </a:bodyPr>
          <a:lstStyle/>
          <a:p>
            <a:r>
              <a:rPr lang="fi-FI" dirty="0"/>
              <a:t>Yhdistelemällä taulut toisiinsa (= tietokanta) saadaan kostettua tietoja jota on helppo säilyttää, muokata ja käyttää hyväksi.  </a:t>
            </a:r>
          </a:p>
          <a:p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0555" y="4170405"/>
            <a:ext cx="6381452" cy="1554615"/>
          </a:xfrm>
          <a:prstGeom prst="rect">
            <a:avLst/>
          </a:prstGeom>
        </p:spPr>
      </p:pic>
      <p:cxnSp>
        <p:nvCxnSpPr>
          <p:cNvPr id="9" name="Yhdistin: Kulma 8"/>
          <p:cNvCxnSpPr/>
          <p:nvPr/>
        </p:nvCxnSpPr>
        <p:spPr>
          <a:xfrm>
            <a:off x="5716492" y="4821329"/>
            <a:ext cx="534805" cy="39868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Yhdistin: Kulma 9"/>
          <p:cNvCxnSpPr/>
          <p:nvPr/>
        </p:nvCxnSpPr>
        <p:spPr>
          <a:xfrm flipV="1">
            <a:off x="7982405" y="4821329"/>
            <a:ext cx="598494" cy="398680"/>
          </a:xfrm>
          <a:prstGeom prst="bentConnector3">
            <a:avLst>
              <a:gd name="adj1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612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Tietokanta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Tietokantoja on kaikkialla esim. </a:t>
            </a:r>
          </a:p>
          <a:p>
            <a:pPr lvl="1"/>
            <a:r>
              <a:rPr lang="fi-FI" dirty="0"/>
              <a:t>Terveydenhuollon rekisterit</a:t>
            </a:r>
          </a:p>
          <a:p>
            <a:pPr lvl="1"/>
            <a:r>
              <a:rPr lang="fi-FI" dirty="0"/>
              <a:t>Kauppojen asiakasrekisterit </a:t>
            </a:r>
          </a:p>
          <a:p>
            <a:pPr lvl="1"/>
            <a:r>
              <a:rPr lang="fi-FI" dirty="0"/>
              <a:t>Opiskelijahallintorekisterit </a:t>
            </a:r>
          </a:p>
          <a:p>
            <a:pPr lvl="1"/>
            <a:r>
              <a:rPr lang="fi-FI" dirty="0"/>
              <a:t>Varastotiedot </a:t>
            </a:r>
          </a:p>
          <a:p>
            <a:pPr lvl="1"/>
            <a:r>
              <a:rPr lang="fi-FI" dirty="0"/>
              <a:t>Tilitiedot </a:t>
            </a:r>
          </a:p>
          <a:p>
            <a:pPr lvl="1"/>
            <a:r>
              <a:rPr lang="fi-FI" dirty="0"/>
              <a:t>Yhteystietoluettelot</a:t>
            </a:r>
          </a:p>
          <a:p>
            <a:pPr lvl="1"/>
            <a:r>
              <a:rPr lang="fi-FI" dirty="0" err="1"/>
              <a:t>Jne</a:t>
            </a:r>
            <a:r>
              <a:rPr lang="fi-FI" dirty="0"/>
              <a:t>…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271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tietokanta?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Miksi tiedostonhallinta ei riitä?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Tiedostojärjestelmissä tiedon rakenteen määrittely rajoittuu tiedostorakenteeseen.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Tietokannassa tietojen syöttäminen voidaan toteuttaa helposti lomakkeiden kautta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Tietokannasta erilaisten kyselyjen tekeminen on helppoa </a:t>
            </a:r>
          </a:p>
        </p:txBody>
      </p:sp>
    </p:spTree>
    <p:extLst>
      <p:ext uri="{BB962C8B-B14F-4D97-AF65-F5344CB8AC3E}">
        <p14:creationId xmlns:p14="http://schemas.microsoft.com/office/powerpoint/2010/main" val="100195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tallentaminen - esimerkki</a:t>
            </a:r>
          </a:p>
        </p:txBody>
      </p:sp>
      <p:sp>
        <p:nvSpPr>
          <p:cNvPr id="12" name="Sisällön paikkamerkki 11"/>
          <p:cNvSpPr>
            <a:spLocks noGrp="1"/>
          </p:cNvSpPr>
          <p:nvPr>
            <p:ph idx="1"/>
          </p:nvPr>
        </p:nvSpPr>
        <p:spPr>
          <a:xfrm>
            <a:off x="3883555" y="1235583"/>
            <a:ext cx="7315200" cy="5120640"/>
          </a:xfrm>
        </p:spPr>
        <p:txBody>
          <a:bodyPr>
            <a:normAutofit/>
          </a:bodyPr>
          <a:lstStyle/>
          <a:p>
            <a:r>
              <a:rPr lang="fi-FI" b="1" dirty="0"/>
              <a:t>Saat tehtäväksi kirjoittaa ylös kaikki varaston hyllynumerot ja tavarat mitä hyllyssä on. Tavaroihin tulee merkitä niiden koodit, tuottajat, alkuperämaat yms. tietoa. </a:t>
            </a:r>
          </a:p>
          <a:p>
            <a:pPr>
              <a:buFont typeface="Symbol" panose="05050102010706020507" pitchFamily="18" charset="2"/>
              <a:buChar char=""/>
            </a:pPr>
            <a:r>
              <a:rPr lang="fi-FI" dirty="0"/>
              <a:t> Käytät kynää ja paperia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Systeemi toimii… jos mikään ei muutu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Jos tavarat vaihtuu, tai tulee uusia hyllypaikkoja  – kuinka muutat tiedot paperille?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Pyyhekumi ja uudelleen kirjoitus toimii… mutta hidasta ja </a:t>
            </a:r>
            <a:br>
              <a:rPr lang="fi-FI" dirty="0"/>
            </a:br>
            <a:r>
              <a:rPr lang="fi-FI" dirty="0"/>
              <a:t>pidemmän päälle epäselvää </a:t>
            </a:r>
          </a:p>
          <a:p>
            <a:r>
              <a:rPr lang="fi-FI" b="1" dirty="0"/>
              <a:t>Saat tehtäväksi selvittää missä hyllyssä on xx tuote </a:t>
            </a:r>
          </a:p>
          <a:p>
            <a:pPr>
              <a:buFont typeface="Symbol" panose="05050102010706020507" pitchFamily="18" charset="2"/>
              <a:buChar char="®"/>
            </a:pPr>
            <a:r>
              <a:rPr lang="fi-FI" b="1" dirty="0"/>
              <a:t> </a:t>
            </a:r>
            <a:r>
              <a:rPr lang="fi-FI" dirty="0"/>
              <a:t>Käyt koko listan läpi paperilla ja etsit tuotteen sijainnin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Erittäin hidasta jos hyllypaikkoja paljon</a:t>
            </a:r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519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tallentaminen - 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69268" y="1021270"/>
            <a:ext cx="7315200" cy="5120640"/>
          </a:xfrm>
        </p:spPr>
        <p:txBody>
          <a:bodyPr/>
          <a:lstStyle/>
          <a:p>
            <a:pPr>
              <a:buFont typeface="Symbol" panose="05050102010706020507" pitchFamily="18" charset="2"/>
              <a:buChar char="®"/>
            </a:pPr>
            <a:r>
              <a:rPr lang="fi-FI" b="1" dirty="0"/>
              <a:t> Päätät luopua paperista ja siirtyä tekstinkäsittelyyn johon laadit selkeä taulukon </a:t>
            </a:r>
          </a:p>
          <a:p>
            <a:pPr lvl="1"/>
            <a:r>
              <a:rPr lang="fi-FI" dirty="0"/>
              <a:t>Muutokset helppo suorittaa</a:t>
            </a:r>
          </a:p>
          <a:p>
            <a:pPr lvl="1"/>
            <a:r>
              <a:rPr lang="fi-FI" dirty="0"/>
              <a:t>Pystyy järjestämään aakkosten tai numeroiden mukaan </a:t>
            </a:r>
          </a:p>
          <a:p>
            <a:r>
              <a:rPr lang="fi-FI" b="1" dirty="0"/>
              <a:t>Sinun pitää selvittää kaikki tuotteet jotka ovat Saksasta</a:t>
            </a:r>
          </a:p>
          <a:p>
            <a:pPr>
              <a:buFont typeface="Symbol" panose="05050102010706020507" pitchFamily="18" charset="2"/>
              <a:buChar char="®"/>
            </a:pPr>
            <a:r>
              <a:rPr lang="fi-FI" dirty="0"/>
              <a:t> Käytät tekstinkäsittelytaulukon asettelutyökalua </a:t>
            </a:r>
          </a:p>
          <a:p>
            <a:pPr lvl="1"/>
            <a:r>
              <a:rPr lang="fi-FI" dirty="0"/>
              <a:t>Pystyt lajittelemaan tiedot saraketasolla, aakkostamaan luettelon, siirryt kohtaan Saksa ja selvität minkä tuotteiden kohdalla näkyy Saksa alkuperämaana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Toimii, mutta hidasta…   </a:t>
            </a:r>
          </a:p>
        </p:txBody>
      </p:sp>
    </p:spTree>
    <p:extLst>
      <p:ext uri="{BB962C8B-B14F-4D97-AF65-F5344CB8AC3E}">
        <p14:creationId xmlns:p14="http://schemas.microsoft.com/office/powerpoint/2010/main" val="151026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tallentaminen - 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3555" y="1521333"/>
            <a:ext cx="7315200" cy="5120640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®"/>
            </a:pPr>
            <a:r>
              <a:rPr lang="fi-FI" b="1" dirty="0"/>
              <a:t> Päätät luopua tekstinkäsittelystä ja siirtyä taulukko-laskentaan </a:t>
            </a:r>
          </a:p>
          <a:p>
            <a:pPr lvl="1"/>
            <a:r>
              <a:rPr lang="fi-FI" dirty="0"/>
              <a:t>Tietoa on helppo lisätä ja poistaa </a:t>
            </a:r>
          </a:p>
          <a:p>
            <a:pPr lvl="1"/>
            <a:r>
              <a:rPr lang="fi-FI" dirty="0"/>
              <a:t>Rivejä ja sarakkeita on helppo lajitella ja suodattaa </a:t>
            </a:r>
          </a:p>
          <a:p>
            <a:pPr lvl="1"/>
            <a:r>
              <a:rPr lang="fi-FI" dirty="0"/>
              <a:t>Laskutoimitukset, esim. kuinka monta tuotetta on helppo tehdä</a:t>
            </a:r>
          </a:p>
          <a:p>
            <a:r>
              <a:rPr lang="fi-FI" b="1" dirty="0"/>
              <a:t>Eräs tavarantoimittaja, jonka tuotteita on tuotettu useissa ei maissa ja eri tuotteita on huomattava määrä, muuttaa toimintaansa siten, että samoja tuotteita tehdäänkin nyt useamassa eri massa </a:t>
            </a:r>
          </a:p>
          <a:p>
            <a:r>
              <a:rPr lang="fi-FI" b="1" dirty="0"/>
              <a:t>Tehtävänäsi on päivittää tiedostot paikkansapitäviksi</a:t>
            </a:r>
          </a:p>
          <a:p>
            <a:pPr lvl="1">
              <a:buFont typeface="Symbol" panose="05050102010706020507" pitchFamily="18" charset="2"/>
              <a:buChar char="®"/>
            </a:pPr>
            <a:r>
              <a:rPr lang="fi-FI" dirty="0"/>
              <a:t> Kirjoitat huomattavan määrän uusia rivejä joissa toistuu tavarantoimittaja, alkuperämaa, tuote, yms. tiedot … hidasta ja virhemahdollisuuden kasvavat tiedoston koon kasvaessa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9555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Tiedoston tallentaminen - 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12130" y="1123837"/>
            <a:ext cx="7315200" cy="5120640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®"/>
            </a:pPr>
            <a:r>
              <a:rPr lang="fi-FI" b="1" dirty="0"/>
              <a:t> Päätät luopua taulukkolaskennasta ja siirtyä tietokantaan</a:t>
            </a:r>
          </a:p>
          <a:p>
            <a:pPr lvl="1"/>
            <a:r>
              <a:rPr lang="fi-FI" dirty="0"/>
              <a:t>Laadit taulukon jossa kaikki tavarantoimittajat</a:t>
            </a:r>
          </a:p>
          <a:p>
            <a:pPr lvl="1"/>
            <a:r>
              <a:rPr lang="fi-FI" dirty="0"/>
              <a:t>Laadit toisen taulukon jossa kaikki alkuperäämaat</a:t>
            </a:r>
          </a:p>
          <a:p>
            <a:pPr lvl="1"/>
            <a:r>
              <a:rPr lang="fi-FI" dirty="0"/>
              <a:t>Laadit kolmannen taulukon jossa kaikki tuotteet</a:t>
            </a:r>
          </a:p>
          <a:p>
            <a:pPr lvl="1"/>
            <a:r>
              <a:rPr lang="fi-FI" dirty="0"/>
              <a:t>….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Sinun tarvitsee kirjoittaa kukin asia vain kertaalleen </a:t>
            </a:r>
          </a:p>
          <a:p>
            <a:pPr lvl="1"/>
            <a:r>
              <a:rPr lang="fi-FI" dirty="0"/>
              <a:t>Yhdistät taulukoiden tiedot toisiinsa siten, että ne muodostavat toimivan tietokannan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fi-FI" dirty="0"/>
              <a:t>Tavarantoimittaja – Alkuperämaa – Tuote – Tuotekoodi…  </a:t>
            </a:r>
          </a:p>
        </p:txBody>
      </p:sp>
    </p:spTree>
    <p:extLst>
      <p:ext uri="{BB962C8B-B14F-4D97-AF65-F5344CB8AC3E}">
        <p14:creationId xmlns:p14="http://schemas.microsoft.com/office/powerpoint/2010/main" val="1875935282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Kehy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Kehy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ehy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583</TotalTime>
  <Words>509</Words>
  <Application>Microsoft Office PowerPoint</Application>
  <PresentationFormat>Laajakuva</PresentationFormat>
  <Paragraphs>82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Comic Sans MS</vt:lpstr>
      <vt:lpstr>Corbel</vt:lpstr>
      <vt:lpstr>Symbol</vt:lpstr>
      <vt:lpstr>Wingdings 2</vt:lpstr>
      <vt:lpstr>Kehys</vt:lpstr>
      <vt:lpstr>Tietokanta</vt:lpstr>
      <vt:lpstr>Linkkejä itsenäiseen opiskeluun ja oppimiseen</vt:lpstr>
      <vt:lpstr>Tietokanta</vt:lpstr>
      <vt:lpstr>Tietokanta</vt:lpstr>
      <vt:lpstr>Miksi tietokanta?</vt:lpstr>
      <vt:lpstr>Tiedon tallentaminen - esimerkki</vt:lpstr>
      <vt:lpstr>Tiedon tallentaminen - esimerkki</vt:lpstr>
      <vt:lpstr>Tiedon tallentaminen - esimerkki</vt:lpstr>
      <vt:lpstr>Tiedoston tallentaminen - esimerkki</vt:lpstr>
      <vt:lpstr>Tiedoston tallentaminen - esimerkki</vt:lpstr>
      <vt:lpstr>Tietokanta sanastoa</vt:lpstr>
      <vt:lpstr>Tietokanta sanastoa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Tietokanta</dc:title>
  <dc:creator>Antti Forsman</dc:creator>
  <cp:lastModifiedBy>Antti Forsman</cp:lastModifiedBy>
  <cp:revision>27</cp:revision>
  <dcterms:created xsi:type="dcterms:W3CDTF">2016-12-07T13:10:21Z</dcterms:created>
  <dcterms:modified xsi:type="dcterms:W3CDTF">2016-12-13T21:06:37Z</dcterms:modified>
</cp:coreProperties>
</file>