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44"/>
  </p:notesMasterIdLst>
  <p:sldIdLst>
    <p:sldId id="334" r:id="rId4"/>
    <p:sldId id="284" r:id="rId5"/>
    <p:sldId id="287" r:id="rId6"/>
    <p:sldId id="337" r:id="rId7"/>
    <p:sldId id="297" r:id="rId8"/>
    <p:sldId id="325" r:id="rId9"/>
    <p:sldId id="327" r:id="rId10"/>
    <p:sldId id="258" r:id="rId11"/>
    <p:sldId id="315" r:id="rId12"/>
    <p:sldId id="259" r:id="rId13"/>
    <p:sldId id="303" r:id="rId14"/>
    <p:sldId id="328" r:id="rId15"/>
    <p:sldId id="340" r:id="rId16"/>
    <p:sldId id="324" r:id="rId17"/>
    <p:sldId id="330" r:id="rId18"/>
    <p:sldId id="313" r:id="rId19"/>
    <p:sldId id="305" r:id="rId20"/>
    <p:sldId id="294" r:id="rId21"/>
    <p:sldId id="295" r:id="rId22"/>
    <p:sldId id="307" r:id="rId23"/>
    <p:sldId id="308" r:id="rId24"/>
    <p:sldId id="293" r:id="rId25"/>
    <p:sldId id="285" r:id="rId26"/>
    <p:sldId id="329" r:id="rId27"/>
    <p:sldId id="331" r:id="rId28"/>
    <p:sldId id="269" r:id="rId29"/>
    <p:sldId id="339" r:id="rId30"/>
    <p:sldId id="271" r:id="rId31"/>
    <p:sldId id="280" r:id="rId32"/>
    <p:sldId id="338" r:id="rId33"/>
    <p:sldId id="286" r:id="rId34"/>
    <p:sldId id="318" r:id="rId35"/>
    <p:sldId id="333" r:id="rId36"/>
    <p:sldId id="320" r:id="rId37"/>
    <p:sldId id="321" r:id="rId38"/>
    <p:sldId id="275" r:id="rId39"/>
    <p:sldId id="281" r:id="rId40"/>
    <p:sldId id="273" r:id="rId41"/>
    <p:sldId id="336" r:id="rId42"/>
    <p:sldId id="341" r:id="rId43"/>
  </p:sldIdLst>
  <p:sldSz cx="9144000" cy="6858000" type="screen4x3"/>
  <p:notesSz cx="6858000" cy="9144000"/>
  <p:custDataLst>
    <p:custData r:id="rId1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0" autoAdjust="0"/>
    <p:restoredTop sz="94128" autoAdjust="0"/>
  </p:normalViewPr>
  <p:slideViewPr>
    <p:cSldViewPr>
      <p:cViewPr varScale="1">
        <p:scale>
          <a:sx n="68" d="100"/>
          <a:sy n="68" d="100"/>
        </p:scale>
        <p:origin x="1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73A8-CD2F-45BE-BC54-101024F69B09}" type="datetimeFigureOut">
              <a:rPr lang="fi-FI" smtClean="0"/>
              <a:t>20.8.2017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22F75-2B6C-4983-89C4-B6D5B5B559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Kuvat: http://www.chiliwiki.fi/images/thumb/7/73/Chilihapatus1.jpg/350px-Chilihapatus1.jpg, http://www.yrtit.net/yrttien-sailominen/ https://www.google.fi/url?sa=i&amp;rct=j&amp;q=&amp;esrc=s&amp;source=images&amp;cd=&amp;cad=rja&amp;uact=8&amp;ved=0ahUKEwic8enEnt7UAhXCYpoKHdxTBVEQjRwIBw&amp;url=http%3A%2F%2Fwww.luonnossa.org%2FSienilajit%2FSienten_kuivaaminen%2Fsienten_kuivaaminen.html&amp;psig=AFQjCNEVBqMOqtPHwUQiL-xISTiE5Y04vA&amp;ust=1498660192721258, https://kalastus.com/sites/default/files/artikkeli/kalan_savustus.jpg, http://yllapito.maku.fi/sites/maku/files/user/19439/2015/08/suolasienet-0074.jpg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2F75-2B6C-4983-89C4-B6D5B5B5596D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871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DA4801-937D-426C-9B7C-2C2272FB78C6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84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3" y="4343232"/>
            <a:ext cx="5486976" cy="403775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DA4801-937D-426C-9B7C-2C2272FB78C6}" type="slidenum">
              <a:rPr lang="en-US"/>
              <a:pPr/>
              <a:t>36</a:t>
            </a:fld>
            <a:endParaRPr lang="en-US"/>
          </a:p>
        </p:txBody>
      </p:sp>
      <p:sp>
        <p:nvSpPr>
          <p:cNvPr id="1484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84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513" y="4343232"/>
            <a:ext cx="5486976" cy="403775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6CA5-9C3E-4690-844A-46633EF67D72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112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0606-4367-406E-9AE8-D81709EEB038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258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6FB80-0949-4F10-A401-393CAA5EAD4B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54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4CD3-A0F7-48F9-A133-21089BC687B6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4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9E73-0E35-4DAA-B559-8E7ABFE0480C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14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1BF7-0989-422D-BF8C-EE42574C601D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2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238A-3821-44E2-B1EE-9B94E7339807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3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7D2B-0912-4C5B-A549-84DAEE84E654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86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B3BA-6F13-480B-9385-0A969DF27B33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01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9AC6-A821-4DC8-BF46-C4437D4AB731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46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B85F-40F3-4937-AC00-D7D8DD033E5F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1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77349-A995-436C-A5B1-3C3A6AEADB11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53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2EA-ACA3-4870-B99B-323CFA8CC148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1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4B25-9647-411D-9C25-D9F5253D527A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12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D4D2-A0B8-43D3-8674-1A0D003667F4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4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7336-8758-4188-976B-89A40949FAE1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50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56F9-FE93-475B-9322-336A1BC0895C}" type="datetime1">
              <a:rPr lang="fi-FI" smtClean="0"/>
              <a:t>20.8.2017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696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0766-25C6-4021-B69F-4B731987A4C5}" type="datetime1">
              <a:rPr lang="fi-FI" smtClean="0"/>
              <a:t>20.8.2017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10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6E2A-CBEC-4243-9DC9-2CEE0B857BA5}" type="datetime1">
              <a:rPr lang="fi-FI" smtClean="0"/>
              <a:t>20.8.2017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94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8E86-EB6D-487C-BDB2-E6C5DE89B703}" type="datetime1">
              <a:rPr lang="fi-FI" smtClean="0"/>
              <a:t>20.8.2017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2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0DC26-2AE2-4218-95B4-F5710AB2D27D}" type="datetime1">
              <a:rPr lang="fi-FI" smtClean="0"/>
              <a:t>20.8.2017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651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7350-D177-44A5-94E8-C39CAC6547A5}" type="datetime1">
              <a:rPr lang="fi-FI" smtClean="0"/>
              <a:t>20.8.2017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7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9DB-F9A4-49B4-B9B9-75E016CA1734}" type="datetime1">
              <a:rPr lang="fi-FI" smtClean="0"/>
              <a:t>20.8.2017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0D225-AD2D-403F-AE1A-8DEEF177D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03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EA857-F8FE-42DE-83C8-DCFE25EFA506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t>20.8.2017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7kZjdeo0C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i/search?q=hajottajabakteeri&amp;client=firefo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avaruus.fi/uploads/pics/earthatmosphere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itol.embl.de/itol.cg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1IPHML6IxU" TargetMode="Externa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ede.fi/blogit/kaiken_takana_on_loinen/avainsana/596/605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tSBTUzVOG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01.nyt.com/images/2016/04/12/science/11TREEOFLIFE/11TREEOFLIFE-superJumbo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i 4"/>
          <p:cNvSpPr/>
          <p:nvPr/>
        </p:nvSpPr>
        <p:spPr>
          <a:xfrm>
            <a:off x="395536" y="3237181"/>
            <a:ext cx="3478821" cy="3367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2592288"/>
          </a:xfrm>
        </p:spPr>
        <p:txBody>
          <a:bodyPr>
            <a:noAutofit/>
          </a:bodyPr>
          <a:lstStyle/>
          <a:p>
            <a:r>
              <a:rPr lang="fi-FI" sz="6600" dirty="0">
                <a:solidFill>
                  <a:schemeClr val="bg1"/>
                </a:solidFill>
              </a:rPr>
              <a:t>SUOMALAINEN KASVIMIKROBIOMI</a:t>
            </a:r>
            <a:br>
              <a:rPr lang="fi-FI" sz="6600" dirty="0">
                <a:solidFill>
                  <a:schemeClr val="bg1"/>
                </a:solidFill>
              </a:rPr>
            </a:br>
            <a:r>
              <a:rPr lang="fi-FI" sz="6600" dirty="0">
                <a:solidFill>
                  <a:schemeClr val="bg1"/>
                </a:solidFill>
              </a:rPr>
              <a:t>-hanke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427984" y="3789040"/>
            <a:ext cx="3520480" cy="2380541"/>
          </a:xfrm>
        </p:spPr>
        <p:txBody>
          <a:bodyPr>
            <a:normAutofit fontScale="70000" lnSpcReduction="20000"/>
          </a:bodyPr>
          <a:lstStyle/>
          <a:p>
            <a:r>
              <a:rPr lang="fi-FI" dirty="0">
                <a:solidFill>
                  <a:schemeClr val="bg1"/>
                </a:solidFill>
              </a:rPr>
              <a:t>Diasarjassa taustatietoa ja tehtäviä</a:t>
            </a:r>
          </a:p>
          <a:p>
            <a:r>
              <a:rPr lang="fi-FI" dirty="0">
                <a:solidFill>
                  <a:schemeClr val="bg1"/>
                </a:solidFill>
              </a:rPr>
              <a:t>Aiheena</a:t>
            </a:r>
          </a:p>
          <a:p>
            <a:r>
              <a:rPr lang="fi-FI" dirty="0">
                <a:solidFill>
                  <a:schemeClr val="bg1"/>
                </a:solidFill>
              </a:rPr>
              <a:t>MIKROBIT ja</a:t>
            </a:r>
          </a:p>
          <a:p>
            <a:r>
              <a:rPr lang="fi-FI" dirty="0">
                <a:solidFill>
                  <a:schemeClr val="bg1"/>
                </a:solidFill>
              </a:rPr>
              <a:t>MIKROBIOMIT:</a:t>
            </a:r>
          </a:p>
          <a:p>
            <a:r>
              <a:rPr lang="fi-FI" dirty="0">
                <a:solidFill>
                  <a:schemeClr val="bg1"/>
                </a:solidFill>
              </a:rPr>
              <a:t>Ihmismikrobiomi ja</a:t>
            </a:r>
          </a:p>
          <a:p>
            <a:r>
              <a:rPr lang="fi-FI" dirty="0">
                <a:solidFill>
                  <a:schemeClr val="bg1"/>
                </a:solidFill>
              </a:rPr>
              <a:t>Kasvimikrobiomi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</a:t>
            </a:fld>
            <a:endParaRPr lang="fi-FI"/>
          </a:p>
        </p:txBody>
      </p:sp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858" r="4242" b="18068"/>
          <a:stretch/>
        </p:blipFill>
        <p:spPr bwMode="auto">
          <a:xfrm>
            <a:off x="395536" y="3237181"/>
            <a:ext cx="3527570" cy="33672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C0154F9-787A-42C3-9403-D19828CDA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91" y="352549"/>
            <a:ext cx="1225509" cy="1188756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80E36DB-8884-4CE1-AEC9-4E3049F75948}"/>
              </a:ext>
            </a:extLst>
          </p:cNvPr>
          <p:cNvSpPr txBox="1"/>
          <p:nvPr/>
        </p:nvSpPr>
        <p:spPr>
          <a:xfrm>
            <a:off x="611560" y="6538912"/>
            <a:ext cx="851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Dr</a:t>
            </a:r>
            <a:r>
              <a:rPr lang="fi-FI" dirty="0"/>
              <a:t> Riitta Nissinen, Jyväskylän yliopisto ja opettaja Kati Heikkilä-Huhta, Oulun steinerkoulu</a:t>
            </a:r>
          </a:p>
        </p:txBody>
      </p:sp>
    </p:spTree>
    <p:extLst>
      <p:ext uri="{BB962C8B-B14F-4D97-AF65-F5344CB8AC3E}">
        <p14:creationId xmlns:p14="http://schemas.microsoft.com/office/powerpoint/2010/main" val="413268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27649" r="-306" b="7144"/>
          <a:stretch/>
        </p:blipFill>
        <p:spPr bwMode="auto">
          <a:xfrm>
            <a:off x="-132735" y="0"/>
            <a:ext cx="94507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6381328"/>
            <a:ext cx="3960440" cy="648072"/>
          </a:xfrm>
        </p:spPr>
        <p:txBody>
          <a:bodyPr>
            <a:norm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http://www.nehalemlabs.net/prototype/wp-content/uploads/2013/10/bfcrops.png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6174317" cy="5032068"/>
          </a:xfrm>
        </p:spPr>
      </p:pic>
      <p:sp>
        <p:nvSpPr>
          <p:cNvPr id="5" name="Tekstiruutu 4"/>
          <p:cNvSpPr txBox="1"/>
          <p:nvPr/>
        </p:nvSpPr>
        <p:spPr>
          <a:xfrm>
            <a:off x="6581328" y="-171400"/>
            <a:ext cx="21602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 err="1">
                <a:solidFill>
                  <a:schemeClr val="bg1"/>
                </a:solidFill>
              </a:rPr>
              <a:t>Esitumallisia</a:t>
            </a:r>
            <a:r>
              <a:rPr lang="fi-FI" sz="2400" dirty="0">
                <a:solidFill>
                  <a:schemeClr val="bg1"/>
                </a:solidFill>
              </a:rPr>
              <a:t> eli ei tumakoteloa,</a:t>
            </a:r>
          </a:p>
          <a:p>
            <a:r>
              <a:rPr lang="fi-FI" sz="2400" dirty="0">
                <a:solidFill>
                  <a:schemeClr val="bg1"/>
                </a:solidFill>
              </a:rPr>
              <a:t>vain vähän soluelimiä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Solun osat: </a:t>
            </a:r>
          </a:p>
          <a:p>
            <a:r>
              <a:rPr lang="fi-FI" sz="2400" dirty="0">
                <a:solidFill>
                  <a:schemeClr val="bg1"/>
                </a:solidFill>
              </a:rPr>
              <a:t>1. Pilus, </a:t>
            </a:r>
            <a:r>
              <a:rPr lang="fi-FI" dirty="0">
                <a:solidFill>
                  <a:schemeClr val="bg1"/>
                </a:solidFill>
              </a:rPr>
              <a:t>karvamainen uloke</a:t>
            </a:r>
          </a:p>
          <a:p>
            <a:r>
              <a:rPr lang="fi-FI" sz="2400" dirty="0">
                <a:solidFill>
                  <a:schemeClr val="bg1"/>
                </a:solidFill>
              </a:rPr>
              <a:t>2. Plasmidi </a:t>
            </a:r>
          </a:p>
          <a:p>
            <a:r>
              <a:rPr lang="fi-FI" sz="2400" dirty="0">
                <a:solidFill>
                  <a:schemeClr val="bg1"/>
                </a:solidFill>
              </a:rPr>
              <a:t>3. Ribosomeja </a:t>
            </a:r>
          </a:p>
          <a:p>
            <a:r>
              <a:rPr lang="fi-FI" sz="2400" dirty="0">
                <a:solidFill>
                  <a:schemeClr val="bg1"/>
                </a:solidFill>
              </a:rPr>
              <a:t>4. Solulima </a:t>
            </a:r>
          </a:p>
          <a:p>
            <a:r>
              <a:rPr lang="fi-FI" sz="2400" dirty="0">
                <a:solidFill>
                  <a:schemeClr val="bg1"/>
                </a:solidFill>
              </a:rPr>
              <a:t>5. Solukalvo </a:t>
            </a:r>
          </a:p>
          <a:p>
            <a:r>
              <a:rPr lang="fi-FI" sz="2400" dirty="0">
                <a:solidFill>
                  <a:schemeClr val="bg1"/>
                </a:solidFill>
              </a:rPr>
              <a:t>6. Soluseinä </a:t>
            </a:r>
          </a:p>
          <a:p>
            <a:r>
              <a:rPr lang="fi-FI" sz="2400" dirty="0">
                <a:solidFill>
                  <a:schemeClr val="bg1"/>
                </a:solidFill>
              </a:rPr>
              <a:t>7. Kapseli </a:t>
            </a:r>
          </a:p>
          <a:p>
            <a:r>
              <a:rPr lang="fi-FI" sz="2400" dirty="0">
                <a:solidFill>
                  <a:schemeClr val="bg1"/>
                </a:solidFill>
              </a:rPr>
              <a:t>8. </a:t>
            </a:r>
            <a:r>
              <a:rPr lang="fi-FI" sz="2400" dirty="0" err="1">
                <a:solidFill>
                  <a:schemeClr val="bg1"/>
                </a:solidFill>
              </a:rPr>
              <a:t>Nukleoidi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</a:p>
          <a:p>
            <a:r>
              <a:rPr lang="fi-FI" sz="2400" dirty="0">
                <a:solidFill>
                  <a:schemeClr val="bg1"/>
                </a:solidFill>
              </a:rPr>
              <a:t>9. Uintisiima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179512" y="5589240"/>
            <a:ext cx="544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https://fi.wikibooks.org/wiki/Yleinen_biologia/Johdanto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10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187305" y="6001226"/>
            <a:ext cx="8200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Huom.: bakteerit toimivat lähes aina yhteisöinä!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46E5B9A-3144-48EE-A077-0DB42B132A77}"/>
              </a:ext>
            </a:extLst>
          </p:cNvPr>
          <p:cNvSpPr txBox="1"/>
          <p:nvPr/>
        </p:nvSpPr>
        <p:spPr>
          <a:xfrm>
            <a:off x="395536" y="4766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Bakteerit</a:t>
            </a:r>
          </a:p>
        </p:txBody>
      </p:sp>
    </p:spTree>
    <p:extLst>
      <p:ext uri="{BB962C8B-B14F-4D97-AF65-F5344CB8AC3E}">
        <p14:creationId xmlns:p14="http://schemas.microsoft.com/office/powerpoint/2010/main" val="355537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Video </a:t>
            </a:r>
            <a:r>
              <a:rPr lang="fi-FI" b="1" dirty="0"/>
              <a:t>Cell and </a:t>
            </a:r>
            <a:r>
              <a:rPr lang="fi-FI" b="1" dirty="0" err="1"/>
              <a:t>molecular</a:t>
            </a:r>
            <a:r>
              <a:rPr lang="fi-FI" b="1" dirty="0"/>
              <a:t> </a:t>
            </a:r>
            <a:r>
              <a:rPr lang="fi-FI" b="1" dirty="0" err="1"/>
              <a:t>size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239060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1800" dirty="0">
                <a:solidFill>
                  <a:schemeClr val="bg1"/>
                </a:solidFill>
              </a:rPr>
              <a:t>Bakteerien koko on yleensä 0,2–2 mikrometriä </a:t>
            </a:r>
          </a:p>
          <a:p>
            <a:pPr marL="0" indent="0" algn="ctr">
              <a:buNone/>
            </a:pPr>
            <a:r>
              <a:rPr lang="fi-FI" sz="1800" dirty="0">
                <a:solidFill>
                  <a:schemeClr val="bg1"/>
                </a:solidFill>
              </a:rPr>
              <a:t>eli 0,2–2 millimetrin tuhannesosaa</a:t>
            </a:r>
          </a:p>
          <a:p>
            <a:pPr marL="0" indent="0">
              <a:buNone/>
            </a:pPr>
            <a:endParaRPr lang="fi-FI" sz="2200" dirty="0">
              <a:solidFill>
                <a:schemeClr val="bg1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1056804" y="6412686"/>
            <a:ext cx="747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Jollei näy, video osoitteessa: https://www.youtube.com/watch?v=l7kZjdeo0Cs</a:t>
            </a:r>
          </a:p>
        </p:txBody>
      </p:sp>
      <p:pic>
        <p:nvPicPr>
          <p:cNvPr id="6" name="l7kZjdeo0C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1143" y="2092206"/>
            <a:ext cx="7680853" cy="4320480"/>
          </a:xfrm>
          <a:prstGeom prst="rect">
            <a:avLst/>
          </a:prstGeom>
        </p:spPr>
      </p:pic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7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mistaja\Desktop\JapanislaistaiteilijaEvoluut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949" y="-178237"/>
            <a:ext cx="9671574" cy="7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87624" y="3528830"/>
            <a:ext cx="6768752" cy="24204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i-FI" sz="3000" dirty="0">
                <a:solidFill>
                  <a:schemeClr val="bg1"/>
                </a:solidFill>
              </a:rPr>
              <a:t>Esitumalliset ovat evolutiivisesti hyvin vanhoja, vanhimpia: yli 3,5 </a:t>
            </a:r>
            <a:r>
              <a:rPr lang="fi-FI" sz="3000" dirty="0" err="1">
                <a:solidFill>
                  <a:schemeClr val="bg1"/>
                </a:solidFill>
              </a:rPr>
              <a:t>mrd</a:t>
            </a:r>
            <a:r>
              <a:rPr lang="fi-FI" sz="3000" dirty="0">
                <a:solidFill>
                  <a:schemeClr val="bg1"/>
                </a:solidFill>
              </a:rPr>
              <a:t> v.</a:t>
            </a:r>
          </a:p>
          <a:p>
            <a:pPr marL="0" indent="0" algn="ctr">
              <a:buNone/>
            </a:pPr>
            <a:r>
              <a:rPr lang="fi-FI" sz="3000" dirty="0">
                <a:solidFill>
                  <a:schemeClr val="bg1"/>
                </a:solidFill>
              </a:rPr>
              <a:t>- Uusimpien kanadalaislöytöjen mukaan 4 </a:t>
            </a:r>
            <a:r>
              <a:rPr lang="fi-FI" sz="3000" dirty="0" err="1">
                <a:solidFill>
                  <a:schemeClr val="bg1"/>
                </a:solidFill>
              </a:rPr>
              <a:t>mrd</a:t>
            </a:r>
            <a:r>
              <a:rPr lang="fi-FI" sz="3000" dirty="0">
                <a:solidFill>
                  <a:schemeClr val="bg1"/>
                </a:solidFill>
              </a:rPr>
              <a:t> v.</a:t>
            </a:r>
          </a:p>
          <a:p>
            <a:pPr marL="0" indent="0" algn="ctr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i-FI" sz="3000" dirty="0">
                <a:solidFill>
                  <a:schemeClr val="bg1"/>
                </a:solidFill>
              </a:rPr>
              <a:t>Menestyneet vaihtelevissa oloissa 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– varsinaisia selviytyjiä sekä muinoin että nyt</a:t>
            </a:r>
          </a:p>
          <a:p>
            <a:pPr algn="ctr"/>
            <a:endParaRPr lang="fi-FI" dirty="0"/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52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Piirrä evoluutioaikataulu käteen!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50144"/>
            <a:ext cx="8308666" cy="3181032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13</a:t>
            </a:fld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1043608" y="1218819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4,6 </a:t>
            </a:r>
            <a:r>
              <a:rPr lang="fi-FI" dirty="0" err="1">
                <a:solidFill>
                  <a:schemeClr val="bg1"/>
                </a:solidFill>
              </a:rPr>
              <a:t>mrd</a:t>
            </a:r>
            <a:r>
              <a:rPr lang="fi-FI" dirty="0">
                <a:solidFill>
                  <a:schemeClr val="bg1"/>
                </a:solidFill>
              </a:rPr>
              <a:t> v.: Maan synty – olkapää</a:t>
            </a:r>
          </a:p>
          <a:p>
            <a:r>
              <a:rPr lang="fi-FI" dirty="0">
                <a:solidFill>
                  <a:schemeClr val="bg1"/>
                </a:solidFill>
              </a:rPr>
              <a:t>3,8 – 4 </a:t>
            </a:r>
            <a:r>
              <a:rPr lang="fi-FI" dirty="0" err="1">
                <a:solidFill>
                  <a:schemeClr val="bg1"/>
                </a:solidFill>
              </a:rPr>
              <a:t>mrd</a:t>
            </a:r>
            <a:r>
              <a:rPr lang="fi-FI" dirty="0">
                <a:solidFill>
                  <a:schemeClr val="bg1"/>
                </a:solidFill>
              </a:rPr>
              <a:t> v.: Elämän synty eli </a:t>
            </a:r>
            <a:r>
              <a:rPr lang="fi-FI" dirty="0" err="1">
                <a:solidFill>
                  <a:schemeClr val="bg1"/>
                </a:solidFill>
              </a:rPr>
              <a:t>ekat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esitumalliset</a:t>
            </a:r>
            <a:r>
              <a:rPr lang="fi-FI" dirty="0">
                <a:solidFill>
                  <a:schemeClr val="bg1"/>
                </a:solidFill>
              </a:rPr>
              <a:t> solut – hauis</a:t>
            </a:r>
          </a:p>
          <a:p>
            <a:r>
              <a:rPr lang="fi-FI" dirty="0">
                <a:solidFill>
                  <a:schemeClr val="bg1"/>
                </a:solidFill>
              </a:rPr>
              <a:t>3 mrd. v.: Fotosynteesi  eli </a:t>
            </a:r>
            <a:r>
              <a:rPr lang="fi-FI" dirty="0" err="1">
                <a:solidFill>
                  <a:schemeClr val="bg1"/>
                </a:solidFill>
              </a:rPr>
              <a:t>ekat</a:t>
            </a:r>
            <a:r>
              <a:rPr lang="fi-FI" dirty="0">
                <a:solidFill>
                  <a:schemeClr val="bg1"/>
                </a:solidFill>
              </a:rPr>
              <a:t> syanobakteerit – kyynärtaive</a:t>
            </a:r>
          </a:p>
          <a:p>
            <a:r>
              <a:rPr lang="fi-FI" dirty="0">
                <a:solidFill>
                  <a:schemeClr val="bg1"/>
                </a:solidFill>
              </a:rPr>
              <a:t>1,5 </a:t>
            </a:r>
            <a:r>
              <a:rPr lang="fi-FI" dirty="0" err="1">
                <a:solidFill>
                  <a:schemeClr val="bg1"/>
                </a:solidFill>
              </a:rPr>
              <a:t>mrd</a:t>
            </a:r>
            <a:r>
              <a:rPr lang="fi-FI" dirty="0">
                <a:solidFill>
                  <a:schemeClr val="bg1"/>
                </a:solidFill>
              </a:rPr>
              <a:t> v.: Tumalliset – ranne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4932040" y="1218819"/>
            <a:ext cx="30810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0,7 </a:t>
            </a:r>
            <a:r>
              <a:rPr lang="fi-FI" dirty="0" err="1">
                <a:solidFill>
                  <a:schemeClr val="bg1"/>
                </a:solidFill>
              </a:rPr>
              <a:t>mrd</a:t>
            </a:r>
            <a:r>
              <a:rPr lang="fi-FI" dirty="0">
                <a:solidFill>
                  <a:schemeClr val="bg1"/>
                </a:solidFill>
              </a:rPr>
              <a:t> v. = 700 milj. v.: </a:t>
            </a:r>
          </a:p>
          <a:p>
            <a:r>
              <a:rPr lang="fi-FI" dirty="0">
                <a:solidFill>
                  <a:schemeClr val="bg1"/>
                </a:solidFill>
              </a:rPr>
              <a:t>Monisoluiset – rystyset</a:t>
            </a:r>
            <a:endParaRPr lang="fi-FI" dirty="0"/>
          </a:p>
          <a:p>
            <a:r>
              <a:rPr lang="fi-FI" dirty="0">
                <a:solidFill>
                  <a:schemeClr val="bg1"/>
                </a:solidFill>
              </a:rPr>
              <a:t>400 milj. v.: Elämä maalle </a:t>
            </a:r>
          </a:p>
          <a:p>
            <a:r>
              <a:rPr lang="fi-FI" dirty="0">
                <a:solidFill>
                  <a:schemeClr val="bg1"/>
                </a:solidFill>
              </a:rPr>
              <a:t>– keskisormen puoliväli</a:t>
            </a:r>
          </a:p>
          <a:p>
            <a:r>
              <a:rPr lang="fi-FI" dirty="0">
                <a:solidFill>
                  <a:schemeClr val="bg1"/>
                </a:solidFill>
              </a:rPr>
              <a:t>100 milj. v.: Kukkakasvit – kynsi</a:t>
            </a:r>
          </a:p>
          <a:p>
            <a:r>
              <a:rPr lang="fi-FI" dirty="0">
                <a:solidFill>
                  <a:schemeClr val="bg1"/>
                </a:solidFill>
              </a:rPr>
              <a:t>200 000 v.: Homo </a:t>
            </a:r>
            <a:r>
              <a:rPr lang="fi-FI" dirty="0" err="1">
                <a:solidFill>
                  <a:schemeClr val="bg1"/>
                </a:solidFill>
              </a:rPr>
              <a:t>sapiens</a:t>
            </a:r>
            <a:r>
              <a:rPr lang="fi-FI" dirty="0">
                <a:solidFill>
                  <a:schemeClr val="bg1"/>
                </a:solidFill>
              </a:rPr>
              <a:t> </a:t>
            </a:r>
          </a:p>
          <a:p>
            <a:r>
              <a:rPr lang="fi-FI" dirty="0">
                <a:solidFill>
                  <a:schemeClr val="bg1"/>
                </a:solidFill>
              </a:rPr>
              <a:t>- Kynnen kärjen viilaus</a:t>
            </a:r>
          </a:p>
        </p:txBody>
      </p:sp>
    </p:spTree>
    <p:extLst>
      <p:ext uri="{BB962C8B-B14F-4D97-AF65-F5344CB8AC3E}">
        <p14:creationId xmlns:p14="http://schemas.microsoft.com/office/powerpoint/2010/main" val="392907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IKROBIOMI\5. KUVAT\BillBrys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202">
            <a:off x="3439936" y="2825603"/>
            <a:ext cx="5348713" cy="30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764704"/>
            <a:ext cx="5122912" cy="4525963"/>
          </a:xfrm>
        </p:spPr>
        <p:txBody>
          <a:bodyPr>
            <a:normAutofit/>
          </a:bodyPr>
          <a:lstStyle/>
          <a:p>
            <a:r>
              <a:rPr lang="fi-FI" i="1" dirty="0">
                <a:solidFill>
                  <a:schemeClr val="bg1"/>
                </a:solidFill>
              </a:rPr>
              <a:t>”Bakteerit tulivat mainiosti toimeen kahden miljardin vuoden ajan ilman meitä. </a:t>
            </a:r>
          </a:p>
          <a:p>
            <a:r>
              <a:rPr lang="fi-FI" i="1" dirty="0">
                <a:solidFill>
                  <a:schemeClr val="bg1"/>
                </a:solidFill>
              </a:rPr>
              <a:t>Me sen sijaan emme pärjäisi päivääkään ilman niitä.</a:t>
            </a:r>
          </a:p>
          <a:p>
            <a:r>
              <a:rPr lang="fi-FI" i="1" dirty="0">
                <a:solidFill>
                  <a:schemeClr val="bg1"/>
                </a:solidFill>
              </a:rPr>
              <a:t>Maa on niiden planeetta.”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98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1417638"/>
          </a:xfrm>
        </p:spPr>
        <p:txBody>
          <a:bodyPr>
            <a:normAutofit/>
          </a:bodyPr>
          <a:lstStyle/>
          <a:p>
            <a:pPr marL="0" indent="0"/>
            <a:r>
              <a:rPr lang="fi-FI" sz="3200" dirty="0">
                <a:solidFill>
                  <a:schemeClr val="bg1"/>
                </a:solidFill>
              </a:rPr>
              <a:t>Bakteerit ja muut mikrobit ovat välttämättömiä maapallon kaikkien ekosysteemien toiminnalle: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376"/>
            <a:ext cx="5436096" cy="175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403648" y="1559078"/>
            <a:ext cx="3966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huolehtivat </a:t>
            </a:r>
            <a:r>
              <a:rPr lang="fi-FI" sz="2000" dirty="0">
                <a:solidFill>
                  <a:schemeClr val="bg1"/>
                </a:solidFill>
              </a:rPr>
              <a:t>ravinteiden</a:t>
            </a:r>
            <a:r>
              <a:rPr lang="fi-FI" dirty="0">
                <a:solidFill>
                  <a:schemeClr val="bg1"/>
                </a:solidFill>
              </a:rPr>
              <a:t> kierrätyksestä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179512" y="6381328"/>
            <a:ext cx="720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Kuvat: </a:t>
            </a:r>
            <a:r>
              <a:rPr lang="fi-FI" sz="800" dirty="0">
                <a:hlinkClick r:id="rId3"/>
              </a:rPr>
              <a:t>https://www.google.fi/search?q=hajottajabakteeri&amp;client=firefox</a:t>
            </a:r>
            <a:r>
              <a:rPr lang="fi-FI" sz="800" dirty="0"/>
              <a:t>, </a:t>
            </a:r>
            <a:r>
              <a:rPr lang="fi-FI" sz="800" dirty="0">
                <a:hlinkClick r:id="rId4"/>
              </a:rPr>
              <a:t>https://www.avaruus.fi/uploads/pics/earthatmosphere.jpg</a:t>
            </a:r>
            <a:r>
              <a:rPr lang="fi-FI" sz="800" dirty="0"/>
              <a:t>, http://microbiollogy.blogspot.fi/2014/04/microbial-infections-of-humanshuman.html</a:t>
            </a:r>
          </a:p>
          <a:p>
            <a:r>
              <a:rPr lang="fi-FI" sz="800" dirty="0"/>
              <a:t>,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99" y="2348880"/>
            <a:ext cx="6667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4572000" y="2492896"/>
            <a:ext cx="4680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tuottavat</a:t>
            </a:r>
            <a:r>
              <a:rPr lang="fi-FI" dirty="0">
                <a:solidFill>
                  <a:schemeClr val="bg1"/>
                </a:solidFill>
              </a:rPr>
              <a:t> suuren osan ilmakehämme hapesta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81" y="3284984"/>
            <a:ext cx="2867035" cy="298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965036" y="5630335"/>
            <a:ext cx="51663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ovat </a:t>
            </a:r>
            <a:r>
              <a:rPr lang="fi-FI" sz="2000" dirty="0">
                <a:solidFill>
                  <a:schemeClr val="bg1"/>
                </a:solidFill>
              </a:rPr>
              <a:t>elintärkeitä</a:t>
            </a:r>
            <a:r>
              <a:rPr lang="fi-FI" dirty="0">
                <a:solidFill>
                  <a:schemeClr val="bg1"/>
                </a:solidFill>
              </a:rPr>
              <a:t> useimpien monisoluisten eliöiden - eläinten, kasvien, sienten -  elintoiminnoille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7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4291" y="21794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>
                <a:solidFill>
                  <a:schemeClr val="bg1"/>
                </a:solidFill>
              </a:rPr>
              <a:t>Bakteereita elää esim. ihollamme, suolistossamme, mutta myös esim. hyönteisten ja kasvien pinnalla ja sisällä. Valtaosa bakteereista on meille vaarattomia. Iso osa esim. eläinten ja kasvien bakteereista on elintärkeitä näiden hyvinvoinnille; osa bakteereista aiheuttaa haittaa muille eliöille ja esim. tauteja ihmisissä, eläimissä tai kasveissa. </a:t>
            </a:r>
          </a:p>
          <a:p>
            <a:pPr marL="0" indent="0">
              <a:buNone/>
            </a:pPr>
            <a:r>
              <a:rPr lang="fi-FI" sz="2800" dirty="0">
                <a:solidFill>
                  <a:schemeClr val="bg1"/>
                </a:solidFill>
              </a:rPr>
              <a:t>Tautinäkökulman tunnemme paremmin </a:t>
            </a:r>
          </a:p>
          <a:p>
            <a:pPr marL="0" indent="0">
              <a:buNone/>
            </a:pPr>
            <a:r>
              <a:rPr lang="fi-FI" sz="2800" dirty="0">
                <a:solidFill>
                  <a:schemeClr val="bg1"/>
                </a:solidFill>
              </a:rPr>
              <a:t>kuin hyödyt ja yhteistoiminnan.</a:t>
            </a:r>
          </a:p>
          <a:p>
            <a:endParaRPr lang="fi-FI" dirty="0"/>
          </a:p>
        </p:txBody>
      </p:sp>
      <p:pic>
        <p:nvPicPr>
          <p:cNvPr id="11266" name="Picture 2" descr="Elektronimikroskooppikuva S. epidermidis-bakteer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1" y="273494"/>
            <a:ext cx="23812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3059832" y="289202"/>
            <a:ext cx="278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/>
              <a:t>Staphylococcus</a:t>
            </a:r>
            <a:r>
              <a:rPr lang="fi-FI" dirty="0"/>
              <a:t> </a:t>
            </a:r>
            <a:r>
              <a:rPr lang="fi-FI" dirty="0" err="1"/>
              <a:t>epidermidis</a:t>
            </a:r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85184"/>
            <a:ext cx="2160240" cy="16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139952" y="6277962"/>
            <a:ext cx="241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Streptococcus</a:t>
            </a:r>
            <a:r>
              <a:rPr lang="fi-FI" dirty="0"/>
              <a:t> </a:t>
            </a:r>
            <a:r>
              <a:rPr lang="fi-FI" dirty="0" err="1"/>
              <a:t>salivarius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16</a:t>
            </a:fld>
            <a:endParaRPr lang="fi-F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97" y="473868"/>
            <a:ext cx="13049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5436096" y="1365367"/>
            <a:ext cx="153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Cyanobacteria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378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236x/40/df/2e/40df2e608c9fe80e06088cffd4966b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79" y="480636"/>
            <a:ext cx="2952328" cy="374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17397" y="4221088"/>
            <a:ext cx="41764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https://s-media-cache-ak0.pinimg.com/236x/40/df/2e/40df2e608c9fe80e06088cffd4966b5e.jpg</a:t>
            </a:r>
          </a:p>
        </p:txBody>
      </p:sp>
      <p:pic>
        <p:nvPicPr>
          <p:cNvPr id="3076" name="Picture 4" descr="Aiheeseen liittyvä 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26" y="497109"/>
            <a:ext cx="3020133" cy="372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4688426" y="4221088"/>
            <a:ext cx="47160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https://s-media-cache-ak0.pinimg.com/236x/38/4e/3d/384e3df88d5022e6a856653a87151256.jpg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81128"/>
            <a:ext cx="6005858" cy="187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802184" y="6581001"/>
            <a:ext cx="66478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/>
              <a:t>http://comics.wata.fi/fingerpori/fingerpori-01-03-2012.gif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922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bakteerit luonnossa tekevät?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1601416"/>
            <a:ext cx="8712968" cy="525658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fi-FI" dirty="0">
                <a:solidFill>
                  <a:schemeClr val="bg1"/>
                </a:solidFill>
              </a:rPr>
              <a:t>Autotrofiset bakteerit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chemeClr val="bg1"/>
                </a:solidFill>
              </a:rPr>
              <a:t>Saprofyyttiset bakteerit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chemeClr val="bg1"/>
                </a:solidFill>
              </a:rPr>
              <a:t>Patogeeniset bakteerit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chemeClr val="bg1"/>
                </a:solidFill>
              </a:rPr>
              <a:t>Symbionttiset bakteerit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chemeClr val="bg1"/>
                </a:solidFill>
              </a:rPr>
              <a:t>Endofyyttiset bakteerit</a:t>
            </a: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	</a:t>
            </a:r>
            <a:r>
              <a:rPr lang="fi-FI" dirty="0"/>
              <a:t>Mikä tarkoittaa mitä? Yhdistä edellisiin:</a:t>
            </a:r>
          </a:p>
          <a:p>
            <a:pPr marL="971550" lvl="1" indent="-514350">
              <a:buAutoNum type="alphaLcPeriod"/>
            </a:pPr>
            <a:r>
              <a:rPr lang="fi-FI" dirty="0">
                <a:solidFill>
                  <a:schemeClr val="bg1"/>
                </a:solidFill>
              </a:rPr>
              <a:t>Omavaraiset, tuottajia: yhteyttävät tai kemosyntetisoivat energian valosta tai epäorgaanista aineista</a:t>
            </a:r>
          </a:p>
          <a:p>
            <a:pPr marL="971550" lvl="1" indent="-514350">
              <a:buFont typeface="Arial" panose="020B0604020202020204" pitchFamily="34" charset="0"/>
              <a:buAutoNum type="alphaLcPeriod"/>
            </a:pPr>
            <a:r>
              <a:rPr lang="fi-FI" dirty="0">
                <a:solidFill>
                  <a:schemeClr val="bg1"/>
                </a:solidFill>
              </a:rPr>
              <a:t>Hajottajat, lahottajat: hyödyntävät maaperän kuollutta orgaanista materiaalia, kariketta</a:t>
            </a:r>
          </a:p>
          <a:p>
            <a:pPr marL="971550" lvl="1" indent="-514350">
              <a:buFont typeface="Arial" panose="020B0604020202020204" pitchFamily="34" charset="0"/>
              <a:buAutoNum type="alphaLcPeriod"/>
            </a:pPr>
            <a:r>
              <a:rPr lang="fi-FI" dirty="0">
                <a:solidFill>
                  <a:schemeClr val="bg1"/>
                </a:solidFill>
              </a:rPr>
              <a:t>Aiheuttavat isäntälajille vahinkoa tai tappavat</a:t>
            </a:r>
          </a:p>
          <a:p>
            <a:pPr marL="971550" lvl="1" indent="-514350">
              <a:buFont typeface="Arial" panose="020B0604020202020204" pitchFamily="34" charset="0"/>
              <a:buAutoNum type="alphaLcPeriod"/>
            </a:pPr>
            <a:r>
              <a:rPr lang="fi-FI" dirty="0">
                <a:solidFill>
                  <a:schemeClr val="bg1"/>
                </a:solidFill>
              </a:rPr>
              <a:t>Mutualistinen, keskinäinen riippuvuussuhde jonkin lajin kanssa</a:t>
            </a:r>
          </a:p>
          <a:p>
            <a:pPr marL="971550" lvl="1" indent="-514350">
              <a:buFont typeface="Arial" panose="020B0604020202020204" pitchFamily="34" charset="0"/>
              <a:buAutoNum type="alphaLcPeriod"/>
            </a:pPr>
            <a:r>
              <a:rPr lang="fi-FI" dirty="0">
                <a:solidFill>
                  <a:schemeClr val="bg1"/>
                </a:solidFill>
              </a:rPr>
              <a:t>Elävät isäntäkasvin sisällä aiheuttamatta ongelmia tai hyödyllisinä</a:t>
            </a:r>
          </a:p>
          <a:p>
            <a:pPr marL="971550" lvl="1" indent="-514350">
              <a:buAutoNum type="alphaLcPeriod"/>
            </a:pPr>
            <a:endParaRPr lang="fi-FI" dirty="0"/>
          </a:p>
          <a:p>
            <a:pPr marL="457200" lvl="1" indent="0">
              <a:buNone/>
            </a:pPr>
            <a:r>
              <a:rPr lang="fi-FI" dirty="0"/>
              <a:t>					</a:t>
            </a:r>
            <a:r>
              <a:rPr lang="fi-FI" dirty="0">
                <a:solidFill>
                  <a:schemeClr val="bg1"/>
                </a:solidFill>
              </a:rPr>
              <a:t>Oikea rivi: 1 a, 2 b, 3 c, 4 d, 5 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22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A8D702BD-F64B-4090-9575-1CEEEB529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75" y="3163484"/>
            <a:ext cx="2273808" cy="15277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”Mikrobiloota”-tehtävä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1. Muodostakaa pareja tai kolmen - neljän hengen ryhmiä</a:t>
            </a:r>
          </a:p>
          <a:p>
            <a:r>
              <a:rPr lang="fi-FI" dirty="0"/>
              <a:t>2. Ope (tai joku) näyttää MIKROBILOOTA-diat, kuvia tutuista jutuista:</a:t>
            </a:r>
          </a:p>
          <a:p>
            <a:r>
              <a:rPr lang="fi-FI" dirty="0"/>
              <a:t>Miettikää, miten kuvien esittämät asiat liittyvät mikrobeihin</a:t>
            </a:r>
          </a:p>
          <a:p>
            <a:r>
              <a:rPr lang="fi-FI" dirty="0"/>
              <a:t>3. Vastauskorteissa vinkit – jakakaa, lukekaa ja kertokaa muillekin omien korttienne anti.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19</a:t>
            </a:fld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2ADDD5A-3E3F-4AFE-A777-3CE8B649B6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85" y="4442121"/>
            <a:ext cx="3164448" cy="2114299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9B85B730-FBC7-408E-ADC8-9CDE1D46B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85" y="1487421"/>
            <a:ext cx="2946699" cy="196881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09DAFC1-FF26-47EC-8C74-7F77A90D5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32940"/>
            <a:ext cx="2025732" cy="13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273050"/>
            <a:ext cx="7704856" cy="1162050"/>
          </a:xfrm>
        </p:spPr>
        <p:txBody>
          <a:bodyPr>
            <a:noAutofit/>
          </a:bodyPr>
          <a:lstStyle/>
          <a:p>
            <a:r>
              <a:rPr lang="fi-FI" sz="6000" b="0" dirty="0">
                <a:solidFill>
                  <a:schemeClr val="bg1"/>
                </a:solidFill>
                <a:latin typeface="+mn-lt"/>
              </a:rPr>
              <a:t>I. MIKROBIT</a:t>
            </a:r>
            <a:r>
              <a:rPr lang="fi-FI" sz="7200" dirty="0">
                <a:solidFill>
                  <a:schemeClr val="bg1"/>
                </a:solidFill>
              </a:rPr>
              <a:t> </a:t>
            </a:r>
            <a:r>
              <a:rPr lang="fi-FI" sz="2400" b="0" dirty="0">
                <a:solidFill>
                  <a:schemeClr val="bg1"/>
                </a:solidFill>
              </a:rPr>
              <a:t>’mikro’ = pieni, ’</a:t>
            </a:r>
            <a:r>
              <a:rPr lang="fi-FI" sz="2400" b="0" dirty="0" err="1">
                <a:solidFill>
                  <a:schemeClr val="bg1"/>
                </a:solidFill>
              </a:rPr>
              <a:t>bios</a:t>
            </a:r>
            <a:r>
              <a:rPr lang="fi-FI" sz="2400" b="0" dirty="0">
                <a:solidFill>
                  <a:schemeClr val="bg1"/>
                </a:solidFill>
              </a:rPr>
              <a:t>’=elämä</a:t>
            </a:r>
            <a:endParaRPr lang="fi-FI" sz="24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070327" cy="49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547383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https://www.thl.fi/documents/533963/585624/taudit-ja-mikrobit-iso/fcc79857-5380-4ed9-ac09-7db3a369481d?t=1403508201733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799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Miten mikrobeja estetään pilaamasta ruokaa? 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915816" y="2551837"/>
            <a:ext cx="39421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Säilöntäkeinoja: </a:t>
            </a:r>
          </a:p>
          <a:p>
            <a:endParaRPr lang="fi-FI" dirty="0"/>
          </a:p>
          <a:p>
            <a:r>
              <a:rPr lang="fi-FI" dirty="0">
                <a:solidFill>
                  <a:schemeClr val="bg1"/>
                </a:solidFill>
              </a:rPr>
              <a:t>a) suolaaminen (silli)</a:t>
            </a:r>
          </a:p>
          <a:p>
            <a:r>
              <a:rPr lang="fi-FI" dirty="0">
                <a:solidFill>
                  <a:schemeClr val="bg1"/>
                </a:solidFill>
              </a:rPr>
              <a:t>b) hapattaminen (kaali)</a:t>
            </a:r>
          </a:p>
          <a:p>
            <a:r>
              <a:rPr lang="fi-FI" dirty="0">
                <a:solidFill>
                  <a:schemeClr val="bg1"/>
                </a:solidFill>
              </a:rPr>
              <a:t>c) sokerin lisääminen (hillo)</a:t>
            </a:r>
          </a:p>
          <a:p>
            <a:r>
              <a:rPr lang="fi-FI" dirty="0">
                <a:solidFill>
                  <a:schemeClr val="bg1"/>
                </a:solidFill>
              </a:rPr>
              <a:t>d) pakastaminen (marjat)</a:t>
            </a:r>
          </a:p>
          <a:p>
            <a:r>
              <a:rPr lang="fi-FI" dirty="0">
                <a:solidFill>
                  <a:schemeClr val="bg1"/>
                </a:solidFill>
              </a:rPr>
              <a:t>e) kuivattaminen (sienet)</a:t>
            </a:r>
          </a:p>
          <a:p>
            <a:r>
              <a:rPr lang="fi-FI" dirty="0">
                <a:solidFill>
                  <a:schemeClr val="bg1"/>
                </a:solidFill>
              </a:rPr>
              <a:t>f) pastöroiminen (maito)</a:t>
            </a:r>
          </a:p>
          <a:p>
            <a:r>
              <a:rPr lang="fi-FI" dirty="0">
                <a:solidFill>
                  <a:schemeClr val="bg1"/>
                </a:solidFill>
              </a:rPr>
              <a:t>g) savustaminen (lohi)</a:t>
            </a:r>
          </a:p>
          <a:p>
            <a:r>
              <a:rPr lang="fi-FI" dirty="0">
                <a:solidFill>
                  <a:schemeClr val="bg1"/>
                </a:solidFill>
              </a:rPr>
              <a:t>h) umpioiminen (mummon mehu)</a:t>
            </a:r>
          </a:p>
          <a:p>
            <a:r>
              <a:rPr lang="fi-FI" dirty="0">
                <a:solidFill>
                  <a:schemeClr val="bg1"/>
                </a:solidFill>
              </a:rPr>
              <a:t>i) </a:t>
            </a:r>
            <a:r>
              <a:rPr lang="fi-FI" dirty="0" err="1">
                <a:solidFill>
                  <a:schemeClr val="bg1"/>
                </a:solidFill>
              </a:rPr>
              <a:t>UHT-käsittely</a:t>
            </a:r>
            <a:r>
              <a:rPr lang="fi-FI" dirty="0">
                <a:solidFill>
                  <a:schemeClr val="bg1"/>
                </a:solidFill>
              </a:rPr>
              <a:t>, iskukuumennus (maito)</a:t>
            </a:r>
          </a:p>
          <a:p>
            <a:endParaRPr lang="fi-FI" dirty="0"/>
          </a:p>
          <a:p>
            <a:r>
              <a:rPr lang="fi-FI" b="1" i="1" dirty="0"/>
              <a:t>Mihin nämä perustuvat? </a:t>
            </a:r>
            <a:endParaRPr lang="fi-FI" dirty="0"/>
          </a:p>
          <a:p>
            <a:pPr marL="400050" indent="-400050">
              <a:buAutoNum type="romanLcParenR"/>
            </a:pPr>
            <a:endParaRPr lang="fi-F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991" y="473767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15" y="1124744"/>
            <a:ext cx="2281577" cy="160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31" y="2882984"/>
            <a:ext cx="2508361" cy="167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56531"/>
            <a:ext cx="2378839" cy="155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8828"/>
            <a:ext cx="187153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23528" y="112474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6084168" y="234888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b.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6931097" y="594239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c.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5905273" y="419027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e.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438620" y="623974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g.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68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332656" y="260648"/>
            <a:ext cx="8229600" cy="1143000"/>
          </a:xfrm>
        </p:spPr>
        <p:txBody>
          <a:bodyPr/>
          <a:lstStyle/>
          <a:p>
            <a:r>
              <a:rPr lang="fi-FI" dirty="0"/>
              <a:t>Järeämmät konstit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844824"/>
            <a:ext cx="5112568" cy="4320480"/>
          </a:xfrm>
        </p:spPr>
        <p:txBody>
          <a:bodyPr>
            <a:normAutofit fontScale="62500" lnSpcReduction="20000"/>
          </a:bodyPr>
          <a:lstStyle/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</a:rPr>
              <a:t>Sterilointikeinoja ovat </a:t>
            </a:r>
            <a:r>
              <a:rPr lang="fi-FI" sz="4000" b="1" dirty="0">
                <a:solidFill>
                  <a:schemeClr val="bg1"/>
                </a:solidFill>
              </a:rPr>
              <a:t>kuumennus</a:t>
            </a:r>
            <a:r>
              <a:rPr lang="fi-FI" sz="4000" dirty="0">
                <a:solidFill>
                  <a:schemeClr val="bg1"/>
                </a:solidFill>
              </a:rPr>
              <a:t>, </a:t>
            </a:r>
            <a:r>
              <a:rPr lang="fi-FI" sz="4000" b="1" dirty="0">
                <a:solidFill>
                  <a:schemeClr val="bg1"/>
                </a:solidFill>
              </a:rPr>
              <a:t>säteilytys </a:t>
            </a:r>
            <a:r>
              <a:rPr lang="fi-FI" sz="4000" dirty="0">
                <a:solidFill>
                  <a:schemeClr val="bg1"/>
                </a:solidFill>
              </a:rPr>
              <a:t>(UV, röntgen) ja mikrobispesifit </a:t>
            </a:r>
            <a:r>
              <a:rPr lang="fi-FI" sz="4000" b="1" dirty="0">
                <a:solidFill>
                  <a:schemeClr val="bg1"/>
                </a:solidFill>
              </a:rPr>
              <a:t>myrkyt. </a:t>
            </a:r>
            <a:r>
              <a:rPr lang="fi-FI" sz="4000" dirty="0">
                <a:solidFill>
                  <a:schemeClr val="bg1"/>
                </a:solidFill>
              </a:rPr>
              <a:t>Esim. penisilliini estää soluseinän mureiinin synnyn. </a:t>
            </a:r>
          </a:p>
          <a:p>
            <a:pPr marL="0" indent="0">
              <a:buNone/>
            </a:pPr>
            <a:endParaRPr lang="fi-FI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</a:rPr>
              <a:t>Laboratorioissa ja sairaaloissa työvälineet </a:t>
            </a:r>
            <a:r>
              <a:rPr lang="fi-FI" sz="4000" b="1" dirty="0" err="1">
                <a:solidFill>
                  <a:schemeClr val="bg1"/>
                </a:solidFill>
              </a:rPr>
              <a:t>autoklavoidaan</a:t>
            </a:r>
            <a:r>
              <a:rPr lang="fi-FI" sz="4000" dirty="0">
                <a:solidFill>
                  <a:schemeClr val="bg1"/>
                </a:solidFill>
              </a:rPr>
              <a:t>: kuumuus yhdistettynä höyryyn, paineeseen tai kaasumaisiin myrkkyihin esim. H2O2, tappaa mikrobit. </a:t>
            </a:r>
          </a:p>
          <a:p>
            <a:endParaRPr lang="fi-FI" dirty="0"/>
          </a:p>
        </p:txBody>
      </p:sp>
      <p:pic>
        <p:nvPicPr>
          <p:cNvPr id="12290" name="Picture 2" descr="Aiheeseen liittyvä ku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6318205" y="6237312"/>
            <a:ext cx="2053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 dirty="0"/>
              <a:t>http://www.autoklaavi.fi/autoklaavi.jpg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129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Valitse Elämän puusta jokin bakteeri tai pari: </a:t>
            </a:r>
            <a:r>
              <a:rPr lang="fi-FI" dirty="0">
                <a:solidFill>
                  <a:schemeClr val="bg1"/>
                </a:solidFill>
                <a:hlinkClick r:id="rId2"/>
              </a:rPr>
              <a:t>http://itol.embl.de/itol.cgi</a:t>
            </a:r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Tee ytimekäs selvitys: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Millainen bakteeri on kyseessä? Piirrä kuva.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Missä elää, tiedetäänkö sen ekologinen merkitys? Mitä jää epäselväksi?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2406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7200" dirty="0">
                <a:solidFill>
                  <a:schemeClr val="bg1"/>
                </a:solidFill>
              </a:rPr>
              <a:t>MIKROBIOMIT</a:t>
            </a:r>
            <a:endParaRPr lang="fi-FI" sz="72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14600" cy="44930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b="1" dirty="0">
                <a:solidFill>
                  <a:schemeClr val="bg1"/>
                </a:solidFill>
              </a:rPr>
              <a:t>Mikrobiologia: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Mikrobiologia on mikrobeja ja niiden suhdetta toisiin eliöihin sekä ympäristöön tutkiva tiede. </a:t>
            </a: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1500" dirty="0"/>
              <a:t>http://tieteentermipankki.fi/wiki/Mikrobiologia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 err="1">
                <a:solidFill>
                  <a:schemeClr val="bg1"/>
                </a:solidFill>
              </a:rPr>
              <a:t>Mikrobiomit</a:t>
            </a:r>
            <a:r>
              <a:rPr lang="fi-FI" dirty="0">
                <a:solidFill>
                  <a:schemeClr val="bg1"/>
                </a:solidFill>
              </a:rPr>
              <a:t> ovat eliöiden sisässä olevia bakteeristoja, esim. ihmisellä ihoa ja eri ruumiinonteloiden limakalvoja asuttavia monimuotoisia bakteeristoja.</a:t>
            </a:r>
          </a:p>
          <a:p>
            <a:r>
              <a:rPr lang="fi-FI" dirty="0">
                <a:solidFill>
                  <a:schemeClr val="bg1"/>
                </a:solidFill>
              </a:rPr>
              <a:t>Mikrobiomit ovat nyt mm. aktiivisen lääketieteellisen tutkimuksen kohteena niiden merkityksen valjettua ja tarvittavien tekniikoiden kehityttyä.</a:t>
            </a:r>
          </a:p>
          <a:p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sz="1500" dirty="0"/>
          </a:p>
          <a:p>
            <a:pPr marL="0" indent="0">
              <a:buNone/>
            </a:pPr>
            <a:r>
              <a:rPr lang="fi-FI" sz="1500" dirty="0"/>
              <a:t>          http://www.duodecimlehti.fi/lehti/2013/22/duo11328</a:t>
            </a:r>
          </a:p>
          <a:p>
            <a:endParaRPr lang="fi-F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205222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827584" y="6093296"/>
            <a:ext cx="3870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https://upload.wikimedia.org/wikipedia/commons/thumb/8/89/Microscope1751.jpg/250px-Microscope1751.jpg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0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8860" y="260648"/>
            <a:ext cx="2242592" cy="4594522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IHMISEN MIKRO-</a:t>
            </a:r>
            <a:br>
              <a:rPr lang="fi-FI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fi-FI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BIOMI</a:t>
            </a:r>
            <a:br>
              <a:rPr lang="fi-FI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endParaRPr lang="fi-FI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6336704" cy="65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179512" y="5384511"/>
            <a:ext cx="2339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/>
              <a:t>http://microbiollogy.blogspot.fi/2014/04/microbial-infections-of-humanshuman.html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1389160" cy="15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035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Et koskaan syö yksin</a:t>
            </a:r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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295">
            <a:off x="590671" y="1728724"/>
            <a:ext cx="8285342" cy="3456384"/>
          </a:xfrm>
        </p:spPr>
      </p:pic>
      <p:pic>
        <p:nvPicPr>
          <p:cNvPr id="3075" name="Picture 3" descr="C:\Users\Omistaja\Dropbox\Screenshots\Screenshot 2017-06-27 16.02.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4428501" cy="30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6300192" y="5045769"/>
            <a:ext cx="25202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/>
              <a:t>http://feedthedatamonster.com/home/2014/4/2/mutualism-of-the-month-youre-eating-for-100-trillion-cross-feeding-microbes-and-their-humans</a:t>
            </a:r>
          </a:p>
        </p:txBody>
      </p:sp>
      <p:sp>
        <p:nvSpPr>
          <p:cNvPr id="7" name="Suorakulmio 6"/>
          <p:cNvSpPr/>
          <p:nvPr/>
        </p:nvSpPr>
        <p:spPr>
          <a:xfrm>
            <a:off x="6444208" y="6237312"/>
            <a:ext cx="16289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00" dirty="0"/>
              <a:t>http://areena.yle.fi/1-2152568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88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796950"/>
          </a:xfrm>
        </p:spPr>
        <p:txBody>
          <a:bodyPr>
            <a:normAutofit/>
          </a:bodyPr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Ihminenkin on holobiontti…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1484784"/>
            <a:ext cx="6696744" cy="50405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= ei yksilö, vaan ”MONILO”,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useiden lajien ja yksilöiden muodostama ekosysteemi</a:t>
            </a:r>
          </a:p>
          <a:p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”Ihminen on suunnaton ekosysteemi.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Viimeisen muutaman vuoden aikana mikrobiomi - isäntäyksilön bakteerilajisto - on noussut keskeiseen asemaan niin ekologisessa kuin terveydenkin tutkimuksessa. Käänteen takana on kaksi merkittävää muutosta: sekvenointitekniikan kehittyminen ja sen tajuaminen, että seuralaisbakteereilla on suunnaton vaikutus kehitykseemme. 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Mikrobiomiuutisia tuleekin nykyään viikoittain. Nopea haku tiede.fi:stä paljastaa, että seuralaisbakteerit vaikuttavat ainakin painoon, oppimiskykyyn, masennukseen, ravinnonkäyttöön ja allergioihin.”</a:t>
            </a:r>
            <a:endParaRPr lang="fi-FI" sz="1700" dirty="0"/>
          </a:p>
          <a:p>
            <a:pPr marL="0" indent="0">
              <a:buNone/>
            </a:pPr>
            <a:endParaRPr lang="fi-FI" sz="1700" dirty="0"/>
          </a:p>
          <a:p>
            <a:pPr marL="0" indent="0">
              <a:buNone/>
            </a:pPr>
            <a:r>
              <a:rPr lang="fi-FI" sz="1700" dirty="0"/>
              <a:t>http://www.tiede.fi/blogit/kaiken_takana_on_loinen/emme_ole_koskaan_olleet_yksilo</a:t>
            </a:r>
          </a:p>
        </p:txBody>
      </p:sp>
      <p:sp>
        <p:nvSpPr>
          <p:cNvPr id="4" name="Suorakulmio 3"/>
          <p:cNvSpPr/>
          <p:nvPr/>
        </p:nvSpPr>
        <p:spPr>
          <a:xfrm>
            <a:off x="7291786" y="3098283"/>
            <a:ext cx="172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Ekstravideo</a:t>
            </a:r>
          </a:p>
          <a:p>
            <a:r>
              <a:rPr lang="fi-FI" dirty="0"/>
              <a:t>Erika </a:t>
            </a:r>
            <a:r>
              <a:rPr lang="fi-FI" dirty="0" err="1"/>
              <a:t>Isolauri</a:t>
            </a:r>
            <a:r>
              <a:rPr lang="fi-FI" dirty="0"/>
              <a:t>: Ihmisen mikrobiomi ja ei-tarttuvien tautien riski </a:t>
            </a:r>
          </a:p>
          <a:p>
            <a:endParaRPr lang="fi-FI" dirty="0"/>
          </a:p>
        </p:txBody>
      </p:sp>
      <p:pic>
        <p:nvPicPr>
          <p:cNvPr id="5" name="41IPHML6Ix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68924" y="5121366"/>
            <a:ext cx="1615052" cy="908467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26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6437258" y="2348880"/>
            <a:ext cx="2528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i="1" dirty="0" err="1"/>
              <a:t>Akkermansia</a:t>
            </a:r>
            <a:r>
              <a:rPr lang="fi-FI" i="1" dirty="0"/>
              <a:t> </a:t>
            </a:r>
            <a:r>
              <a:rPr lang="fi-FI" i="1" dirty="0" err="1"/>
              <a:t>muciniphila</a:t>
            </a:r>
            <a:endParaRPr lang="fi-FI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89" y="332656"/>
            <a:ext cx="156593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3525D75-B506-4A92-8708-0FED8C7C37E6}"/>
              </a:ext>
            </a:extLst>
          </p:cNvPr>
          <p:cNvSpPr txBox="1"/>
          <p:nvPr/>
        </p:nvSpPr>
        <p:spPr>
          <a:xfrm>
            <a:off x="1259632" y="6525343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Jos video ei näy: https://www.youtube.com/watch?v=41IPHML6IxU</a:t>
            </a:r>
          </a:p>
        </p:txBody>
      </p:sp>
    </p:spTree>
    <p:extLst>
      <p:ext uri="{BB962C8B-B14F-4D97-AF65-F5344CB8AC3E}">
        <p14:creationId xmlns:p14="http://schemas.microsoft.com/office/powerpoint/2010/main" val="24366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-20294"/>
            <a:ext cx="4788025" cy="352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27</a:t>
            </a:fld>
            <a:endParaRPr lang="fi-FI"/>
          </a:p>
        </p:txBody>
      </p:sp>
      <p:pic>
        <p:nvPicPr>
          <p:cNvPr id="2055" name="Picture 7" descr="C:\Users\Omistaja\Dropbox\Screenshots\Screenshot 2017-06-28 13.48.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101">
            <a:off x="661553" y="2712419"/>
            <a:ext cx="7924488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Omistaja\Dropbox\Screenshots\Screenshot 2017-06-28 13.50.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116"/>
            <a:ext cx="714216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mistaja\Dropbox\Screenshots\Screenshot 2017-06-28 13.29.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694">
            <a:off x="1636587" y="4360624"/>
            <a:ext cx="7399338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mistaja\Dropbox\Screenshots\Screenshot 2017-06-28 13.02.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862">
            <a:off x="-71290" y="426115"/>
            <a:ext cx="56578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mistaja\Dropbox\Screenshots\Screenshot 2017-06-28 13.21.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577">
            <a:off x="3637403" y="1561047"/>
            <a:ext cx="51435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mistaja\Dropbox\Screenshots\Screenshot 2017-06-28 13.23.4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57">
            <a:off x="2600325" y="3079750"/>
            <a:ext cx="62388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mistaja\Dropbox\Screenshots\Screenshot 2017-06-28 13.17.4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689">
            <a:off x="704201" y="5212282"/>
            <a:ext cx="58007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Life Is The Network, Not The Self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69086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</a:rPr>
              <a:t>”Lisäksi olemme enemmän kuin omien seuralaistemme summa, olemme valtava vuorovaikutusten verkko. Bakteerit vaikuttavat kehitykseemme monin tavoin ja toisaalta me muokkaamme omaa mikrobiomiamme.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</a:rPr>
              <a:t>Holobiontilla on tietenkin oma hologenomi – meidän ja seuralaistemme yhteinen perimä. Ihmisillä geenejä on melko pieni määrä, mutta kun laskemme yhteen kaikkien bakteeriemme geenit, pääsemme aivan eri mittaluokkaan. 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bg1"/>
                </a:solidFill>
              </a:rPr>
              <a:t>Olemme aivan alkutaipaleella tämän intiimin suhteen merkityksen selvittämisessä.”</a:t>
            </a:r>
          </a:p>
          <a:p>
            <a:pPr marL="0" indent="0">
              <a:buNone/>
            </a:pPr>
            <a:r>
              <a:rPr lang="fi-FI" sz="1000" dirty="0"/>
              <a:t>http://www.tiede.fi/blogit/kaiken_takana_on_loinen/emme_ole_koskaan_olleet_yksilo</a:t>
            </a:r>
          </a:p>
          <a:p>
            <a:pPr marL="0" indent="0">
              <a:buNone/>
            </a:pPr>
            <a:endParaRPr lang="fi-FI" sz="2000" dirty="0">
              <a:solidFill>
                <a:schemeClr val="bg1"/>
              </a:solidFill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0"/>
            <a:ext cx="3744416" cy="3270284"/>
          </a:xfrm>
        </p:spPr>
      </p:pic>
      <p:sp>
        <p:nvSpPr>
          <p:cNvPr id="6" name="Suorakulmio 5"/>
          <p:cNvSpPr/>
          <p:nvPr/>
        </p:nvSpPr>
        <p:spPr>
          <a:xfrm>
            <a:off x="4572000" y="573325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900" dirty="0"/>
              <a:t>http://www.npr.org/sections/13.7/2017/04/04/522011396/the-key-to-life-is-the-network?utm_source=facebook.com&amp;utm_medium=social&amp;utm_campaign=npr&amp;utm_term=nprnews&amp;utm_content=20170404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674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ddstuffmagazine.com/wp-content/uploads/2012/05/hu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0572"/>
            <a:ext cx="4202456" cy="42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43239"/>
              </p:ext>
            </p:extLst>
          </p:nvPr>
        </p:nvGraphicFramePr>
        <p:xfrm>
          <a:off x="4860036" y="1800572"/>
          <a:ext cx="3816420" cy="429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272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272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0800000" flipH="1" flipV="1">
            <a:off x="899592" y="332656"/>
            <a:ext cx="7200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>
                <a:solidFill>
                  <a:schemeClr val="bg1"/>
                </a:solidFill>
              </a:rPr>
              <a:t>Montako solua ihmisessä on?</a:t>
            </a:r>
          </a:p>
          <a:p>
            <a:r>
              <a:rPr lang="fi-FI" sz="3000" dirty="0">
                <a:solidFill>
                  <a:schemeClr val="bg1"/>
                </a:solidFill>
              </a:rPr>
              <a:t>Kuinka monta bakteeria sinussa on?</a:t>
            </a:r>
          </a:p>
          <a:p>
            <a:r>
              <a:rPr lang="fi-FI" u="sng" dirty="0">
                <a:hlinkClick r:id="rId3"/>
              </a:rPr>
              <a:t>http://www.tiede.fi/blogit/kaiken_takana_on_loinen/avainsana/596/605</a:t>
            </a:r>
            <a:endParaRPr lang="fi-FI" dirty="0"/>
          </a:p>
        </p:txBody>
      </p:sp>
      <p:sp>
        <p:nvSpPr>
          <p:cNvPr id="2" name="Suorakulmio 1"/>
          <p:cNvSpPr/>
          <p:nvPr/>
        </p:nvSpPr>
        <p:spPr>
          <a:xfrm>
            <a:off x="755576" y="609329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”Olemme vasta vaiheessa, jossa selvitämme perusasioita, kuten sitä minkälainen on tyypillinen ihmisen </a:t>
            </a:r>
            <a:r>
              <a:rPr lang="fi-FI" dirty="0" err="1">
                <a:solidFill>
                  <a:schemeClr val="bg1"/>
                </a:solidFill>
              </a:rPr>
              <a:t>mikrobiomilajisto</a:t>
            </a:r>
            <a:r>
              <a:rPr lang="fi-FI" dirty="0">
                <a:solidFill>
                  <a:schemeClr val="bg1"/>
                </a:solidFill>
              </a:rPr>
              <a:t> ja kuinka paljon se vaihtelee.”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66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MIKROBIOMI\5. KUVAT\Mitä ovat mikrob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1025"/>
            <a:ext cx="4687244" cy="26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2015659" y="260647"/>
            <a:ext cx="557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</a:rPr>
              <a:t>Mitä ovat mikrobit?...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5976664" cy="33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512828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323528" y="5733256"/>
            <a:ext cx="238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Video seuraavalla dialla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909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Omistaja\Dropbox\Screenshots\Screenshot 2017-06-28 14.54.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92" y="4927872"/>
            <a:ext cx="7285038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30</a:t>
            </a:fld>
            <a:endParaRPr lang="fi-FI"/>
          </a:p>
        </p:txBody>
      </p:sp>
      <p:pic>
        <p:nvPicPr>
          <p:cNvPr id="3078" name="Picture 6" descr="C:\Users\Omistaja\Dropbox\Screenshots\Screenshot 2017-06-28 14.03.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48"/>
            <a:ext cx="71993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mistaja\Dropbox\Screenshots\Screenshot 2017-06-28 13.54.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18" y="2852936"/>
            <a:ext cx="687546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mistaja\Dropbox\Screenshots\Screenshot 2017-06-28 13.59.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2060848"/>
            <a:ext cx="6446837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mistaja\Dropbox\Screenshots\Screenshot 2017-06-28 14.02.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5585098"/>
            <a:ext cx="7027862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mistaja\Dropbox\Screenshots\Screenshot 2017-06-28 13.52.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8193"/>
            <a:ext cx="7437438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solidFill>
                  <a:schemeClr val="bg1"/>
                </a:solidFill>
              </a:rPr>
              <a:t>”Luontoaskel” </a:t>
            </a:r>
            <a:r>
              <a:rPr lang="fi-FI" dirty="0"/>
              <a:t>oman </a:t>
            </a:r>
            <a:r>
              <a:rPr lang="fi-FI" dirty="0" err="1"/>
              <a:t>mikrobiomimme</a:t>
            </a:r>
            <a:r>
              <a:rPr lang="fi-FI" dirty="0"/>
              <a:t> hyvinvoinnin edistämiseksi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23528" y="2132856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otetaan tässäkin projektissa </a:t>
            </a:r>
            <a:r>
              <a:rPr lang="fi-FI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  <a:sym typeface="Wingdings" panose="05000000000000000000" pitchFamily="2" charset="2"/>
              </a:rPr>
              <a:t>Autetaan omaa mikrobiomiamme tutkimalla kasvimikrobiomia eli menemällä ihan 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  <a:sym typeface="Wingdings" panose="05000000000000000000" pitchFamily="2" charset="2"/>
              </a:rPr>
              <a:t>metsään!</a:t>
            </a:r>
          </a:p>
          <a:p>
            <a:pPr marL="0" indent="0">
              <a:buNone/>
            </a:pPr>
            <a:endParaRPr lang="fi-FI" sz="1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1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12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sz="1200" dirty="0">
                <a:sym typeface="Wingdings" panose="05000000000000000000" pitchFamily="2" charset="2"/>
              </a:rPr>
              <a:t>Luontoaskel:</a:t>
            </a:r>
          </a:p>
          <a:p>
            <a:pPr marL="0" indent="0">
              <a:buNone/>
            </a:pPr>
            <a:r>
              <a:rPr lang="fi-FI" sz="1200" dirty="0"/>
              <a:t>http://www.duodecimlehti.fi/duo13480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76872"/>
            <a:ext cx="5386664" cy="3024336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5900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KASVIEN MIKROBIOMIT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48064" y="1556792"/>
            <a:ext cx="3528392" cy="49685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400" dirty="0">
                <a:solidFill>
                  <a:schemeClr val="bg1"/>
                </a:solidFill>
              </a:rPr>
              <a:t>Ennestään tunnettuja 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SIENIJUURI</a:t>
            </a:r>
          </a:p>
          <a:p>
            <a:pPr marL="0" indent="0">
              <a:buNone/>
            </a:pPr>
            <a:r>
              <a:rPr lang="fi-FI" sz="2600" dirty="0">
                <a:solidFill>
                  <a:schemeClr val="bg1"/>
                </a:solidFill>
              </a:rPr>
              <a:t>Valtaosa maapallon kasveista elää symbioosissa sienten kanssa. </a:t>
            </a:r>
          </a:p>
          <a:p>
            <a:pPr marL="0" indent="0">
              <a:buNone/>
            </a:pPr>
            <a:r>
              <a:rPr lang="fi-FI" sz="2600" dirty="0">
                <a:solidFill>
                  <a:schemeClr val="bg1"/>
                </a:solidFill>
              </a:rPr>
              <a:t>Sienen tehtäviä ovat juurten pinta-alan kasvattaminen monikertaiseksi, ravinteiden otto. </a:t>
            </a:r>
          </a:p>
          <a:p>
            <a:pPr marL="0" indent="0">
              <a:buNone/>
            </a:pPr>
            <a:r>
              <a:rPr lang="fi-FI" sz="2600" dirty="0">
                <a:solidFill>
                  <a:schemeClr val="bg1"/>
                </a:solidFill>
              </a:rPr>
              <a:t>Kasvi taas antaa yhteyttämistuotteita sienelle</a:t>
            </a:r>
            <a:r>
              <a:rPr lang="fi-FI" sz="2400" dirty="0">
                <a:solidFill>
                  <a:schemeClr val="bg1"/>
                </a:solidFill>
              </a:rPr>
              <a:t>. </a:t>
            </a: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0672"/>
            <a:ext cx="46311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310704" y="5700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900" dirty="0"/>
              <a:t>https://upload.wikimedia.org/wikipedia/commons/thumb/a/a5/Mycorrhizal_root_tips_%28amanita%29.jpg/250px-Mycorrhizal_root_tips_%28amanita%29.jpg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366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37938"/>
            <a:ext cx="5076056" cy="336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971600" y="332656"/>
            <a:ext cx="77048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Tunnetaan myös</a:t>
            </a:r>
          </a:p>
          <a:p>
            <a:r>
              <a:rPr lang="fi-FI" sz="3200" dirty="0">
                <a:solidFill>
                  <a:schemeClr val="bg1"/>
                </a:solidFill>
              </a:rPr>
              <a:t>TYPENSITOJABAKTEERIT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Herne, apilat ja lepät tarjoavat juurissaan typensitojille kodin, JUURINYSTYRÄN. Niissä kasvin kanssa symbioosissa elävät </a:t>
            </a:r>
            <a:r>
              <a:rPr lang="fi-FI" sz="2400" dirty="0" err="1">
                <a:solidFill>
                  <a:schemeClr val="bg1"/>
                </a:solidFill>
              </a:rPr>
              <a:t>Rhizobium-bakteerit</a:t>
            </a:r>
            <a:r>
              <a:rPr lang="fi-FI" sz="2400" dirty="0">
                <a:solidFill>
                  <a:schemeClr val="bg1"/>
                </a:solidFill>
              </a:rPr>
              <a:t> kykenevät sitomaan ilman typpeä (N</a:t>
            </a:r>
            <a:r>
              <a:rPr lang="fi-FI" sz="2400" baseline="-25000" dirty="0">
                <a:solidFill>
                  <a:schemeClr val="bg1"/>
                </a:solidFill>
              </a:rPr>
              <a:t>2</a:t>
            </a:r>
            <a:r>
              <a:rPr lang="fi-FI" sz="2400" dirty="0">
                <a:solidFill>
                  <a:schemeClr val="bg1"/>
                </a:solidFill>
              </a:rPr>
              <a:t>), joka on yksi kasvien pääravintoaineista.</a:t>
            </a:r>
          </a:p>
        </p:txBody>
      </p:sp>
      <p:sp>
        <p:nvSpPr>
          <p:cNvPr id="4" name="Suorakulmio 3"/>
          <p:cNvSpPr/>
          <p:nvPr/>
        </p:nvSpPr>
        <p:spPr>
          <a:xfrm>
            <a:off x="7236296" y="5694527"/>
            <a:ext cx="1727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/>
              <a:t>https://upload.wikimedia.org/wikipedia/commons/thumb/b/b3/Medicago_italica_root_nodules_2.JPG/350px-Medicago_italica_root_nodules_2.JPG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344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79512" y="260648"/>
            <a:ext cx="54726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Kasveilla on myös muita sieni- ja bakteerikumppaneita: 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kasvin pinnalla, juurivyöhykkeessä </a:t>
            </a:r>
          </a:p>
          <a:p>
            <a:r>
              <a:rPr lang="fi-FI" sz="2400" dirty="0">
                <a:solidFill>
                  <a:schemeClr val="bg1"/>
                </a:solidFill>
              </a:rPr>
              <a:t>ja kasvin solukoiden sisällä.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Jälkimmäisiä kutsutaan nimellä ENDOFYYTIT.</a:t>
            </a:r>
          </a:p>
        </p:txBody>
      </p:sp>
      <p:sp>
        <p:nvSpPr>
          <p:cNvPr id="4" name="Suorakulmio 3"/>
          <p:cNvSpPr/>
          <p:nvPr/>
        </p:nvSpPr>
        <p:spPr>
          <a:xfrm>
            <a:off x="4139952" y="390670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Kasvien mikrobiomeista tiedetään vielä suhteellisen vähän.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85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496" y="44624"/>
            <a:ext cx="7706880" cy="3384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2292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MIKROBIT HYÖDYTTÄVÄT </a:t>
            </a:r>
          </a:p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KASVEJA MONELLA </a:t>
            </a:r>
          </a:p>
          <a:p>
            <a:r>
              <a:rPr lang="en-US" sz="4000" dirty="0">
                <a:solidFill>
                  <a:prstClr val="white"/>
                </a:solidFill>
                <a:latin typeface="Calibri"/>
              </a:rPr>
              <a:t>ERI TAVALLA</a:t>
            </a:r>
          </a:p>
        </p:txBody>
      </p:sp>
      <p:pic>
        <p:nvPicPr>
          <p:cNvPr id="1026" name="Picture 2" descr="Leaf, Green, Plant, Foliage, Flora, Lu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2773">
            <a:off x="-194756" y="-44819"/>
            <a:ext cx="9576880" cy="741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254890" y="2060848"/>
            <a:ext cx="2834261" cy="14668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822" y="2295910"/>
            <a:ext cx="3188250" cy="149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 b="1" dirty="0">
                <a:solidFill>
                  <a:prstClr val="black"/>
                </a:solidFill>
              </a:rPr>
              <a:t>RAVINTEIDEN</a:t>
            </a:r>
          </a:p>
          <a:p>
            <a:pPr algn="ctr"/>
            <a:r>
              <a:rPr lang="fi-FI" sz="3000" b="1" dirty="0">
                <a:solidFill>
                  <a:prstClr val="black"/>
                </a:solidFill>
              </a:rPr>
              <a:t>  HANKINTA</a:t>
            </a:r>
          </a:p>
        </p:txBody>
      </p:sp>
      <p:sp>
        <p:nvSpPr>
          <p:cNvPr id="11" name="Oval 10"/>
          <p:cNvSpPr/>
          <p:nvPr/>
        </p:nvSpPr>
        <p:spPr>
          <a:xfrm>
            <a:off x="5436096" y="1916408"/>
            <a:ext cx="2306753" cy="9365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2082914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 b="1" dirty="0">
                <a:solidFill>
                  <a:prstClr val="black"/>
                </a:solidFill>
              </a:rPr>
              <a:t>KASVU </a:t>
            </a:r>
          </a:p>
        </p:txBody>
      </p:sp>
      <p:sp>
        <p:nvSpPr>
          <p:cNvPr id="13" name="Oval 12"/>
          <p:cNvSpPr/>
          <p:nvPr/>
        </p:nvSpPr>
        <p:spPr>
          <a:xfrm>
            <a:off x="3563888" y="3559950"/>
            <a:ext cx="3492333" cy="12284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6853" y="3888151"/>
            <a:ext cx="341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prstClr val="black"/>
                </a:solidFill>
              </a:rPr>
              <a:t>STRESSINSIETOKYKY</a:t>
            </a:r>
          </a:p>
        </p:txBody>
      </p:sp>
      <p:sp>
        <p:nvSpPr>
          <p:cNvPr id="16" name="Oval 15"/>
          <p:cNvSpPr/>
          <p:nvPr/>
        </p:nvSpPr>
        <p:spPr>
          <a:xfrm>
            <a:off x="1763688" y="4869160"/>
            <a:ext cx="3812631" cy="9180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1018" y="4995123"/>
            <a:ext cx="3211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000" b="1" dirty="0">
                <a:solidFill>
                  <a:prstClr val="black"/>
                </a:solidFill>
              </a:rPr>
              <a:t>TAUDINKESTÄVYYS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0272" y="191542"/>
            <a:ext cx="1872208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prstClr val="white"/>
                </a:solidFill>
              </a:rPr>
              <a:t>JUURTEN HAAROITTUMINEN, PITUUSKASVU, KUKKIMINEN…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7437" y="5805264"/>
            <a:ext cx="208573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prstClr val="white"/>
                </a:solidFill>
              </a:rPr>
              <a:t>KASVIN PUOLUSTUS, TAUDINAIHEUTTAJIEN TORJUNTA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6337" y="4005064"/>
            <a:ext cx="1296143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prstClr val="white"/>
                </a:solidFill>
              </a:rPr>
              <a:t>KUIVUUS, </a:t>
            </a:r>
          </a:p>
          <a:p>
            <a:r>
              <a:rPr lang="fi-FI" sz="1600" b="1" dirty="0">
                <a:solidFill>
                  <a:prstClr val="white"/>
                </a:solidFill>
              </a:rPr>
              <a:t>KYLMÄ, </a:t>
            </a:r>
          </a:p>
          <a:p>
            <a:r>
              <a:rPr lang="fi-FI" sz="1600" b="1" dirty="0">
                <a:solidFill>
                  <a:prstClr val="white"/>
                </a:solidFill>
              </a:rPr>
              <a:t>HAITALLISET AINEET…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520" y="2222045"/>
            <a:ext cx="122413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prstClr val="white"/>
                </a:solidFill>
              </a:rPr>
              <a:t>FOSFORI, </a:t>
            </a:r>
          </a:p>
          <a:p>
            <a:r>
              <a:rPr lang="fi-FI" b="1" dirty="0">
                <a:solidFill>
                  <a:prstClr val="white"/>
                </a:solidFill>
              </a:rPr>
              <a:t>TYPPI, </a:t>
            </a:r>
          </a:p>
          <a:p>
            <a:r>
              <a:rPr lang="fi-FI" b="1" dirty="0">
                <a:solidFill>
                  <a:prstClr val="white"/>
                </a:solidFill>
              </a:rPr>
              <a:t>RAUTA…</a:t>
            </a:r>
          </a:p>
        </p:txBody>
      </p:sp>
      <p:cxnSp>
        <p:nvCxnSpPr>
          <p:cNvPr id="24" name="Straight Connector 23"/>
          <p:cNvCxnSpPr>
            <a:endCxn id="11" idx="0"/>
          </p:cNvCxnSpPr>
          <p:nvPr/>
        </p:nvCxnSpPr>
        <p:spPr>
          <a:xfrm flipH="1">
            <a:off x="6589473" y="1155088"/>
            <a:ext cx="430799" cy="761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3" idx="1"/>
            <a:endCxn id="13" idx="5"/>
          </p:cNvCxnSpPr>
          <p:nvPr/>
        </p:nvCxnSpPr>
        <p:spPr>
          <a:xfrm flipH="1">
            <a:off x="6544781" y="4543673"/>
            <a:ext cx="1051556" cy="648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8" idx="1"/>
            <a:endCxn id="16" idx="5"/>
          </p:cNvCxnSpPr>
          <p:nvPr/>
        </p:nvCxnSpPr>
        <p:spPr>
          <a:xfrm flipH="1" flipV="1">
            <a:off x="5017972" y="5652766"/>
            <a:ext cx="819465" cy="5679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475657" y="2636913"/>
            <a:ext cx="819464" cy="467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F2195-E418-4756-A8A1-40A243516F4A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7892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18"/>
          <a:stretch/>
        </p:blipFill>
        <p:spPr bwMode="auto">
          <a:xfrm>
            <a:off x="4552982" y="1920863"/>
            <a:ext cx="4218484" cy="417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0565" y="292351"/>
            <a:ext cx="7706880" cy="1120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2292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Lucida Sans Unicode" pitchFamily="34" charset="0"/>
              </a:defRPr>
            </a:lvl9pPr>
          </a:lstStyle>
          <a:p>
            <a:pPr algn="ctr"/>
            <a:r>
              <a:rPr lang="en-US" sz="4400" dirty="0" err="1">
                <a:solidFill>
                  <a:schemeClr val="bg1"/>
                </a:solidFill>
                <a:latin typeface="+mn-lt"/>
              </a:rPr>
              <a:t>Hyvikset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Endofyyttiset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bakteerit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268760"/>
            <a:ext cx="424847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en-US" sz="2400" dirty="0" err="1">
                <a:solidFill>
                  <a:srgbClr val="FFFFFF"/>
                </a:solidFill>
              </a:rPr>
              <a:t>Elävät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kasvien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solukoiden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sisässä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aiheuttamatta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tauteja</a:t>
            </a:r>
            <a:r>
              <a:rPr lang="en-US" sz="2400" dirty="0">
                <a:solidFill>
                  <a:srgbClr val="FFFFFF"/>
                </a:solidFill>
              </a:rPr>
              <a:t> tai </a:t>
            </a:r>
            <a:r>
              <a:rPr lang="en-US" sz="2400" dirty="0" err="1">
                <a:solidFill>
                  <a:srgbClr val="FFFFFF"/>
                </a:solidFill>
              </a:rPr>
              <a:t>oireita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en-US" sz="2400" dirty="0" err="1">
                <a:solidFill>
                  <a:srgbClr val="FFFFFF"/>
                </a:solidFill>
              </a:rPr>
              <a:t>Neutraali</a:t>
            </a:r>
            <a:r>
              <a:rPr lang="en-US" sz="2400" dirty="0">
                <a:solidFill>
                  <a:srgbClr val="FFFFFF"/>
                </a:solidFill>
              </a:rPr>
              <a:t>/</a:t>
            </a:r>
            <a:r>
              <a:rPr lang="en-US" sz="2400" dirty="0" err="1">
                <a:solidFill>
                  <a:srgbClr val="FFFFFF"/>
                </a:solidFill>
              </a:rPr>
              <a:t>mutualistinen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suhde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isäntäkasvin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kanssa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en-US" sz="2400" dirty="0" err="1">
                <a:solidFill>
                  <a:srgbClr val="FFFFFF"/>
                </a:solidFill>
              </a:rPr>
              <a:t>Edustettuina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kaikissa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kasvilajeissa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joita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tutkittu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kaikissa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kasvillisuusvyöhykkeissä</a:t>
            </a: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en-US" sz="2400" dirty="0" err="1">
                <a:solidFill>
                  <a:srgbClr val="FFFFFF"/>
                </a:solidFill>
              </a:rPr>
              <a:t>Kasvien</a:t>
            </a:r>
            <a:r>
              <a:rPr lang="en-US" sz="2400" dirty="0">
                <a:solidFill>
                  <a:srgbClr val="FFFFFF"/>
                </a:solidFill>
              </a:rPr>
              <a:t> mikrobiomit </a:t>
            </a:r>
            <a:r>
              <a:rPr lang="en-US" sz="2400" dirty="0" err="1">
                <a:solidFill>
                  <a:srgbClr val="FFFFFF"/>
                </a:solidFill>
              </a:rPr>
              <a:t>ovat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välttämätön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kasvin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toiminnoille</a:t>
            </a:r>
            <a:r>
              <a:rPr lang="en-US" sz="2400" dirty="0">
                <a:solidFill>
                  <a:srgbClr val="FFFFFF"/>
                </a:solidFill>
              </a:rPr>
              <a:t>?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endParaRPr lang="en-US" sz="2800" dirty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2729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normal.img-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01205" cy="623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07" y="404664"/>
            <a:ext cx="4437881" cy="14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2564904"/>
            <a:ext cx="3168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300" dirty="0" err="1">
                <a:solidFill>
                  <a:schemeClr val="bg1"/>
                </a:solidFill>
              </a:rPr>
              <a:t>Endofyyttisten</a:t>
            </a:r>
            <a:r>
              <a:rPr lang="fi-FI" sz="2300" dirty="0">
                <a:solidFill>
                  <a:schemeClr val="bg1"/>
                </a:solidFill>
              </a:rPr>
              <a:t> bakteeriyhteisöjen aineenvaihdunnallinen potentiaali on suurempi kuin mihin kasvin oman perimän avulla ylletään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42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500063" y="201613"/>
            <a:ext cx="8143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nl-NL" sz="4000" dirty="0" err="1">
                <a:solidFill>
                  <a:srgbClr val="FFC000"/>
                </a:solidFill>
                <a:latin typeface="+mn-lt"/>
              </a:rPr>
              <a:t>Pahikset</a:t>
            </a:r>
            <a:r>
              <a:rPr lang="fi-FI" altLang="nl-NL" sz="4000" dirty="0">
                <a:solidFill>
                  <a:srgbClr val="FFC000"/>
                </a:solidFill>
                <a:latin typeface="+mn-lt"/>
              </a:rPr>
              <a:t>: Kasvitautien aiheuttajat</a:t>
            </a:r>
          </a:p>
        </p:txBody>
      </p:sp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-108520" y="6398203"/>
            <a:ext cx="4067944" cy="2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813"/>
              </a:spcBef>
              <a:buClr>
                <a:srgbClr val="010000"/>
              </a:buClr>
              <a:buFont typeface="Arial" charset="0"/>
              <a:buNone/>
            </a:pPr>
            <a:r>
              <a:rPr lang="en-GB" altLang="nl-NL" sz="1300" dirty="0">
                <a:latin typeface="Arial" charset="0"/>
              </a:rPr>
              <a:t>Photos: Cornell University, </a:t>
            </a:r>
            <a:r>
              <a:rPr lang="en-GB" altLang="nl-NL" sz="1300" dirty="0" err="1">
                <a:latin typeface="Arial" charset="0"/>
              </a:rPr>
              <a:t>Dept</a:t>
            </a:r>
            <a:r>
              <a:rPr lang="en-GB" altLang="nl-NL" sz="1300" dirty="0">
                <a:latin typeface="Arial" charset="0"/>
              </a:rPr>
              <a:t> of Plant Pathology</a:t>
            </a:r>
          </a:p>
        </p:txBody>
      </p:sp>
      <p:pic>
        <p:nvPicPr>
          <p:cNvPr id="225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071563"/>
            <a:ext cx="2193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5" r="41176"/>
          <a:stretch>
            <a:fillRect/>
          </a:stretch>
        </p:blipFill>
        <p:spPr bwMode="auto">
          <a:xfrm>
            <a:off x="2571750" y="1071563"/>
            <a:ext cx="39290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71563"/>
            <a:ext cx="20574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127375"/>
            <a:ext cx="21431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2643188" y="4429125"/>
            <a:ext cx="689736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nl-NL" sz="2400" dirty="0">
                <a:solidFill>
                  <a:schemeClr val="bg1"/>
                </a:solidFill>
                <a:latin typeface="+mn-lt"/>
              </a:rPr>
              <a:t>Kasvien patogeeniset bakteerit tunnetaan paremmin. Ne aiheuttavat mätänemistä, lakastumista, pilaantumista, kuolioita, äkämiä, kasvaimia, pilkkuja ja kuolemaa (viljely)kasveille. </a:t>
            </a:r>
            <a:r>
              <a:rPr lang="en-GB" sz="2400" dirty="0">
                <a:solidFill>
                  <a:schemeClr val="bg1"/>
                </a:solidFill>
              </a:rPr>
              <a:t>Monet </a:t>
            </a:r>
            <a:r>
              <a:rPr lang="en-GB" sz="2400" dirty="0" err="1">
                <a:solidFill>
                  <a:schemeClr val="bg1"/>
                </a:solidFill>
              </a:rPr>
              <a:t>ovat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sukulaisia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eläin</a:t>
            </a:r>
            <a:r>
              <a:rPr lang="en-GB" sz="2400" dirty="0">
                <a:solidFill>
                  <a:schemeClr val="bg1"/>
                </a:solidFill>
              </a:rPr>
              <a:t>- </a:t>
            </a:r>
            <a:r>
              <a:rPr lang="en-GB" sz="2400" dirty="0" err="1">
                <a:solidFill>
                  <a:schemeClr val="bg1"/>
                </a:solidFill>
              </a:rPr>
              <a:t>ja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ihmistaudinaiheuttajille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nl-NL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788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76672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" dirty="0">
                <a:solidFill>
                  <a:srgbClr val="92D050"/>
                </a:solidFill>
              </a:rPr>
              <a:t>Yhteenveto:</a:t>
            </a:r>
            <a:endParaRPr lang="fi-FI" sz="5000" b="1" dirty="0">
              <a:solidFill>
                <a:srgbClr val="92D050"/>
              </a:solidFill>
            </a:endParaRPr>
          </a:p>
          <a:p>
            <a:r>
              <a:rPr lang="fi-FI" sz="26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fi-FI" sz="3200" dirty="0">
                <a:solidFill>
                  <a:schemeClr val="bg1"/>
                </a:solidFill>
              </a:rPr>
              <a:t>Mikrobit ovat elintärkeitä maapallon kaikkien ekosysteemien toiminnalle, eliöiden yhteinen kehitystie on pitkä</a:t>
            </a:r>
          </a:p>
          <a:p>
            <a:pPr marL="457200" indent="-457200">
              <a:buFontTx/>
              <a:buChar char="-"/>
            </a:pPr>
            <a:r>
              <a:rPr lang="fi-FI" sz="3200" dirty="0">
                <a:solidFill>
                  <a:schemeClr val="bg1"/>
                </a:solidFill>
              </a:rPr>
              <a:t>Bakteeriyhteisöt ovat luonnollisia niin ihmisissä kuin kasveissa</a:t>
            </a:r>
          </a:p>
          <a:p>
            <a:pPr marL="457200" indent="-457200">
              <a:buFontTx/>
              <a:buChar char="-"/>
            </a:pPr>
            <a:r>
              <a:rPr lang="fi-FI" sz="3200" dirty="0">
                <a:solidFill>
                  <a:schemeClr val="bg1"/>
                </a:solidFill>
              </a:rPr>
              <a:t>Monimutkaiset ja vaihtelevat vuorovaikutussuhteet</a:t>
            </a:r>
          </a:p>
          <a:p>
            <a:pPr marL="457200" indent="-457200">
              <a:buFontTx/>
              <a:buChar char="-"/>
            </a:pPr>
            <a:r>
              <a:rPr lang="fi-FI" sz="3200" dirty="0">
                <a:solidFill>
                  <a:schemeClr val="bg1"/>
                </a:solidFill>
              </a:rPr>
              <a:t>Mikrobiomin toiminta on välttämätön myös kasvin toiminnalle</a:t>
            </a:r>
          </a:p>
          <a:p>
            <a:pPr marL="457200" indent="-457200">
              <a:buFontTx/>
              <a:buChar char="-"/>
            </a:pPr>
            <a:r>
              <a:rPr lang="fi-FI" sz="3200" dirty="0">
                <a:solidFill>
                  <a:schemeClr val="bg1"/>
                </a:solidFill>
              </a:rPr>
              <a:t>Paljon </a:t>
            </a:r>
            <a:r>
              <a:rPr lang="fi-FI" sz="3200" dirty="0" err="1">
                <a:solidFill>
                  <a:schemeClr val="bg1"/>
                </a:solidFill>
              </a:rPr>
              <a:t>paljon</a:t>
            </a:r>
            <a:r>
              <a:rPr lang="fi-FI" sz="3200" dirty="0">
                <a:solidFill>
                  <a:schemeClr val="bg1"/>
                </a:solidFill>
              </a:rPr>
              <a:t> tutkittavaa!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301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tSBTUzVOG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502" y="917721"/>
            <a:ext cx="8944994" cy="5031559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052525" y="6381328"/>
            <a:ext cx="702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Jollei näy, linkki tässä: https://www.youtube.com/watch?v=ltSBTUzVOGU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381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err="1"/>
              <a:t>Hands</a:t>
            </a:r>
            <a:r>
              <a:rPr lang="fi-FI" dirty="0"/>
              <a:t> on!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980728"/>
            <a:ext cx="5688632" cy="4248472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Kasvatetaan bakteereita agar-alustoilla: 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Vaalealla yleisagarilla (PCA) kasvavat useimmat bakteerit ja sienet, nyt käytettävillä on </a:t>
            </a:r>
            <a:r>
              <a:rPr lang="fi-FI" sz="8000" dirty="0" err="1">
                <a:solidFill>
                  <a:schemeClr val="bg1"/>
                </a:solidFill>
                <a:latin typeface="+mj-lt"/>
              </a:rPr>
              <a:t>sykloheksamidia</a:t>
            </a:r>
            <a:r>
              <a:rPr lang="fi-FI" sz="8000" dirty="0">
                <a:solidFill>
                  <a:schemeClr val="bg1"/>
                </a:solidFill>
                <a:latin typeface="+mj-lt"/>
              </a:rPr>
              <a:t>, joka eliminoi sienten kasvun.</a:t>
            </a:r>
          </a:p>
          <a:p>
            <a:endParaRPr lang="fi-FI" sz="80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1. Jaa agarmaljat neljään osaan piirtämällä rajat tussilla pohjaan. 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2. Etsi lukiosta mielestäsi kolme mahdollisimman epähygieenistä ja yksi mahdollisimman puhtaan oloinen paikka. 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3. Ota näistä näytteet neljällä pumpulipuikolla ja sivele näytteet agarin pintaan, kukin näyte eri lohkoon rikkomatta agarin pintaa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4. Kirjoita pohjan reunaan kunkin näytteen nimi tai numero ja nimikirjaimesi.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5. Sulje </a:t>
            </a:r>
            <a:r>
              <a:rPr lang="fi-FI" sz="8000" dirty="0" err="1">
                <a:solidFill>
                  <a:schemeClr val="bg1"/>
                </a:solidFill>
                <a:latin typeface="+mj-lt"/>
              </a:rPr>
              <a:t>petrimaljat</a:t>
            </a:r>
            <a:r>
              <a:rPr lang="fi-FI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8000" dirty="0" err="1">
                <a:solidFill>
                  <a:schemeClr val="bg1"/>
                </a:solidFill>
                <a:latin typeface="+mj-lt"/>
              </a:rPr>
              <a:t>parafilmillä</a:t>
            </a:r>
            <a:r>
              <a:rPr lang="fi-FI" sz="8000" dirty="0">
                <a:solidFill>
                  <a:schemeClr val="bg1"/>
                </a:solidFill>
                <a:latin typeface="+mj-lt"/>
              </a:rPr>
              <a:t> ja jätä maljat pöydälle huoneenlämpöön. 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  <a:latin typeface="+mj-lt"/>
              </a:rPr>
              <a:t>6. Tarkastele maljoja: pitikö </a:t>
            </a:r>
            <a:r>
              <a:rPr lang="fi-FI" sz="8000" dirty="0" err="1">
                <a:solidFill>
                  <a:schemeClr val="bg1"/>
                </a:solidFill>
                <a:latin typeface="+mj-lt"/>
              </a:rPr>
              <a:t>ajatuksesu</a:t>
            </a:r>
            <a:r>
              <a:rPr lang="fi-FI" sz="8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8000" dirty="0" err="1">
                <a:solidFill>
                  <a:schemeClr val="bg1"/>
                </a:solidFill>
                <a:latin typeface="+mj-lt"/>
              </a:rPr>
              <a:t>epähygienisistä</a:t>
            </a:r>
            <a:r>
              <a:rPr lang="fi-FI" sz="8000" dirty="0">
                <a:solidFill>
                  <a:schemeClr val="bg1"/>
                </a:solidFill>
                <a:latin typeface="+mj-lt"/>
              </a:rPr>
              <a:t> ja puhtaammista paikoista kutinsa? Mitkä osoittautuivat likaisimmiksi paikoiksi? Vertailkaa myös toistenne maljoja.</a:t>
            </a:r>
          </a:p>
        </p:txBody>
      </p:sp>
      <p:pic>
        <p:nvPicPr>
          <p:cNvPr id="4098" name="Picture 2" descr="Kuvahaun tulos haulle larson bac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7342"/>
            <a:ext cx="31337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6084167" y="3857130"/>
            <a:ext cx="287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prstClr val="black"/>
                </a:solidFill>
              </a:rPr>
              <a:t>http://www.scimathmn.org/stemtc/sites/default/files/images/frameworks/science/4.4.4.2/image001.png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62" y="4503461"/>
            <a:ext cx="2942271" cy="220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65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”</a:t>
            </a:r>
            <a:r>
              <a:rPr lang="fi-FI" dirty="0" err="1"/>
              <a:t>Ötiöitä</a:t>
            </a:r>
            <a:r>
              <a:rPr lang="fi-FI" dirty="0"/>
              <a:t>” monenlaisia eri ryhmissä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0" y="781253"/>
            <a:ext cx="5184576" cy="5661248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  <a:p>
            <a:endParaRPr lang="fi-FI" sz="8000" dirty="0">
              <a:solidFill>
                <a:schemeClr val="bg1"/>
              </a:solidFill>
            </a:endParaRPr>
          </a:p>
          <a:p>
            <a:r>
              <a:rPr lang="fi-FI" sz="9600" b="1" dirty="0">
                <a:solidFill>
                  <a:schemeClr val="bg1"/>
                </a:solidFill>
              </a:rPr>
              <a:t>Bakteerit</a:t>
            </a:r>
            <a:r>
              <a:rPr lang="fi-FI" sz="9600" dirty="0">
                <a:solidFill>
                  <a:schemeClr val="bg1"/>
                </a:solidFill>
              </a:rPr>
              <a:t> – tämän esittelyn pääosassa</a:t>
            </a:r>
          </a:p>
          <a:p>
            <a:endParaRPr lang="fi-FI" sz="9600" dirty="0">
              <a:solidFill>
                <a:schemeClr val="bg1"/>
              </a:solidFill>
            </a:endParaRPr>
          </a:p>
          <a:p>
            <a:r>
              <a:rPr lang="fi-FI" sz="9600" dirty="0">
                <a:solidFill>
                  <a:schemeClr val="bg1"/>
                </a:solidFill>
              </a:rPr>
              <a:t>Arkeonit</a:t>
            </a:r>
          </a:p>
          <a:p>
            <a:endParaRPr lang="fi-FI" sz="9600" dirty="0">
              <a:solidFill>
                <a:schemeClr val="bg1"/>
              </a:solidFill>
            </a:endParaRPr>
          </a:p>
          <a:p>
            <a:r>
              <a:rPr lang="fi-FI" sz="9600" dirty="0" err="1">
                <a:solidFill>
                  <a:schemeClr val="bg1"/>
                </a:solidFill>
              </a:rPr>
              <a:t>Protistit</a:t>
            </a:r>
            <a:r>
              <a:rPr lang="fi-FI" sz="9600" dirty="0">
                <a:solidFill>
                  <a:schemeClr val="bg1"/>
                </a:solidFill>
              </a:rPr>
              <a:t> / </a:t>
            </a:r>
            <a:r>
              <a:rPr lang="fi-FI" sz="9600" dirty="0" err="1">
                <a:solidFill>
                  <a:schemeClr val="bg1"/>
                </a:solidFill>
              </a:rPr>
              <a:t>protoktistit</a:t>
            </a:r>
            <a:r>
              <a:rPr lang="fi-FI" sz="9600" dirty="0">
                <a:solidFill>
                  <a:schemeClr val="bg1"/>
                </a:solidFill>
              </a:rPr>
              <a:t> / alkueliöt:</a:t>
            </a:r>
          </a:p>
          <a:p>
            <a:pPr marL="0" indent="0">
              <a:buNone/>
            </a:pPr>
            <a:r>
              <a:rPr lang="fi-FI" sz="9600" dirty="0">
                <a:solidFill>
                  <a:schemeClr val="bg1"/>
                </a:solidFill>
              </a:rPr>
              <a:t>	Erilaisia yksisoluisia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</a:rPr>
              <a:t>	(fylogeneettisesti, evoluutiohistorian 	mukaan luokiteltuna: 	</a:t>
            </a:r>
          </a:p>
          <a:p>
            <a:pPr marL="0" indent="0">
              <a:buNone/>
            </a:pPr>
            <a:r>
              <a:rPr lang="fi-FI" sz="8000" dirty="0">
                <a:solidFill>
                  <a:schemeClr val="bg1"/>
                </a:solidFill>
              </a:rPr>
              <a:t>	</a:t>
            </a:r>
            <a:r>
              <a:rPr lang="fi-FI" sz="8000" dirty="0" err="1">
                <a:solidFill>
                  <a:schemeClr val="bg1"/>
                </a:solidFill>
              </a:rPr>
              <a:t>kromalveolaatit</a:t>
            </a:r>
            <a:r>
              <a:rPr lang="fi-FI" sz="8000" dirty="0">
                <a:solidFill>
                  <a:schemeClr val="bg1"/>
                </a:solidFill>
              </a:rPr>
              <a:t> ja </a:t>
            </a:r>
            <a:r>
              <a:rPr lang="fi-FI" sz="8000" dirty="0" err="1">
                <a:solidFill>
                  <a:schemeClr val="bg1"/>
                </a:solidFill>
              </a:rPr>
              <a:t>ekskavaatit</a:t>
            </a:r>
            <a:r>
              <a:rPr lang="fi-FI" sz="8000" dirty="0">
                <a:solidFill>
                  <a:schemeClr val="bg1"/>
                </a:solidFill>
              </a:rPr>
              <a:t>)</a:t>
            </a:r>
          </a:p>
          <a:p>
            <a:endParaRPr lang="fi-FI" sz="9600" dirty="0">
              <a:solidFill>
                <a:schemeClr val="bg1"/>
              </a:solidFill>
            </a:endParaRPr>
          </a:p>
          <a:p>
            <a:r>
              <a:rPr lang="fi-FI" sz="9600" dirty="0">
                <a:solidFill>
                  <a:schemeClr val="bg1"/>
                </a:solidFill>
              </a:rPr>
              <a:t>Mikroskooppiset sienet: </a:t>
            </a:r>
          </a:p>
          <a:p>
            <a:pPr marL="0" indent="0">
              <a:buNone/>
            </a:pPr>
            <a:r>
              <a:rPr lang="fi-FI" sz="9600" dirty="0">
                <a:solidFill>
                  <a:schemeClr val="bg1"/>
                </a:solidFill>
              </a:rPr>
              <a:t>	Hiivat</a:t>
            </a:r>
          </a:p>
          <a:p>
            <a:pPr marL="0" indent="0">
              <a:buNone/>
            </a:pPr>
            <a:r>
              <a:rPr lang="fi-FI" sz="9600" dirty="0">
                <a:solidFill>
                  <a:schemeClr val="bg1"/>
                </a:solidFill>
              </a:rPr>
              <a:t>	Homeet</a:t>
            </a:r>
          </a:p>
          <a:p>
            <a:endParaRPr lang="fi-FI" sz="9600" dirty="0">
              <a:solidFill>
                <a:schemeClr val="bg1"/>
              </a:solidFill>
            </a:endParaRPr>
          </a:p>
          <a:p>
            <a:r>
              <a:rPr lang="fi-FI" sz="9600" dirty="0">
                <a:solidFill>
                  <a:schemeClr val="bg1"/>
                </a:solidFill>
              </a:rPr>
              <a:t>+ Virukset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73" y="1196752"/>
            <a:ext cx="3772111" cy="4824535"/>
          </a:xfrm>
        </p:spPr>
      </p:pic>
      <p:sp>
        <p:nvSpPr>
          <p:cNvPr id="6" name="Suorakulmio 5"/>
          <p:cNvSpPr/>
          <p:nvPr/>
        </p:nvSpPr>
        <p:spPr>
          <a:xfrm>
            <a:off x="4564329" y="6211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dirty="0"/>
              <a:t>http://images.yuku.com/image/jpeg/d4d36a4c44615866439e2637cde4695ea6287c37.jpg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3278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7975" y="-17013"/>
            <a:ext cx="8229600" cy="11430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MIKROBIT MAAILMASSAMME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6" y="908720"/>
            <a:ext cx="5510069" cy="1078566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  <a:p>
            <a:r>
              <a:rPr lang="fi-FI" dirty="0">
                <a:solidFill>
                  <a:schemeClr val="bg1"/>
                </a:solidFill>
              </a:rPr>
              <a:t>”Lajien määrän arvioiminen on biologian suuria haasteita”, kiteyttää tutkija Jay Lennon </a:t>
            </a:r>
            <a:r>
              <a:rPr lang="fi-FI" dirty="0" err="1">
                <a:solidFill>
                  <a:schemeClr val="bg1"/>
                </a:solidFill>
              </a:rPr>
              <a:t>Bloomingtonin</a:t>
            </a:r>
            <a:r>
              <a:rPr lang="fi-FI" dirty="0">
                <a:solidFill>
                  <a:schemeClr val="bg1"/>
                </a:solidFill>
              </a:rPr>
              <a:t> yliopistosta Indianasta.</a:t>
            </a:r>
          </a:p>
          <a:p>
            <a:r>
              <a:rPr lang="fi-FI" dirty="0">
                <a:solidFill>
                  <a:schemeClr val="bg1"/>
                </a:solidFill>
              </a:rPr>
              <a:t>"Vanhoissa laskelmissa mikrobien määrä aliarvioitiin. Ennen geenitekniikkaa tutkijat arvioivat niiden monimuotoisuutta grammasta maata.”</a:t>
            </a:r>
          </a:p>
        </p:txBody>
      </p:sp>
      <p:pic>
        <p:nvPicPr>
          <p:cNvPr id="1026" name="Picture 2" descr="G:\MIKROBIOMI\5. KUVAT\Biljoona lajia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0" y="1772816"/>
            <a:ext cx="340237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6858000" y="980728"/>
            <a:ext cx="1152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Helsingin Sanomat 3.5.2016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4299954" y="6487936"/>
            <a:ext cx="4844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http://www.hs.fi/tiede/art-2000002899420.html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53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IKROBIOMI\5. KUVAT\BillBrys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202">
            <a:off x="3439936" y="2825603"/>
            <a:ext cx="5348713" cy="30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764704"/>
            <a:ext cx="5122912" cy="5544616"/>
          </a:xfrm>
        </p:spPr>
        <p:txBody>
          <a:bodyPr>
            <a:normAutofit fontScale="92500" lnSpcReduction="10000"/>
          </a:bodyPr>
          <a:lstStyle/>
          <a:p>
            <a:r>
              <a:rPr lang="fi-FI" i="1" dirty="0">
                <a:solidFill>
                  <a:schemeClr val="bg1"/>
                </a:solidFill>
              </a:rPr>
              <a:t>”Elämä on todella monimuotoinen ilmiö.</a:t>
            </a:r>
          </a:p>
          <a:p>
            <a:r>
              <a:rPr lang="fi-FI" i="1" dirty="0">
                <a:solidFill>
                  <a:schemeClr val="bg1"/>
                </a:solidFill>
              </a:rPr>
              <a:t>Suurin osa vaihtelusta esiintyy pienten, yksisoluisten ja meille tuntemattomien eliöiden tasolla. </a:t>
            </a:r>
          </a:p>
          <a:p>
            <a:r>
              <a:rPr lang="fi-FI" i="1" dirty="0">
                <a:solidFill>
                  <a:schemeClr val="bg1"/>
                </a:solidFill>
              </a:rPr>
              <a:t>Carl </a:t>
            </a:r>
            <a:r>
              <a:rPr lang="fi-FI" i="1" dirty="0" err="1">
                <a:solidFill>
                  <a:schemeClr val="bg1"/>
                </a:solidFill>
              </a:rPr>
              <a:t>Woese</a:t>
            </a:r>
            <a:r>
              <a:rPr lang="fi-FI" i="1" dirty="0">
                <a:solidFill>
                  <a:schemeClr val="bg1"/>
                </a:solidFill>
              </a:rPr>
              <a:t> väittää, että jos laskisimme planeetan kaikkien elollisten olentojen biomassan, mikrobien osuus olisi vähintään 80 prosenttia.”</a:t>
            </a:r>
          </a:p>
          <a:p>
            <a:endParaRPr lang="fi-FI" i="1" dirty="0">
              <a:solidFill>
                <a:schemeClr val="bg1"/>
              </a:solidFill>
            </a:endParaRP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50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304256" cy="4450506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r>
              <a:rPr lang="fi-FI" dirty="0">
                <a:solidFill>
                  <a:schemeClr val="bg1"/>
                </a:solidFill>
              </a:rPr>
              <a:t>Elämän puu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jaotteluperusteena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DNA -&gt;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DOMEENIT: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1.bakteerit,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2.arkeonit ja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>
                <a:solidFill>
                  <a:schemeClr val="bg1"/>
                </a:solidFill>
              </a:rPr>
              <a:t>3.aitotumalliset,</a:t>
            </a:r>
            <a:br>
              <a:rPr lang="fi-FI" sz="2200" dirty="0">
                <a:solidFill>
                  <a:schemeClr val="bg1"/>
                </a:solidFill>
              </a:rPr>
            </a:br>
            <a:r>
              <a:rPr lang="fi-FI" sz="2200" dirty="0" err="1">
                <a:solidFill>
                  <a:schemeClr val="bg1"/>
                </a:solidFill>
              </a:rPr>
              <a:t>eukaryootit</a:t>
            </a:r>
            <a:br>
              <a:rPr lang="fi-FI" sz="2400" dirty="0">
                <a:solidFill>
                  <a:schemeClr val="bg1"/>
                </a:solidFill>
              </a:rPr>
            </a:br>
            <a:br>
              <a:rPr lang="fi-FI" sz="2400" dirty="0">
                <a:solidFill>
                  <a:schemeClr val="bg1"/>
                </a:solidFill>
              </a:rPr>
            </a:br>
            <a:br>
              <a:rPr lang="fi-FI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fi-FI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4" y="0"/>
            <a:ext cx="6049006" cy="6868142"/>
          </a:xfrm>
        </p:spPr>
      </p:pic>
      <p:sp>
        <p:nvSpPr>
          <p:cNvPr id="3" name="Suorakulmio 2"/>
          <p:cNvSpPr/>
          <p:nvPr/>
        </p:nvSpPr>
        <p:spPr>
          <a:xfrm>
            <a:off x="323528" y="6094653"/>
            <a:ext cx="1835696" cy="57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https://static01.nyt.com/images/2016/04/12/science/11TREEOFLIFE/11TREEOFLIFE-superJumbo.jpg</a:t>
            </a:r>
            <a:endParaRPr lang="fi-FI" sz="900" dirty="0">
              <a:ea typeface="Calibri"/>
              <a:cs typeface="Times New Roman"/>
            </a:endParaRPr>
          </a:p>
        </p:txBody>
      </p:sp>
      <p:sp>
        <p:nvSpPr>
          <p:cNvPr id="6" name="Ellipsi 5"/>
          <p:cNvSpPr/>
          <p:nvPr/>
        </p:nvSpPr>
        <p:spPr>
          <a:xfrm>
            <a:off x="5076056" y="5733256"/>
            <a:ext cx="936104" cy="931553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6588224" y="5373216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Tätä osaa me yleensä biologiassa havainnoimme ja tutkimme</a:t>
            </a:r>
            <a:br>
              <a:rPr lang="fi-FI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10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1/Tree_of_life_SVG.svg/250px-Tree_of_life_SV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1606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27784" y="520333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Tree</a:t>
            </a:r>
            <a:r>
              <a:rPr lang="fi-FI" dirty="0">
                <a:solidFill>
                  <a:schemeClr val="bg1"/>
                </a:solidFill>
              </a:rPr>
              <a:t> of Life interaktiivisena osoitteessa: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http://itol.embl.de/itol.cgi</a:t>
            </a:r>
            <a:br>
              <a:rPr lang="fi-FI" dirty="0">
                <a:solidFill>
                  <a:schemeClr val="bg1"/>
                </a:solidFill>
              </a:rPr>
            </a:b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- </a:t>
            </a:r>
            <a:r>
              <a:rPr lang="fi-FI" dirty="0" err="1">
                <a:solidFill>
                  <a:schemeClr val="bg1"/>
                </a:solidFill>
              </a:rPr>
              <a:t>Tsek</a:t>
            </a:r>
            <a:r>
              <a:rPr lang="fi-FI" dirty="0">
                <a:solidFill>
                  <a:schemeClr val="bg1"/>
                </a:solidFill>
              </a:rPr>
              <a:t>, kuka edustaa lajia Homo </a:t>
            </a:r>
            <a:r>
              <a:rPr lang="fi-FI" dirty="0" err="1">
                <a:solidFill>
                  <a:schemeClr val="bg1"/>
                </a:solidFill>
              </a:rPr>
              <a:t>sapiens</a:t>
            </a:r>
            <a:r>
              <a:rPr lang="fi-FI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0D225-AD2D-403F-AE1A-8DEEF177D47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73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IAPPresMetadata>
  <IAPAddInVersion>5.1.0</IAPAddInVersion>
  <DolphinEchoVersion>6.1.0</DolphinEchoVersion>
</IAPPresMetadata>
</file>

<file path=customXml/itemProps1.xml><?xml version="1.0" encoding="utf-8"?>
<ds:datastoreItem xmlns:ds="http://schemas.openxmlformats.org/officeDocument/2006/customXml" ds:itemID="{619A4F99-BC42-47B5-9108-D2C2B825F61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2146</Words>
  <Application>Microsoft Office PowerPoint</Application>
  <PresentationFormat>Näytössä katseltava diaesitys (4:3)</PresentationFormat>
  <Paragraphs>310</Paragraphs>
  <Slides>40</Slides>
  <Notes>3</Notes>
  <HiddenSlides>0</HiddenSlides>
  <MMClips>3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40</vt:i4>
      </vt:variant>
    </vt:vector>
  </HeadingPairs>
  <TitlesOfParts>
    <vt:vector size="47" baseType="lpstr">
      <vt:lpstr>Arial</vt:lpstr>
      <vt:lpstr>Calibri</vt:lpstr>
      <vt:lpstr>Lucida Sans Unicode</vt:lpstr>
      <vt:lpstr>Times New Roman</vt:lpstr>
      <vt:lpstr>Wingdings</vt:lpstr>
      <vt:lpstr>Office-teema</vt:lpstr>
      <vt:lpstr>Office Theme</vt:lpstr>
      <vt:lpstr>SUOMALAINEN KASVIMIKROBIOMI -hanke</vt:lpstr>
      <vt:lpstr>I. MIKROBIT ’mikro’ = pieni, ’bios’=elämä</vt:lpstr>
      <vt:lpstr>PowerPoint-esitys</vt:lpstr>
      <vt:lpstr>PowerPoint-esitys</vt:lpstr>
      <vt:lpstr>”Ötiöitä” monenlaisia eri ryhmissä</vt:lpstr>
      <vt:lpstr>MIKROBIT MAAILMASSAMME</vt:lpstr>
      <vt:lpstr>PowerPoint-esitys</vt:lpstr>
      <vt:lpstr> Elämän puu jaotteluperusteena DNA -&gt; DOMEENIT: 1.bakteerit, 2.arkeonit ja 3.aitotumalliset, eukaryootit   </vt:lpstr>
      <vt:lpstr>PowerPoint-esitys</vt:lpstr>
      <vt:lpstr>http://www.nehalemlabs.net/prototype/wp-content/uploads/2013/10/bfcrops.png</vt:lpstr>
      <vt:lpstr> Video Cell and molecular size </vt:lpstr>
      <vt:lpstr>PowerPoint-esitys</vt:lpstr>
      <vt:lpstr>Piirrä evoluutioaikataulu käteen!</vt:lpstr>
      <vt:lpstr>PowerPoint-esitys</vt:lpstr>
      <vt:lpstr>Bakteerit ja muut mikrobit ovat välttämättömiä maapallon kaikkien ekosysteemien toiminnalle:</vt:lpstr>
      <vt:lpstr>PowerPoint-esitys</vt:lpstr>
      <vt:lpstr>PowerPoint-esitys</vt:lpstr>
      <vt:lpstr>Mitä bakteerit luonnossa tekevät?</vt:lpstr>
      <vt:lpstr>”Mikrobiloota”-tehtävä</vt:lpstr>
      <vt:lpstr>Miten mikrobeja estetään pilaamasta ruokaa? </vt:lpstr>
      <vt:lpstr>Järeämmät konstit</vt:lpstr>
      <vt:lpstr>Tehtävä</vt:lpstr>
      <vt:lpstr>MIKROBIOMIT</vt:lpstr>
      <vt:lpstr>IHMISEN MIKRO- BIOMI </vt:lpstr>
      <vt:lpstr>Et koskaan syö yksin </vt:lpstr>
      <vt:lpstr>Ihminenkin on holobiontti…</vt:lpstr>
      <vt:lpstr>PowerPoint-esitys</vt:lpstr>
      <vt:lpstr>Life Is The Network, Not The Self</vt:lpstr>
      <vt:lpstr>PowerPoint-esitys</vt:lpstr>
      <vt:lpstr>PowerPoint-esitys</vt:lpstr>
      <vt:lpstr>”Luontoaskel” oman mikrobiomimme hyvinvoinnin edistämiseksi</vt:lpstr>
      <vt:lpstr>KASVIEN MIKROBIOMIT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Hands on!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APH</cp:lastModifiedBy>
  <cp:revision>250</cp:revision>
  <dcterms:created xsi:type="dcterms:W3CDTF">2017-06-16T12:56:33Z</dcterms:created>
  <dcterms:modified xsi:type="dcterms:W3CDTF">2017-08-20T20:56:21Z</dcterms:modified>
</cp:coreProperties>
</file>