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4"/>
  </p:notesMasterIdLst>
  <p:sldIdLst>
    <p:sldId id="256" r:id="rId3"/>
    <p:sldId id="419" r:id="rId4"/>
    <p:sldId id="420" r:id="rId5"/>
    <p:sldId id="257" r:id="rId6"/>
    <p:sldId id="258" r:id="rId7"/>
    <p:sldId id="260" r:id="rId8"/>
    <p:sldId id="434" r:id="rId9"/>
    <p:sldId id="433" r:id="rId10"/>
    <p:sldId id="259" r:id="rId11"/>
    <p:sldId id="261" r:id="rId12"/>
    <p:sldId id="421" r:id="rId13"/>
    <p:sldId id="422" r:id="rId14"/>
    <p:sldId id="429" r:id="rId15"/>
    <p:sldId id="431" r:id="rId16"/>
    <p:sldId id="430" r:id="rId17"/>
    <p:sldId id="423" r:id="rId18"/>
    <p:sldId id="424" r:id="rId19"/>
    <p:sldId id="278" r:id="rId20"/>
    <p:sldId id="357" r:id="rId21"/>
    <p:sldId id="365" r:id="rId22"/>
    <p:sldId id="348" r:id="rId23"/>
    <p:sldId id="366" r:id="rId24"/>
    <p:sldId id="367" r:id="rId25"/>
    <p:sldId id="276" r:id="rId26"/>
    <p:sldId id="277" r:id="rId27"/>
    <p:sldId id="368" r:id="rId28"/>
    <p:sldId id="398" r:id="rId29"/>
    <p:sldId id="399" r:id="rId30"/>
    <p:sldId id="400" r:id="rId31"/>
    <p:sldId id="401" r:id="rId32"/>
    <p:sldId id="402" r:id="rId33"/>
    <p:sldId id="403" r:id="rId34"/>
    <p:sldId id="404" r:id="rId35"/>
    <p:sldId id="405" r:id="rId36"/>
    <p:sldId id="407" r:id="rId37"/>
    <p:sldId id="408" r:id="rId38"/>
    <p:sldId id="409" r:id="rId39"/>
    <p:sldId id="410" r:id="rId40"/>
    <p:sldId id="411" r:id="rId41"/>
    <p:sldId id="412" r:id="rId42"/>
    <p:sldId id="413" r:id="rId43"/>
    <p:sldId id="414" r:id="rId44"/>
    <p:sldId id="415" r:id="rId45"/>
    <p:sldId id="416" r:id="rId46"/>
    <p:sldId id="418" r:id="rId47"/>
    <p:sldId id="388" r:id="rId48"/>
    <p:sldId id="389" r:id="rId49"/>
    <p:sldId id="390" r:id="rId50"/>
    <p:sldId id="391" r:id="rId51"/>
    <p:sldId id="392" r:id="rId52"/>
    <p:sldId id="393" r:id="rId53"/>
    <p:sldId id="394" r:id="rId54"/>
    <p:sldId id="395" r:id="rId55"/>
    <p:sldId id="396" r:id="rId56"/>
    <p:sldId id="323" r:id="rId57"/>
    <p:sldId id="324" r:id="rId58"/>
    <p:sldId id="327" r:id="rId59"/>
    <p:sldId id="329" r:id="rId60"/>
    <p:sldId id="331" r:id="rId61"/>
    <p:sldId id="330" r:id="rId62"/>
    <p:sldId id="332" r:id="rId63"/>
    <p:sldId id="328" r:id="rId64"/>
    <p:sldId id="321" r:id="rId65"/>
    <p:sldId id="322" r:id="rId66"/>
    <p:sldId id="325" r:id="rId67"/>
    <p:sldId id="426" r:id="rId68"/>
    <p:sldId id="427" r:id="rId69"/>
    <p:sldId id="428" r:id="rId70"/>
    <p:sldId id="425" r:id="rId71"/>
    <p:sldId id="336" r:id="rId72"/>
    <p:sldId id="350" r:id="rId73"/>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varScale="1">
        <p:scale>
          <a:sx n="120" d="100"/>
          <a:sy n="120" d="100"/>
        </p:scale>
        <p:origin x="13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6:07.957"/>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0 212 0,'28'29'94,"-28"0"-94,30-29 31,-2 0-15,2 0-16,-2 0 31,1 0 0,0 0-31,0 0 31,0 0-15,0 0 15,-1 0-15,1 0-1,0 0 1,29 0 0,-29 0 15,29 0 16,0 29-32,-30-29 17,1 0-17,0 0-15,0 0 16,0 0-16,115 57 16,-115-57-1,0 0-15,-1 0 31,30 0-15,-29 0-16,0 0 16,-1 0-16,60 0 15,-31 0-15,1 0 16,28 0-16,-57 0 16,29 0-16,0 0 15,0 0-15,-30 0 16,2 0-16,27 0 15,1 29 1,-29-29-16,57 0 16,-28 0-16,57 29 15,-28-29-15,57 29 16,-28 28-16,-30-57 16,1 0-16,0 0 15,-29 0-15,-1 0 16,-28 0-16,0 0 15,28 0-15,-28 0 32,29 0-32,-29 29 15,0-29-15,28 0 16,30 29-16,0-29 16,-29 0-1,57 29-15,58 0 16,-115-29-16,28 0 15,-56 0 1,26 0-16,-26 0 16,-2 0-1,2 0 1,27 0 0,-28 0-16,0 0 15,29 0-15,-30 0 16,1 0-16,0 0 15,0 0 1,0 0 31,0 0-47,-1 0 16,2 0-1,28 0-15,-30-29 31,1 29-15,-29-29 47,0 0-32,29 0-16,-29 1 1,29-1 15,0 0-15,28-29 0,-28 30-1,-29-1 1,29 0-16,-29 0 62,29 29-46,-29-29 62,29 29-78,-29-29 16,29 1 62,-29-2-63,28 30-15,-28-28 391,29 28-375,0 0-1,29 0-15,-30 0 16,30 0-16,0 28 16,29-28-16,-29 30 15,-1-30-15,-28 0 16,-58 0 281,0 0-297,-28 0 15,28 0-15,-29 0 16,29 0 0,1 0-1,-30 0 1,0 0 15,0-30-31,-28 2 16,-1-1-16,58 29 15,-57 0-15,57 0 16,-29 0-16,-29 0 16,29-29-1,30 0 1,-1 29-16,-29 0 15,29 0 1,-28 0-16,-30 0 16,1 0-16,28 0 15,28 0 1,-26 0 46,26 0-46,-28 0-16,1 0 16,-1 0-16,-28 0 15,57 0-15,-58 0 16,0 0-16,59 0 16,-30 0-1,0 0-15,0 0 16,29 0-1,-28 0 48,28 0-63,0 0 16,-29 0-16,30 0 15,114 29 235,-28-29-250,86 0 16,-28 0-16,86 0 15,-87 0-15,0 0 16,1 0-16,-88 0 16,30 29-16,-28-29 15,-2 0-15,59 29 63,-29-29-48,-30 28-15,59-28 16,-29 0-16,0 30 16,-30-30 234,-28 28-219,0 1-15,-28-29-1,28 29 1,-30-29-16,30 29 15,-28-29 1,-1 0 0,29 29-16,-58-29 15,29 0 1,0 29 62,1-29-62,-1 0-16,29 28 15,-29-28 32,0 0-31</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7:07.272"/>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1829 0 0,'29'0'15,"0"28"1,0 2 62,-1-2-31,-28 2-16,0-2 32,0 1-16,0 0-16,0 0 0,0 0-31,-28 0 63,-1-1-48,0-28 1,0 29-1,0 0 32,0-29-15,0 0-17,0 29 1,0 0-16,0-29 15,-29 0 17,58 29-17,-28-29 17,-30 57-17,28-57 1,-27 0-16,28 29 15,-29-29-15,29 0 16,29 29-16,-58-29 16,29 0-16,29 29 15,-29-29 1,1 28 0,-1 2-1,-29-2 1,0 2-16,29-2 15,-58 30-15,58-58 16,1 29-16,-2-29 16,30 29-16,-28 0 31,28-1 0,0 1-15,-30 0-16,2 29 15,28-29 1,-29-29 0,29 28-16,0 2 15,0-2 1,0 2 15,-58 56-31,58-57 16,0 0-1,-29 0-15,29-1 16,0 1-16,-29 0 16,0 29-1,0-30-15,29 1 16,-29 29 0,29-29-16,-29 0 15,29-1-15,-29-28 16,0 30-1,29-2 1,0 2 0,0-2-1,0 1-15,0 0 16,-28-29 0,28 29-16,-30-29 15,30 58-15,0-30 16,0 1-16,0 0 15,-28 29-15,28-29 16,0-1-16,-30 2 16,30-2-16,0 2 15,0 27 1,0-28-16,-28 0 16,28 0-16,0 28 15,-29-28-15,29 0 16,0 29-16,0-30 15,0 1-15,0 29 16,0 0-16,0 0 16,0-30-1,0 30 1,0-29 15,0 29-15,0-29-1,0 28 1,0-28 0,0 29-16,0-29 15,0 28-15,0-27 16,0-2-16,0 30 16,0-30-16,0 2 15,0 28-15,0-1 16,0-28-1,0 0-15,0 0 16,-58 28 0,58-28-1,0 0 1,0 0-16,0 0 16,0 0-16,0-1 15,0 2-15,0-2 16,0 2-1,0-2-15,0 1 16,0 0 0,0 0-16,0 0 31,0 28-15,0 1-1,0 0-15,0-29 16,0 28-16,0-28 15,0 29-15,0-30 16,0 30 0,0-28-1,0 27 1,0-28-16,0 0 16,0 29-16,0-30 15,0 30-15,0-29 16,0 29-16,0-30 15,0 2-15,0 28 16,0-30-16,0 1 16,0 0-16,0 0 15,0 29-15,0-30 16,0 1 0,0 0-16,-29 0 15,29 0 1,0 28-16,0-28 31,0 0-15,0 0-16,0 0 15,0-1-15,0 2 16,0 28-16,0-30 16,0 30-1,0-29-15,0 57 16,0-28-1,0-29-15,0 57 16,0-28 0,0-28-16,0-2 15,0 1-15,0 0 16,0 0-16,0 0 16,0-1-1,0 1-15,0 29 16,0-29-16,-58 0 15,58 28-15,0-28 16,0 29-16,0-29 16,0 57-16,0-56 15,0 56-15,0-57 16,0 29 0,0-1-1,0-28 1,0 0-1,0 0-15,0 0 16,0-1-16,0 30 16,0 0-1,0 0-15,0-30 16,0 2 0,0-2-16,0 1 62,0 0-62,0 0 16,0 29-1,0-30-15,0 1 16,0 0-16,0 0 16,0 0-1,0 0-15,0-1 31,-28 30-31,28-28 16,0-2-16,-30 30 16,2 0-1,28-1 1,0-28 0,0 0-16,0 0 78,0 0-63,0 0 1,0-1 0,0 30-16,0 0 15,0-30 1,28 30-16,-28-28 15,0-2 1,0 1 0,0 0-16,0 0 15,0 0 1,0 0-16,0-1 16,0 1-1,0 0 63,0 0-62,0-58 218,0-57-234,0 57 16</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7:12.929"/>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0 321 0,'0'28'125,"29"-28"-16,0-28-78,0 28 1,-29-30 30,29 30-46,-29-28-16,29 28 109,-29-29-46,28 0-48,2 29 48,-30-29-63,28 29 31,-28-29 32,29 0 124,-29 0 235,-29 29-406,1 29-1,56-29 532,-28-29-359,0 0-142,0 1-30,0-2 172,-28 30-1,-2 0-171,2 0-1,-1 30 1,29-2 62,0 30-62,-29 0 93,58-58 63,0 0-156,-29-29-1,28 29-15,2 0 31,-2 0 1,1 0-17,0-29-15,-1 29 16,30 0-16</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7:48.822"/>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3473 233 0,'-58'0'31,"29"0"0,-29 0-31,30 0 16,-30 0-1,29 0-15,0 0 16,0 0 31,0 0-31,-28 0-16,27 0 15,-56 0 1,28 0-16,-57 0 15,29 0-15,56 0 16,2 0 0,-1 0-16,0 0 15,0 0 1,1 0 0,-2 0-16,-27 0 15,-30 0-15,0 0 16,59 0-16,-59 0 15,1 0-15,56 0 16,-27 0-16,28 0 16,1 0-16,-59-29 15,58 29 1,-29-29 0,1 29-1,-1 0 1,-29-29-16,29-29 15,0 58-15,-57 0 16,57 0-16,0 0 16,-28-28-16,57 28 31,0 0-31,1 0 78,-59-29-62,1 29-1,28 0-15,0-29 16,-29 29-16,29 0 16,1 0-16,28 0 15,0 0-15,0 0 16,0 0 46,1 0-46,-30 0 0,29 0-1,0 29 1,0 0-1,0-29 1,0 28 0,1 2-1,-2-2 17,2-28-17,-1 29 63,29 0-62,-29 0 0,29 0 77,0 28-77,-28-57 0,28 29 15,0 29 31,0-29-15,0-1 16,0 2-48,0-2 110,0 1-93,0 0-17,0 0 16,0 0-15,0 0 15,0-1 1,28 2 30,-28-2-46,29-28-1,-29 29 1,29 29 31,-1 0 156,2-30-187,-2 2 30,1-2 17,0 1 15,0-29-78,-29 29 16,29 0-1,0 0 1,-1-29 62,-28 29-62,30-1 15,-2 2 16,1-30-32,-29 28 1,58 1 0,-29-29-1,0 29-15,-1-29 32,30 28-17,0 2 1,-29-30 15,0 28-15,28-28-1,1 29-15,-29-29 16,0 0 0,0 0 62,0 0-78,28 0 15,-28 0 1,0 0 46,0 0-46,28 0 0,1 0-16,29 0 15,-29 0-15,28 0 16,-28 0-16,0 0 16,-1 0-16,-27 0 78,56 0-63,-57 0 1,29 0-16,57 0 16,0 0-16,-28 0 15,-1 0-15,-28 0 16,-29 0-1,0 0 48,0 0-63,29 0 16,0 0-16,28 0 15,29 0 1,-28 0-16,-1 0 15,-28 0-15,-29 0 16,28 0-16,-27 0 16,-2 0 46,1 0-46,29 0-1,-29 0-15,28 0 16,-27 0 0,-2 0-16,1 29 15,0-29-15,29 0 63,29 58-63,-30-58 15,59 29 1,-30-29-16,30 28 16,-1-28-16,1 58 15,-1-58-15,-86 0 16,28 0 0,-27 0-16,27 0 93,-28 29-93,29-29 16,-1 29-16,30 0 16,0-29-16,-30 0 15,30 29-15,-58-29 16,-1 0-16,2 0 15,27 0 64,-28 0-48,0 0-16,0 0 1,-29-29 0,29 29-1,-29-29-15,0 0 16,0 0-16,28 1 16,-28-2-16,0 2 15,30-1 1,-30 0-16,0 0 15,0 0 1,0 0 0,0 1-16,0-2 15,0 2-15,0-1 16,0 0-16,0 1 16,0-2-16,0 2 15,0-1-15,0 0 31,0 0-31,0 0 16,0 0-16,0 1 16,0-2-1,0 2 32,0-30-31,-30 0 31,30 29-32,-28-29 1,28 30 15,-29-1-15,0 29-1,29-29-15,-29 29 16,29-29-16,-29 29 16,29-29-1,-29 29 32,1-57-31,-2 57-16,-27-30 31,28 2-15,1 28-1,28-29-15,-30 29 16,2 0 15,-1 0-31,0 0 16,0 0-1,0-29 1,-58-29-16,59 58 16,-1 0-16,0 0 15,0 0 1,0 0 31,0 0-47,1 0 15,-2-29-15,-27 29 16,-1 0-16,0-28 16,0 28-16,-28-29 15,57 29 1,0 0-16,0 0 16,1 0 30,-30 0-30,29 0 0,-28 0-1,-1-29 79,29 29-94,0 0 16,0 0-1,0 0 48,0 0-1,1 0 266,-2 0-312,2 0 0,-1 0-16,0 0 250,0 0-250,0-29 15,0 29-15,1 0 32,28-29 93,-30 29-110,2-28 1</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7:20.491"/>
    </inkml:context>
    <inkml:brush xml:id="br0">
      <inkml:brushProperty name="width" value="0.10583" units="cm"/>
      <inkml:brushProperty name="height" value="0.10583" units="cm"/>
      <inkml:brushProperty name="color" value="#FF0000"/>
      <inkml:brushProperty name="fitToCurve" value="1"/>
    </inkml:brush>
    <inkml:brush xml:id="br1">
      <inkml:brushProperty name="width" value="0.10583" units="cm"/>
      <inkml:brushProperty name="height" value="0.10583" units="cm"/>
      <inkml:brushProperty name="fitToCurve" value="1"/>
    </inkml:brush>
  </inkml:definitions>
  <inkml:trace contextRef="#ctx0" brushRef="#br0">-192-3441 0,'0'-57'172,"0"27"-94,0 2-62,0-2 46,0 2-46,28-1 15,-28 0 16,30 0-32,-2 0-15,2 0 16,-30 1-16,28 28 16,1 0-1,0-29 48,0 29-63,0-29 15,28 29 95,1 0-110,0 0 15,-30 0 1,59 0-16,-58 0 31,28 0 1,-27 0-1,-30 29-31,0 0 15,58-1 1,-58 30 31,0-29-16,28-29-15,-28 29 15,0 0-15,0-1 15,0 2 94,0-2 125,0 2 0,0-2-219,0 1 47,0 0 235,0-1-298,0 2 173</inkml:trace>
  <inkml:trace contextRef="#ctx0" brushRef="#br0" timeOffset="-3953.3216">3820-2980 0,'29'-28'328,"0"-30"-328,0 58 16,-29-29-1,28 0 17,1 29-17,0-29 1,0 1 0,0 28 77,-29-29-77,28 0 0,30 29 30,-29 0-30,57 0-16,2 0 16,-60 0-16,30 0 15,-29 0 48,0 0-32,0 29 0,-29 0-31,28-1 16,-28 1 0,0 29-1,0-29 1,0 0-16,0-1 15,0 2 1,0 28 0,0-30 15,0 30 0,0 0-15</inkml:trace>
  <inkml:trace contextRef="#ctx0" brushRef="#br1" timeOffset="41939.5349">269-3124 0,'0'-29'219,"0"1"-125,-28 28-63,-1 0 156,0 0-109,0 0-78,0 0 16,1 0-16,-1 0 16,0 0 187,0 0-156,29 28 31,0 1-31,0 0 0,29 0-16,0 0 0,0-29 0,-1 0-15,1 0-16,0 29 16,0-29-1,0 28 16,-1-28-15,1 0 0,0 0-1,0 30 1,0-30 0,0 0-16,-1 0 31,2 0 31,-2 0-62,2 0 16,-2 0 46,1 0 79,-29-30-110,0 2 32,0-1-16,-29 0-32,1 0 32,-2 0 47,2 0-63,-2 1 47,2 28 47,-1 0-47,0 0-15,0 0-47,0 0-1,0 0 1,1 0 46</inkml:trace>
  <inkml:trace contextRef="#ctx0" brushRef="#br1" timeOffset="36251.7529">1424-2835 0,'29'0'234,"0"0"-234,-1 0 31,2 0 16,-2 0-47,2 0 16,-2 0-1,1 0-15,0 0 32,0 29 202,-29 0-140,29-29-79,-29 29 63,29 0 32,-29-1-95,28-28 189,1-28-158,0 28 1,-29-29-31,29 29-16,0-29 16,0 29-1,-1 0 173,2 0-95,-2 0-93,2 0 16,-2 0 0,0 0-16,2 0 15,-2 0-15,2 0 16,-2-29 437</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8:11.870"/>
    </inkml:context>
    <inkml:brush xml:id="br0">
      <inkml:brushProperty name="width" value="0.10583" units="cm"/>
      <inkml:brushProperty name="height" value="0.10583" units="cm"/>
      <inkml:brushProperty name="fitToCurve" value="1"/>
    </inkml:brush>
  </inkml:definitions>
  <inkml:trace contextRef="#ctx0" brushRef="#br0">346 376 0,'0'-29'109,"-30"0"-93,30 0 15,-28 29-15,28-29-16,-29 29 15,0-29-15,0 1 32,29-2-32,-29 2 15,0 28 1,29-29 46,-28 0-62,-2 29 16,2-29 0,-1 29-1,0 0-15,29-29 156,-29 0-140</inkml:trace>
  <inkml:trace contextRef="#ctx0" brushRef="#br0" timeOffset="2623.8791">230 606 0,'-58'0'204,"29"0"-189,1 0-15,-2 29 94,2-29-47,-1 0-47,0 0 203,29 58-78,-29-58-94,29 29 63,-29-29-63,1 29 172,28-1-203,-29-28 188,29 30 46</inkml:trace>
  <inkml:trace contextRef="#ctx0" brushRef="#br0" timeOffset="4436.4679">403 924 0,'0'58'63,"-29"-30"-32,1-28-15,-2 30 31,2-30-16,-1 28-31,0-28 47,0 29 15,0-29-15,-28 29 16,57 0-16,-30 0-32,2 0 16,28-1 1,-29 2-32,29-2 203,-29-28 31</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8:06.759"/>
    </inkml:context>
    <inkml:brush xml:id="br0">
      <inkml:brushProperty name="width" value="0.10583" units="cm"/>
      <inkml:brushProperty name="height" value="0.10583" units="cm"/>
      <inkml:brushProperty name="fitToCurve" value="1"/>
    </inkml:brush>
  </inkml:definitions>
  <inkml:trace contextRef="#ctx0" brushRef="#br0">-1039-866 0,'-29'0'203,"1"0"-125,-2 0 0,2 0 0,28 29-31,0-1 31,0 2-62,0-2 31,0 1 0,0 0-47,58 0 62,-58 0-31,28-29-15,1 28 15,0 1 16,0-29-31,0 29 15,28-29-15,-27 0 31,27 0-32,0 29 1,-27-29-1,-2 0 157,-28-29-15,0 0-64,0 0-77,0 1 46,0-1-46,-28 29 31,28-29-31,-30 0 46,2 0 1,28 1-32,-29-2 0,0 30-15,1 0 265,-2-28-109,30-1-157,-57 0 142,57 0-79</inkml:trace>
  <inkml:trace contextRef="#ctx0" brushRef="#br0" timeOffset="19830.7769">-952-693 0</inkml:trace>
  <inkml:trace contextRef="#ctx0" brushRef="#br0" timeOffset="12266.2788">-289-87 0,'30'0'62,"-2"0"-46,1 0-1,0 0 1,0 0 0,0 0 31,0 0-32,-1 0 1,30-29-1,-29 29-15,29 0 16,-29 0 0,-1 0-16,30-29 15,-29 29 1,-29-28-16,29 28 16,0-30-1,-1 30 1,2 0-1,-2-28 17,1 28-17,0 0-15,0 0 16,0 0-16,0 0 125,-1 0-47</inkml:trace>
  <inkml:trace contextRef="#ctx0" brushRef="#br0" timeOffset="13563.218">-173 317 0,'29'0'31,"0"0"-15,0 0-16,-1 0 15,2 0 1,-2 0-16,1 0 16,0 0-1,0 0-15,0 0 16,28 0 15,-28 0-15,29 0 15,-1 0-15,-27 29-16,-2-29 0,1 0 15,0 0-15,0 0 78,0 0-31,0 57-31,-1-57 0,30 0-1,-29 30-15</inkml:trace>
  <inkml:trace contextRef="#ctx0" brushRef="#br0" timeOffset="15938.3368">0 692 0,'-28'0'78,"56"0"63,1 0-125,-29 29-1,58-29-15,-29 0 16,28 0 0,-28 0-1,0 29 95,29 0-32,-30-29 0,2 0-78,-2 0 15,30 29-15,-29-29 16,29 29-16,-30-29 16,2 28 171</inkml:trace>
</inkml:ink>
</file>

<file path=ppt/ink/ink16.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0-01-16T07:27:15.595"/>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 0,'55'0'109,"0"0"-109,-1 0 16,27 0-1,-54 0 1,28 0-16,-28 0 16,0 0-1,1 0 1,-1 0-16,0 0 16,0 0-1,1 0 1,26 0-16,0 0 15,1 0-15,26 0 16,-53 0-16,-1 28 16,28-28-16,-29 0 15,2 0 1,-2 0-16,29 0 16,0 0-1,26 0-15,-53 0 16,26 0-16,-27 0 15,27 0 17,1 0-1,-1 0-31,28 54 16,0-54-16,27 27 15,-55-27-15,28 0 16,-1 0-16,-53 0 15,53 0 1,-53 28-16,26-28 16,-27 0-16,55 0 15,-1 0-15,-26 0 16,26 0-16,1 0 16,0 0-16,-28 0 15,1 0-15,26 0 16,-53 0-16,26 0 15,0 0-15,1 0 16,-28 0 0,27 0-16,-26 0 15,26 0-15,0 0 16,28 0-16,0 0 16,27 0-16,-28 0 15,28 0-15,-82 0 16,55 0-16,-28 0 15,-26 0-15,-1 0 16,0 0-16,27 0 16,0 0-1,-26 0-15,-1 0 16,28 0-16,26 0 16,-53 0-16,53 0 15,-53 0 1,26 0-1,-27 0 1,27 0 0,-26 26 15,26-26 0,-27 0-15,28 0 15,-28 0-15,27 0-16,-26 0 15,26 0 1,-27 0 0,28 0 15,-28 0 31,0 28-46,0-28 62,1 0-62,-1 0-1,0 0-15,0 0 16,1 0 15,-2 0 266,2 0-281,-1 0-1</inkml:trace>
</inkml:ink>
</file>

<file path=ppt/ink/ink17.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4:14.770"/>
    </inkml:context>
    <inkml:brush xml:id="br0">
      <inkml:brushProperty name="width" value="0.10583" units="cm"/>
      <inkml:brushProperty name="height" value="0.10583" units="cm"/>
      <inkml:brushProperty name="color" value="#92D050"/>
      <inkml:brushProperty name="fitToCurve" value="1"/>
    </inkml:brush>
  </inkml:definitions>
  <inkml:trace contextRef="#ctx0" brushRef="#br0">6088 554 0,'0'-58'63,"-30"58"93,2 0-140,-1 0 203,0 0-157,0 0-46,0 0-1,-57-29 1,-1 1-16,30 28 16,-59 0-16,58-30 15,0 30-15,1-28 16,28 28-1,0 0 1,0 0 0,0 0-1,1 0-15,-1 0 16,0 0-16,-86-29 16,-1 29-16,-57-58 15,28 58-15,1-29 16,0 1-16,57 28 15,1-29-15,28 29 16,29-29 0,-29 29 46,0 0-62,30 0 16,-2-29-16,-27 29 15,-1 0 1,-28 0-16,57 0 16,-58-29-16,0 29 15,1 0-15,28-57 16,0 57-16,30 0 16,-1 0 15,0 0-16,0 0 1,0 0 15,-28 0-31,-30 0 16,1 0-16,-59 0 16,1 0-16,-29 0 15,29 0-15,56 0 16,-27 0-16,29 0 15,28 0-15,29 0 16,0 0-16,0 0 16,1 0-16,-30 0 15,28 0 1,-56 0 0,57 0-1,-57 0-15,-30 0 16,30 0-16,-1 0 15,29 0-15,-28 28 16,57-28-16,0 0 16,-58 58-16,59-58 31,-1 29-15,-29 0-1,29 0-15,0-1 16,-29 1-16,0 29 15,1-29-15,28-1 16,-29 2-16,30-2 16,-88 59-16,87-58 15,1-29-15,-1 29 16,0-1-16,0 2 16,0-2-1,0 1 1,29 0-1,0 0-15,-58 29 16,30 28 0,28-57-1,-30 29 1,30 0 0,-28-58-16,28 28 15,0 2-15,-29-2 16,29 30-1,0-30 1,0 30-16,0-29 16,0 0-1,0 0-15,0 29 16,0-30 0,0 30-1,0-29-15,0 29 16,0-29-16,0 28 15,0-27-15,0 56 16,0-29-16,0 1 16,0-29-16,0 29 15,0-29-15,0 58 16,0-30-16,0 0 16,0 30-16,0-58 15,0 29-15,0-29 16,0 29-1,0-30 1,0 30-16,0-29 16,29 0-16,-29 28 15,0 1-15,28 0 16,-28-29-16,30 29 16,-30-30-16,28 30 15,-28-29-15,30 29 16,-2-29-16,1-1 15,29 30 1,-29-29-16,-29 0 16,29-29-16,-1 29 15,30-1-15,0-28 16,-58 30-16,57-30 16,1 28-16,-29-28 15,28 29-15,-27-29 16,28 0-16,-1 0 15,1 0-15,-29 29 16,57-29-16,-57 0 16,58 0-16,-1 0 15,30 58-15,-1-58 16,58 29-16,-29-29 16,-28 0-1,86 0-15,-86 0 16,0 0-16,-59 0 15,30 0-15,-59 0 16,30 0-16,29 0 16,-30 0-16,30 0 15,28 0-15,-28 0 16,29 0-16,-30 0 16,29 0-16,-57 0 15,58 0-15,-1 0 16,29 0-16,-57 0 15,-1 0-15,-56 0 16,56 0-16,-28 0 16,-29 0-16,57 0 15,-57 0-15,58 0 16,-1 0-16,-28 0 16,-1 0-16,31 0 15,-31 0-15,30 0 16,-30 0-16,1 0 15,29 0-15,-1 0 16,1 0-16,-29 0 16,0 0-16,-1 0 15,30 0 1,28 0-16,1 0 16,28 0-16,87 0 15,-29 0-15,-87 0 16,1 0-16,-1 0 15,30 0-15,-59 0 16,-28 0-16,-29 0 16,0 0-16,0 0 15,57 0-15,29 0 16,87 0-16,87 0 16,-29 0-16,0 0 15,57 0-15,29 0 16,-114 0-16,-59 0 15,0 0-15,-29 0 16,-57 0-16,28 0 16,-28 0-16,-30 0 15,31 0-15,-2 0 16,29 0-16,58 0 16,-57 0-16,28 0 15,87 0-15,-28 0 16,56 0-1,58 0-15,-57 0 16,-58 0-16,29 0 16,-58 0-16,1 0 15,-1 0-15,-29 0 16,-29 0-16,59 0 16,-59 0-16,29 0 15,59 0-15,-1 0 16,-29 0-16,58 0 15,0 0-15,-30 0 16,1-29-16,1 29 16,-30-29-16,-29 29 15,-28 0-15,-1-29 16,-28 29-16,57-58 16,-116 58-16,30 0 15,58 0-15,-1 0 16,58 0-16,1 0 15,28 0-15,28 0 16,-56 0-16,-1 0 16,30 0-16,-88 0 15,0 0-15,-57 0 16,28-28-16,1-2 16,-58 2-1,29-1-15,0 29 16,86-29-16,58-58 15,-58 87-15,29-28 16,58-1-16,-29 0 16,0-29-16,-58 30 15,0-2-15,-28 2 16,-58-1-16,29 0 16,-30 0-16,1 29 15,-29-29-15,58-28 16,-29 57-16,-30-30 15,59-27-15,-1 28 16,-57 0-16,29 0 16,-1 0-16,1 1 15,0-30-15,-1 29 16,1 29-16,58-87 16,-87 87-16,29-57 15,-1 27-15,1-56 16,0 28-16,0 30 15,28-30-15,-57 29 16,86-57-16,-28 56 16,-58 2-16,0-1 15,-1-29 1,30 58-16,-58-58 16,29 30-16,0-1 15,-29 0-15,0 0 16,29 29-16,-29-29 15,0 0 1,0 1 0,0-2-1,0 2-15,0-1 32,0 0-1,0 0-16,-29 0 17,0-28-17,0 57-15,29-30 16,-58 2 0,58-1-16,-28 29 15,-1 0-15,29-29 31,-29 29-15,0 0-16,0-28 16,29-2-16,-29 30 15,1-28 1,-30 28 15,58-58 0,-58 29-15,30 0 0,-30 29-1,28-57-15,-27 27 16,-1 30 0,0-57-16,1 28 15,28 29-15,-29-29 16,1 0-16,-1 0 15,28 29-15,-27-28 16,-1 28 0,29 0-16,0 0 15,1 0-15,-1 0 16,0 0 0,-29-58-1,1 58 1,28 0-16,-29 0 15,29 0-15,-29 0 16,30 0 0,-2 0-16,2 0 15,-1-29-15,0 29 16,-29 0-16,29 0 16,-57 0-16,-1 0 15,-29 0-15,-28-29 16,58 29-16,28 0 15,-28 0-15,-30 0 16,30 0-16,56 0 16,-27 0-16,28 0 15,0 0 1,0 0-16,0 0 16,1 0-1,-30 0-15,-29 0 16,1 0-16,-58 0 15,-1 0-15,-86 0 16,58 0-16,0 58 16,29-58-16,28 0 15,30 0 1,28 0-16,29 0 16,0 0-16,0 0 15,0 0-15,0 0 16,1 0-16,-30 0 15,-29 0-15,1 0 16,28 0-16,-29 0 16,1 0-16,-30 0 15,30 0-15,-29 0 16,-1 0-16,-29 0 16,30 0-16,29 0 15,-30 0-15,58 0 16,0 0-16,-28 0 15,28 0-15,-28 0 16,-1 0-16,58 0 16,-87 0-16,30 0 15,-87 0-15,-30 0 16,117 0-16,-58 0 16,86 0-16,-57 0 15,57 0-15,-29 0 16,29 0-16,-28 0 15,-1 0 1,1 0-16,28 0 16,-28 0-16,-1 0 15,29 0-15,-28 0 16,-1 0-16,58 0 16,-28 0-16,28 0 15,-58 0-15,0 0 16,29 0-16,-28 0 15,-29 0-15,-1 0 16,30 0-16,57 0 16,-57 0-16,28 0 15,28 0-15,2 0 16,-1 0-16,-29 0 16,0 0-1,30 0 1,-30 0-16,-29 0 15,29 0-15,-28 0 16,57 0-16,-58 0 16,1 0-16,57 0 15,-29 0-15,1 0 16,28 0 0,0-29-16,0 29 15,-58 0-15,29 0 16,1 0-16,-59 0 15,1 0-15,-1 0 16,-86 0-16,58 0 16,29 0-16,28 0 15,-29 0-15,1 0 16,29 0-16,-1 0 16,1 0-16,-1 0 15,30 0-15,-31 0 16,2 0-16,57 0 15,-29 0-15,1 0 16,-1 0-16,-28 0 16,-30 0-16,29 0 15,1 0-15,-1 0 16,-28 0-16,28 0 16,1 0-16,28 0 15,29 0-15,0 0 16,0 0-16,0-58 15,0 58-15,1 0 16,-30 0 0,29 0-16,-29 0 15,30 0 1,-60 0-16,-27 0 16,29 0-16,-30 0 15,30 0-15,-1 0 16,59 0-16,-2 0 15,2 0-15,-30 0 16,29 0 0,0 0-16,0 0 15,0 0 1,0 0-16,1 0 31,-1 0-15,-29 0-16,29 0 15,0 0 1,1 0 31,-2 0-31,2 0-1,-30 0-15,-28 0 16,-1 0-16,0 0 15,30 0 1,-1 0-16,29 0 16,0 0-1,0 0 79,1 0-78,-30 0-16,28 0 15,-27 0-15,28 0 16,-29 0-16,1 0 16,-30 0-16,58 0 15,-28 0-15,-1-29 16,29 29-16,0 0 47,-29 0 15,30 0-46,-2 0-16,-27-29 15,-1 29 1,29 0-16,0 0 16,1 0-1,28-28 1,-29 28-16,-29 0 16,0 0-1,-28-30-15,56 30 16,-27 0-16,28 0 15</inkml:trace>
</inkml:ink>
</file>

<file path=ppt/ink/ink18.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4:27.84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 0,'29'0'312,"58"0"-296,0 0-16,57 0 16,57 0-16,-143 0 15,29 0-15,-29 0 16,-30 0-16,2 0 15,-2 0 64,30 0-79,29 0 15,-58 30-15,58-30 16,-1 0-16,-57 0 15,28 0-15,1 0 16,-29 0-16,0 0 16,0 0-1,-1 0-15,30 0 16,29 0 0,-29 0-16,0 0 15,57 0-15,-57 0 16,28 0-16,-56 0 15,-2 0 1,30 0-16,0 0 16,-29 0-1,28 0 1,-28 0-16,0 0 16,0 0-1,-1 0-15,2 0 16,56 0-16,-28 0 15,0 0-15,29 28 16,28-28-16,-29 0 16,1 0-16,0 0 15,-30 0-15,1 0 16,-29 0 0,0 0-1,-1 0-15,30 0 16,0 0-1,-29 0-15,29 0 16,28 0-16,-28 0 16,0 0-1,-29 0-15,29 0 47,-30 0-31,30 0-1,0 0-15,29 0 16,28 0-16,0 0 16,-28 0-16,-58 0 15,0 0 1,0 0 78,0 0-79,-1 0 1,2 0 0,-2 0-1,1 0 32,29 0-47,28 0 16,30 0-16,-1 58 15,-28-58 1,-58 0-16,0 0 16</inkml:trace>
</inkml:ink>
</file>

<file path=ppt/ink/ink19.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4:30.242"/>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59 0,'29'0'78,"0"0"-63,58 0 1,115 30-16,-1-2 16,-27 1-16,-1 0 15,-86-29-15,-1 29 16,-57-29 0,0 0-16,29 28 46,-29-28-30,57 0-16,0 29 16,30-29-16,-29 0 15,-1 0-15,-28 0 16,0 0-16,-58 30 16,29-30-16,29 0 15,-1 29 1,1-29-16,28 0 15,30 0-15,-30 0 16,30 0-16,-29 0 16,-1 0-16,1 0 15,-1 0-15,1 0 16,-58 0-16,28 0 16,1 0-16,0 0 15,-29 0-15,29 0 16,-1 0-16,30 0 15,28 0-15,-86 0 16,86 0-16,-57 0 16,-29 0-16,29 0 15,-29 0 1,0 0-16,-1 0 47,30-29-32,0 29-15,29 0 16,-59-30-16,2 1 16,-2 29-16,1 0 15,0 0 1,-1 0-16,2 0 16,-30-28-16,28 28 46,1 0-30,0-29 0,58 0-16,-29 0 15,28 29-15,-28-58 16,-29 58-16,-1 0 31,30 0 0,-29 0-31,29 0 16,-29 0-16,28-29 16,-27 29-16,-30-29 15,28 29-15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6:14.988"/>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34 0,'0'58'32,"28"-58"15,30 0-16,-58 28-16,29-28-15,-29 29 16,58-29 0,-29 0-1,28 0 1,1 28-16,-29-28 16,0 0-16,29 0 15,-29 0 1,-1 0-16,30 0 15,-29 0 1,0 58 0,0-58-16,0 0 15,28 0 1,-27 0-16,56 0 16,-28 0-1,-1 0-15,-28 0 31,0 29-31,0-29 16,0 0 0,-1 0-16,2 0 15,-2 0 1,30 0-16,-29 0 16,0 0-1,0 0 1,29 0-16,-1 0 15,-28 0-15,0 0 16,29 0-16,-30 0 16,2 0-16,-2 0 15,1 0-15,0 0 32,0 0-17,0 0-15,0 0 16,29 0-16,-30 0 15,30 0-15,-30 0 16,30 0 0,-29 0-16,29 0 15,0 0-15,0 0 16,-30 0-16,30 0 16,0 0-16,-1 0 15,-27 0 1,-2 0-16,1 0 15,0 0-15,29 0 16,-29 0-16,57 0 16,1 0-16,28 0 15,-28 0-15,-1 0 16,-28 0-16,0 0 31,-29 0-31,-1 0 31,2 0-31,-2 0 16,1 0-16,58 0 31,-30 0-31,1 0 0,0 0 0,-1 0 16,-27 0-16,-2 0 16,30 0-16,-29 0 15,0 0-15,28 0 16,-28 0-16,58 0 15,-1 0-15,1 0 16,29 0-16,-30 0 16,29 0-16,1 0 15,-1 0-15,1 0 16,57 56-16,-87-56 16,1 0-16,-29 0 15,0 0-15,0 0 16,-30 0-16,-28 30 15,29-30-15,0 0 16,0 0-16,0 0 16,58 0-1,-1 0-15,0 0 16,30 0-16,-29 0 16,-30 0-16,1 0 15,28 0-15,-56 0 16,27 0-16,1 28 15,28-28-15,1 0 16,-29 0-16,28 0 16,30 0-16,-30 0 15,-57 0-15,87 0 16,-88 0-16,30 0 16,29 0-16,-59 0 15,59 0-15,0 0 16,28 0-16,-28 0 15,-29 0-15,28 0 16,0 0-16,1 0 16,-29 0-16,28 0 15,1 0-15,0 0 16,-30 0-16,30 0 16,-29 0-16,0 0 15,28 0-15,-28 0 16,-30 0-1,59 0-15,-58 0 16,29 0-16,-1 0 16,1 0-16,-29 0 15,58 0-15,-58 0 16,57 0-16,30 0 16,-29 0-16,-30 0 15,59 0-15,-30-28 16,30-2-16,-30 30 15,-28 0-15,29 0 16,28-28-16,-57 28 16,-30 0-1,88-57-15,-58 57 16,-29 0 0,29 0-16,-1 0 15,0 0-15,-28-29 16,29 29-16,28 0 15,-28 0-15,58 0 16,-29 0-16,-59-29 16,30 29-16,-29 0 15,29-28-15,-30 28 16,30 0-16,-29 0 16,-29-29-1,58 29-15,0 0 16,-30-28-16,2 28 15,56 0-15,-28 0 16,28 0-16,1 0 31,28-58-31,1 58 0,-58 0 0,28 0 16,29 0-16,-28 0 16,0 0-16,-30 0 15,1 0-15,28 0 16,-28 0-16,0 0 15,29-29-15,-29 29 16,-1 0-16,-28 0 16,29 0-16,-29 0 15,-1 0 1,30 0 0,-29 0-16,29 0 15,0 0-15,28 0 16,-28 0-16,-30 0 15,2 0-15,-2 0 16,1 0 0,0 0-1,0 0 1,0 0-16,0 0 16,29 0-16,-1 0 15,-28 0 1,58 0-16,-59 0 15,2 0 1,-2 0 0</inkml:trace>
</inkml:ink>
</file>

<file path=ppt/ink/ink20.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4:34.898"/>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0,'116'28'172,"28"-28"-172,0 0 16,-28 0-1,-29 0-15,-29 0 16,-30 0-16,2 0 16,27 0-16,-28 0 15,29 0 1,-30 0-16,30 0 16,-29 0-16,57 0 15,-56 0-15,27 0 16,-28 0-16,58 0 15,-1 0-15,-28 0 16,58 0-16,-29 0 16,-59 0-16,30 0 15,-30 0-15,2 0 16,-2 0-16,1 0 16,29 0-1,-29 0-15,28 0 16,1 0-16,29 0 15,0 0-15,28 0 16,1 0-16,-29 0 16,28 0-16,-86 0 15,28 0-15,1 0 16,-29 0 0,0 0 15,29 0 0,0 0-31,57 0 16,1 0-16,28 0 15,-29 0-15,87 0 16,-57 0-16,-59 0 16,-28 0-16,-29 0 46,29 0 64,-30 0-95,30 0-15,0 0 16,-29 0 0,29 0-1,-30 0 1,30 0 93</inkml:trace>
</inkml:ink>
</file>

<file path=ppt/ink/ink2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4:38.842"/>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-1 262 0,'58'0'109,"57"0"-109,-29 0 16,30 0-1,28 0-15,-29 0 16,1 0-16,-29 0 15,28 0-15,-28 0 16,-30 0-16,59 0 16,-30 0-16,1 0 15,29 0-15,-59 0 16,59 0-16,-30 0 16,1 0-16,-58 0 15,0 0-15,-1 0 16,30-28 15,0 28-15,29 0-16,28 0 15,29 0-15,-28 0 16,-30 0-16,-57 0 16,29 0-16,-29 0 15,0 0-15,-1 0 16,2 0-16,27 0 15,1 0-15,28 0 16,-28 0-16,58 0 16,-30 0-16,29 0 15,-28 0 1,29 0-16,-30 0 16,-57 0-16,29 0 15,-29 0-15,28 0 16,-27-29-1,27 29-15,-28 0 16,58-29 0,-59 29-16,1 0 15,0 0-15,29 0 16,28 0-16,1 0 16,-1 0-16,1 0 15,-58 0-15,29 0 16,-29 0-16,29 0 15,-30 0 1,30 0-16,0 0 16,-1 0-16,-27 0 15,27 0-15,30-58 16,28 29-16,-57 29 16,28 0-16,-57 0 15,0 0-15,29-28 16,-1-2-1,-27 30 1,-2 0-16,1 0 16,0 0-1,0 0-15,29 0 16,-30-28 0,30 28 15,-29 0 31,0 0-46,0 0 0,0 0-16,28 0 15,-28 0-15,29 0 16,-1 0-1,-27 0 1,-2 0 47,1 0-48,0 0-15,29 0 16,-1 0-16,-27 0 15,27 0-15,-28 0 16,0 0-16,0 0 16,0 0 46,-1 0-46,2 0-1,-2 0 1,30 0 31,-29 0 31</inkml:trace>
</inkml:ink>
</file>

<file path=ppt/ink/ink22.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4:42.48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-1 196 0,'28'0'31,"2"0"-15,27 0 0,1 0-1,28 0-15,30 0 16,29 0-16,-59 0 16,-58 0-16,59 0 15,-29 0 1,0 0-16,0 0 15,-30 0-15,59 0 16,29 0-16,-1 0 16,-29 0-16,30 0 15,-1 0-15,59 0 16,-31 0-16,60-58 16,-1 58-16,29 0 15,-30 0-15,-56 0 16,57 0-16,-57-29 15,28 0-15,-87 29 16,-57-29-16,28 29 16,-27 0-16,-2 0 15,1 0 17,0 0-32,28-29 15,1 29-15,58 0 16,-29 0-1,-1 0-15,-28 0 16,29 0-16,-30 0 16,1 0-16,-1 0 15,30 0-15,-58 0 16,0 0-16,29 0 16,-30 0-16,30 0 15,-29 0-15,29 0 16,-30 0-1,30 0 1,-29 0-16,29 0 16,-29 0-16,58 0 15,-59 0 1,30 0-16,29 0 16,-29 0-1,28 0-15,0 0 16,-57 0-16,0 0 15,0 0 95</inkml:trace>
</inkml:ink>
</file>

<file path=ppt/ink/ink23.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4:47.546"/>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0 362 0,'231'-58'141,"-28"29"-141,56 0 15,30 1-15,-116 28 16,116-88-16,-145 88 15,58 0-15,-87 0 16,-28-28-16,-1 28 16,-28 0-16,-29 0 15,0 0-15,0 0 16,0 0 0,28 0-1,30 0 1,-29 0-16,0 0 15,-30 0-15,58 0 16,-56 0-16,56 0 16,-86-29-16,58 29 15,-29 0-15,-29-29 16,29 29 0,0 0 15,28 0-16,1 0 1,28 0-16,30 0 16,0 0-16,-1 0 15,0 0-15,59 0 16,-30 0-16,-57 0 16,-1 0-16,-57 0 15,0 0 188,0 0-156,29 29-31,-30-29-1,2 0 1,27 29 0,-28-29 109,-29 28-125,29-28 62,0 0-31,0 0-31,-1 0 16,1 0 15,0 0-15,0 30 15,0-2 47,-1-28-78,1 30 16,0-30 31,-58 0 625,0 0-657,-57 0-15,0 0 16,-30 0-16,-29 0 16,1 0-16,58-30 15,-1 30-15,30-28 16,-59 28-1,29 0-15,30 0 16,28 0-16,0 0 16,0 0-1,0 0 1,0 0-16,1 0 16,-59 0-16,-29 0 15,-115 0-15,87 0 16,29 0-16,-1 0 15,58 0-15,30 0 16,-1 0 15,0 0 1,0 0-17,0 28-15,0-28 16,-28 0-16,-1 0 15,0 30-15,0-30 16,30 0 0,-2 0-1,-27 0 1,28 57 0,-29-28 15,29-29-16,-28 0-15,57 29 16,-58-29-16,0 58 16,1-30-16,28-28 15</inkml:trace>
</inkml:ink>
</file>

<file path=ppt/ink/ink24.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5:07.075"/>
    </inkml:context>
    <inkml:brush xml:id="br0">
      <inkml:brushProperty name="width" value="0.33333" units="cm"/>
      <inkml:brushProperty name="height" value="0.66667" units="cm"/>
      <inkml:brushProperty name="color" value="#FF7321"/>
      <inkml:brushProperty name="tip" value="rectangle"/>
      <inkml:brushProperty name="rasterOp" value="maskPen"/>
      <inkml:brushProperty name="fitToCurve" value="1"/>
    </inkml:brush>
  </inkml:definitions>
  <inkml:trace contextRef="#ctx0" brushRef="#br0">29 66 0,'29'0'141,"29"0"-125,28 0-16,29 0 15,116 0-15,-57 0 16,-30 0-16,-29 0 15,-28 0-15,-58 0 16,28 0 47,-27 0-48,27 0-15,-28 0 16,58 0-16,-59 0 15,30 0-15,0 0 16,-29 0-16,0 0 16,0 0-1,-1 0 1,2 0-16,-2 0 31,30 0-15,28 0-16,30 0 15,-1 0-15,1 0 16,-87 0-16,29 29 16,-30-29-16,1 0 15,-29 29 17,29-29-32,29 0 15,29 0-15,-59 0 16,88 0-16,-1 0 15,29 57-15,-28-28 16,-29-29-16,28 0 16,-29 0-16,-56 0 15,56 0-15,1 0 16,-1 0-16,-28 0 16,0 0-16,-1 0 15,-28 0-15,0 0 16,0 0 15,28 0-31,-27 0 16,27 0-16,30 0 15,-58 0 1,-1 0-16,2 0 16,-2 0 30,1 0-14,0 0-32,0 0 15,0 0 1,0 0 0,-1 0 124,2 0-109,-2 0 16,-28 29-47,29-29 16,58 0-16,-59 0 16,30 58-1,-29-58 1,-58 0 359,-173 0-360,-29 29-15,0-29 16,29 0-16,-29 0 16,116 0-16,-1 0 15,88 0-15,-30 0 16,29 0-16,0 0 16,0 0-1,1 0 1,-2 0-1,2 0-15,-30 0 16,0 0-16,29 0 16,-29 28-16,30-28 15,-30 0 1,0 29 0,29-29-16,1 0 15,-1 0-15,-29 0 16,29 0-16,-29 0 15,1 0-15,-30 29 16,30 0-16,27-29 16,2 0-16,-30 0 15,0 0 1,29 0-16,-29 0 16,-28 0-16,28 0 15,-29 0-15,59 0 16,-30 0-16,0 0 15,1 0-15,-1 0 16,29 0-16,0 0 16,1 0-1,-2 0 1,-27 0 15,28 0-31,0 0 16,-29 58-16,0-58 15,1 0-15,28 0 16,-29 0 0,1 0-16,27 28 15,2-28-15,-1 0 16,-29 0-16,29 0 16,0 0-16,1 0 15,-30 0 1,29 0-16,0 0 15,-29 0-15,30 0 16,-1 0 0,0 0-1,0 0 1,0 30 0,0-30-16,-29 0 15,30 0-15,-30 28 16,29-28-16,0 0 15,0 29 32,1-29 219,-2 0-157,2 0-93,-1 0 0,0-29 140</inkml:trace>
</inkml:ink>
</file>

<file path=ppt/ink/ink25.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5:21.290"/>
    </inkml:context>
    <inkml:brush xml:id="br0">
      <inkml:brushProperty name="width" value="0.10583" units="cm"/>
      <inkml:brushProperty name="height" value="0.21167" units="cm"/>
      <inkml:brushProperty name="color" value="#FF0000"/>
      <inkml:brushProperty name="tip" value="rectangle"/>
      <inkml:brushProperty name="rasterOp" value="maskPen"/>
      <inkml:brushProperty name="fitToCurve" value="1"/>
    </inkml:brush>
  </inkml:definitions>
  <inkml:trace contextRef="#ctx0" brushRef="#br0">0 128 0,'29'0'156,"58"0"-140,-30 0-16,1 0 16,0 0-16,-29 0 15,0 0-15,0 0 16,-1 0-16,2 0 16,27 0-16,1 0 15,0 0 1,0 0-16,-30 0 15,1 0-15,0 0 16,-1 0-16,30 0 31,-29 0 1,29 0-17,-29 0-15,28 0 16,-27 0-1,27 0 1,-28 0-16,58 0 16,-59 0-16,30 0 15,0-28-15,-29 28 16,0 0-16,0 0 31,-1 0-31,2 0 16,27 0-1,30-58-15,-30 58 16,-28 0-16,58 0 16,-59 0-16,30 0 15,-29 0 1,0 0 0,0 0-16,0 0 15,28 0-15,59-29 16,-29 29-16,-29 0 15,28 0-15,-28 0 16,0 0 0,-1 0-16,-27 0 15,-2 0-15,1 0 16,58 0-16,-1 0 16,1 0-16,28 0 15,1 29-15,-1-29 16,1 0-16,-30 0 15,1 0-15,-30 0 16,1 0-16,-29 0 16,0 0-1,0 0-15,29 0 16,-1 0-16,-28 0 16,29 0-16,-29 0 15,29 0-15,-30 0 31,30 0 16,-29 0 0,29 0-47,-30 0 16,30 0-1,-29 0-15,0 0 16,0 0-16,0 0 313,0 0-298,-1 0-15,2 0 16,27 0 15,-28 0 32,29 0-48,-30 0 1,30 0 78,-29 0-79</inkml:trace>
</inkml:ink>
</file>

<file path=ppt/ink/ink26.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5:24.995"/>
    </inkml:context>
    <inkml:brush xml:id="br0">
      <inkml:brushProperty name="width" value="0.10583" units="cm"/>
      <inkml:brushProperty name="height" value="0.21167" units="cm"/>
      <inkml:brushProperty name="color" value="#FF0000"/>
      <inkml:brushProperty name="tip" value="rectangle"/>
      <inkml:brushProperty name="rasterOp" value="maskPen"/>
      <inkml:brushProperty name="fitToCurve" value="1"/>
    </inkml:brush>
  </inkml:definitions>
  <inkml:trace contextRef="#ctx0" brushRef="#br0">0 195 0,'29'0'63,"29"0"15,-29 0-15,28 0-48,-27-28-15,-2 28 16,1 0-16,0 0 15,0 0 1,0 0-16,0-58 16,-1 58 31,2 0-32,-2 0 1,30-29-1,-29 29 1,0 0-16,28 0 16,1 0-16,0 0 15,-30-29-15,59 29 16,-58-29-16,29 29 16,-29 0-16,57 0 15,1 0-15,-58 0 16,28 0-16,1 0 15,-29 0-15,0 0 16,0 0 0,0 0-16,0 0 15,29 0 1,-30 0 0,30 0-1,-29 0-15,28 0 16,-28 0-16,0 0 15,0 0 1,0 0-16,0 0 16,-1 0-1,2 0-15,-2 0 16,59 0-16,-1 0 16,1 0-16,-58 0 15,29 0-15,-1 0 16,30 0-16,0 0 15,-58 0-15,29 0 16,-30 0-16,1 0 16,0 0-16,-1 0 15,2 0 1,-2 0 0,1 0-1,58 0 1,-58 0-16,57 0 15,1 0-15,-1 0 16,-28 0-16,29 0 16,-58 0-16,58 0 15,-30 0 1,-28 0 0,29 0-1,-30 0 1,30 0-1,-29 0 1,29 0 0,0 0-1,-30 0-15,59 0 16,-58 0 0,58 0-16,-30 0 15,1 0-15,0 0 16,-30 0-1,2 0 1,-2 0 15,30 0-15,29 0 0,-1 0-16,30 0 15,-30 0-15,-28 0 16,-1 0-16,-27 0 31,27 0 0,-28 0 1,29 0-17,-29 0 1,29 0-16,-30 0 47</inkml:trace>
</inkml:ink>
</file>

<file path=ppt/ink/ink27.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0:45:30.898"/>
    </inkml:context>
    <inkml:brush xml:id="br0">
      <inkml:brushProperty name="width" value="0.33333" units="cm"/>
      <inkml:brushProperty name="height" value="0.66667" units="cm"/>
      <inkml:brushProperty name="color" value="#FF7321"/>
      <inkml:brushProperty name="tip" value="rectangle"/>
      <inkml:brushProperty name="rasterOp" value="maskPen"/>
      <inkml:brushProperty name="fitToCurve" value="1"/>
    </inkml:brush>
  </inkml:definitions>
  <inkml:trace contextRef="#ctx0" brushRef="#br0">1 271 0,'58'-28'47,"-1"-1"15,1 29-62,0-28 16,0 28-16,29 0 16,-1-29-16,-57 29 15,57 0-15,-57 0 16,29 0-16,-29 0 15,29 0 1,-30 0-16,30 0 16,-29 0-1,29 0-15,-29 0 16,57 0-16,-28 0 16,0 0-16,28 0 15,-56 0-15,56 0 16,1 0-16,-30 0 15,1 0-15,28 0 16,-28 0-16,28 0 16,2 0-16,27 0 15,-29 0 1,-28 0-16,57 0 16,-27 0-16,-2 0 15,1 0-15,0 0 16,-1 0-16,-28 0 15,0 0-15,-1 0 16,-28 0-16,29 0 16,0 0-16,28 0 15,-28 0-15,0 0 16,29 0-16,-30 0 16,-28 0-16,29 0 15,-30 0-15,1 0 16,29 0-1,-29 0-15,58 0 16,-1 0-16,1 0 16,28 0-16,-57 0 15,28 0-15,2 0 16,-60 0-16,30 0 16,-29 0 15,28 0 16,-28 0-47,29 0 15,-29 0-15,0 0 16,-1 0-16,1 0 16,0 0 124,0 0-109,29 0 94,-58 29-109,28-29-16,2 0 16,-2 28-1</inkml:trace>
</inkml:ink>
</file>

<file path=ppt/ink/ink28.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in="-2.14748E9"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2:13:42.207"/>
    </inkml:context>
    <inkml:brush xml:id="br0">
      <inkml:brushProperty name="width" value="0.3334" units="cm"/>
      <inkml:brushProperty name="height" value="0.66359" units="cm"/>
      <inkml:brushProperty name="color" value="#00FF00"/>
      <inkml:brushProperty name="tip" value="rectangle"/>
      <inkml:brushProperty name="rasterOp" value="maskPen"/>
      <inkml:brushProperty name="fitToCurve" value="1"/>
    </inkml:brush>
  </inkml:definitions>
  <inkml:trace contextRef="#ctx0" brushRef="#br0">167 359 0,'27'0'110,"82"0"-95,54 55-15,82-29 16,82-26-16,-27 0 16,-1 0-16,-53 0 15,-2 0-15,-80 0 16,-56 0-16,1 0 15,-54 0-15,-28 0 16,28 0-16,-28 0 16,0 0-16,0 0 15,27-26 1,-27 26 15,1 0-31,26 0 16,29-28-16,25 28 15,-26 0-15,0-27 16,0 0-16,-55 27 16,0 0-16,0 0 15</inkml:trace>
</inkml:ink>
</file>

<file path=ppt/ink/ink29.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in="-2.14748E9"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1-17T12:13:42.207"/>
    </inkml:context>
    <inkml:brush xml:id="br0">
      <inkml:brushProperty name="width" value="0.33333" units="cm"/>
      <inkml:brushProperty name="height" value="0.67678" units="cm"/>
      <inkml:brushProperty name="color" value="#00FF00"/>
      <inkml:brushProperty name="tip" value="rectangle"/>
      <inkml:brushProperty name="rasterOp" value="maskPen"/>
      <inkml:brushProperty name="fitToCurve" value="1"/>
    </inkml:brush>
  </inkml:definitions>
  <inkml:trace contextRef="#ctx0" brushRef="#br0">167 416 0,'27'0'110,"82"0"-95,54-34-15,82 17 16,82 17-16,-27 0 16,-1 0-16,-53 0 15,-2 0-15,-80 0 16,-56 0-16,1 0 15,-54 0-15,-28 0 16,28 0-16,-28 0 16,0 0-16,0 0 15,27 17 1,-27-17 15,1 0-31,27 0 16,27 17-16,26-17 15,-26 0-15,0 17 16,0 0-16,-55-17 16,0 0-16,0 0 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6:19.12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 0,'29'0'15,"0"0"1,0 0 15,29 0-31,-30 0 16,2 0-16,-2 0 15,1 0 1,0 0 31,29 0-47,-1 0 15,1 0 1,0 0-16,-30 0 16,30 0 31,-29 0-32,58 0 1,-58 30-1,29-30-15,-30 0 16,59 0-16,-29 0 16,0 30-16,-1-30 15,-28 0-15,0 0 16,29 30 0,-30-30 77,30 0-93,-29 29 0,0-29 0,0 0 16,0 30 0,0-30 15,28 60-31,1-60 15,29 0 1,-30 60-16,30-31 16,-58-29-16,29 0 15,28 30-15,-28-30 16,0 30-16,-1-30 16,-27 0-1,-2 0 1,30 0-16,0 0 15,29 0-15,-59 0 16,30 0-16,-30 0 16,30 0-1,-29 0-15,29 0 16,-29 0-16,0 0 16,29 0-16,-1 0 15,-28 0 1,0 0-1,0 0 1,0 0-16,57 0 16,-57 0-16,29 0 15,-29 0-15,28 0 16,-27 0-16,-2 0 47,1 0-47,29 0 15,-1 0-15,1 0 16,0 0-16,29 0 16,-59 0-16,30 0 15,0 0-15,-29-30 16,-1 30-16,2 0 16,27 0-1,1 0-15,0-30 16,0 30-1,0 0 1,-1 0-16,-28 0 16,58 0-16,-59 0 15,30 0-15,58 0 16,-59 0-16,30 0 31,0 0-31,-59 0 0,1 0 0,0 0 16,0 0 15,29 0-15,28-29-16,-57 29 15,58 0-15,0 0 16,-30 0-16,0 0 16,1 0-16,-29 0 15,0 0-15,58 0 16,-59 0-16,30 0 15,29-31-15,-58 31 16,0 0-16,29 0 16,-30 0-1,-28-29 1,58 29-16,-29 0 16,58-30-1,0 30 1,-59 0-16,30 0 15,-29 0-15,28 0 16,-28 0 31,29 0-31,0 0-16,28 0 15,1 0-15,-1 0 16,-28 0-16,29-60 15,-1 60 1,-56 0-16,27 0 16,-28 0-1,29 0 1,-29 0-16,29 0 31,-30-29-15,30 29-1,-30 0-15,30-30 16,-29 30-16,0 0 16,0 0-16,0 0 15,0-30 32,-1 30-31,2 0-16,56 0 31,1 0-31,-1 0 0,1 0 0,0 0 16,0 0-16,-59 0 15,30 0-15,-30 0 16,2 0-16,-2 0 16,1 0-1,29 0 1,-29 0-16,0 0 15,-1 0-15,2 0 16,56 0-16,-28 0 16,-29 0-16,-1 0 15,2 0-15,-2 0 16,1 0-16,29 0 16,-29 0-1,0 0-15,29 0 16,-30 0-1,59 30 1,-29-30-16,-30 0 16,1 0-16,29 0 15,-1 30-15,-27-30 16,-2 0 15,30 29-15,0-29-1,-1 0-15,-27 0 16,56 0-16,-28 0 16,-29 0-16,-1 0 15,30 0-15</inkml:trace>
</inkml:ink>
</file>

<file path=ppt/ink/ink30.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0-01-16T07:24:51.31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-1 396 0,'27'0'140,"0"0"-124,0 0 15,1 0-15,-1 0 31,28 0-32,-28 0 1,27 0-1,-27 0 1,27 0 31,-26 0-16,26 0-15,-27 0 15,1 0 0,26 0-15,1 0-16,26 0 16,-54 0-1,0 0-15,1 0 16,-1 0-1,0 0 32,0 0-31,1 0-16,-1 0 16,28 0-1,-28 0 1,0 0-1,0 0-15,0 0 16,27 0-16,-26 0 16,26 0-16,-27 0 15,1 0-15,-1 0 16,0 0-16,1 0 16,-1 0-1,0 0 1,0 0-1,0 0 17,0 0-1,28 0-15,-28 0-1,0 0-15,0 0 16,28 0-1,-28 0-15,1 0 32,26 0-1,-27 0-31,28 0 16,-28 0-16,0 0 15,0 0-15,0 0 16,0 0 46,1 0-62,-1 27 16,0-27-16,1 0 16,26 0-16,-27 0 31,1 0-16,-1 0 1,0 0-16,0 0 16,54 55-16,-26-55 15,27 0-15,-28 0 16,-26 0-16,26 0 16,-27 27-16,0-27 15,27 0 1,-26 27-1,26-27-15,-26 0 16,26 0-16,-27 0 16,28 0-16,26 0 15,-54 0-15,0 0 16,1 0 0,-1 28-16,0-28 15,28 0 1,-28 0-1,28 0 1,-1 0-16,0 0 16,0 0-16,-26 0 15,-1 0-15,0 0 16,1 0-16,-2 0 16,1 0 30,0 0-46,1 0 16,-1 0-16,0 0 16,28 0-16,-28 0 15,0 0 1,1 0 0,-1 0-1,0 0 1,0 0-16,0 0 15,27 0 1,1 0 0,-28 0-16,28 0 15,-28 0-15,28 0 16,-28 27 0,27-27-1,-27 0 1,27 0-1,-26 0 17,26 0-17,1 0-15,-1 0 16,-26 0-16,26 0 16,-27 0-16,54 0 15,-53 0 1,-1 0-1,0 0 17,1 0-32,-1 0 15,0 0 1,28 0 0,-28 0-16,0 0 15,0 0-15,0 0 16,27 0 15,-26 0-15,26 0-1,-26 0 1,26 0 0,-27 0-16,1 0 15,26 0-15,-26 27 16,26-27-16,-27 0 15,0 0 1,0 0-16,0 0 16,1 0-16,-1 0 15,0 0 1,0 0 0,28 27 15,0-27-16,-28 0 17,-27 28-32,54-28 15,-27 0 1,0 0 0,0 0-16,1 0 15,-1 0-15,27 0 16,1 0-1,-28 0-15,1 0 32,-1 0-1,0 0-15,0 0-1,0 0 1,0 0-16,0 0 15,1 0-15,-1 0 16,0 0 0,0 0-1,1 0 32,-1 0-31,0 0 31,1 0 234,26 0-265,-27 0-1,27 0 1,-27 0-16,1 0 31,-1 0 0,0 0 16,0 0 0,1 0-31,-1 0-16,-27-28 15,55 28 1,-28-27 46,0 0 126,0 0-188,0 27 16,0 0-16,0 0 203,-27-28-188,28 28 126,-28-27 62,-163 0-187,-1-1-16,-26 1 15,81 27-15,-82-54 16,28 54-16,0-28 16,81 28-16,28 0 15,-28 0-15,0 0 16,28 0-1,27 0 17,-28 0-17,28 0 63,-27 0-46,0 0-32,26 0 15,-26 0-15,-1 0 16,-27 0-16,55 0 16,-55-27-16,55 27 15,-27 0-15,0-54 16,-1 54-1,28 0-15,0 0 16,-28 0-16,28 0 16,-1 0-16,1 0 15,0-27-15,0 27 16,-27 0-16,-1-27 16,28 27-16,-55 0 15,55 0-15,-28 0 16,-53-27-16,81 27 15,-28 0-15,28-29 16,0 29-16,-55 0 16,0 0-16,55 0 15,-54 0-15,-28 0 16,0 0 0,27 0-16,1-27 0,54 27 15,-1 0 1,-26 0-16,27 0 15,-27 0 1,27 0 0,-28 0-16,28 0 15,-28 0-15,28 0 16,-28 0-16,28 0 16,0 0-16,-27 0 15,27 0 1,0 0-16,-1 0 15,-26 0-15,27 0 16,-1 0-16,-54 0 16,28 0-16,0-27 15,0-1-15,26 28 16,-26 0-16,27 0 16,-1 0-16,1 0 15,-28 0-15,1 0 16,27 0-16,-54 0 15,53 0-15,-81 0 16,27 0-16,-26 0 16,26 0-1,-54 0-15,27 0 16,27 0-16,28 0 16,0 0-16,27 0 31,-28 0-16,28 0 1,-28 0-16,-27 0 16,28 0-16,27 0 15,-27 0-15,-28 0 16,27 0 0,28 0-1,-27 0-15,-1 0 16,1 0-16,-27 0 15,53 0-15,1 0 16,0 0-16,-1 0 16,1 0-1,0 0 17,0 0-1,-1 0 0,-26 0-15,27 0-16,-27 28 15,-1-28 1,1 27-16,26 0 16,1-27-16</inkml:trace>
</inkml:ink>
</file>

<file path=ppt/ink/ink3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0-01-16T07:24:55.12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379 27 0,'27'-27'188,"0"27"-188,54 0 16,1 0-16,-28 0 15,56 0-15,-29 0 16,0 0-16,28 0 15,-27 0 1,-54 0-16,-1 0 16,0 0-16,0 0 31,1 0 31,-1 0-62,0 0 32,27 0-1,-27 0 0,28 0-31,-2 0 16,-25 0-1,-1 0 1,0 0 15,0 0-15,1 0 15,26 0-15,-26 0 15,26 0-15,-54 27 234,-136 0-250,-27 28 15,-27-28-15,-28-27 16,27 28-16,-54-1 16,55 27-16,0-26 15,136-28-15,-28 0 16,27 0-16,28 0 15,0 0 1,163 0 250,-54 0-251,81 0-15,54-28 16,-26 28-16,-28 0 16,0 0-16,-135 0 15,26 0-15,1-27 110,-28 27-79,27-27 31,-27 27-46,0 0-16,-27-27 31,27 27 0,28-28-31,-29 28 16,2 0 0,-1 0-16,0 0 140,28 0-77,27 0-48,-28 0-15,27 0 16,1 0 0,-55 0-16,0 0 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6:25.364"/>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-1 127 0,'28'0'62,"30"0"-46,-29 0-16,29 0 16,-29 0-1,28 0-15,-28 0 16,29 0-1,-1 0-15,30 0 16,-29 0-16,0 0 16,0 0-16,-30 0 15,30 0-15,-29 0 16,29 0 0,-30 0 62,30 0-78,-29 0 15,29 0 1,-29 0-16,0 0 31,-1 0-31,2 0 16,27 0-1,0 0-15,1 0 16,-29 0-16,57 0 16,-28 0-16,-29 0 15,58 0-15,-58 0 78,29 0-62,-1 0-16,1 0 16,0 0-1,-30 0-15,2 0 32,-2 0-1,1 0-31,29 0 15,0 0-15,28 0 16,0 0-16,-56 0 16,27 0-16,-28 0 31,0 0-31,0 0 0,0 0 0,-1 0 16,2 0-16,27 0 15,-28 0 32,0 0-47,-1 0 16,30 0-1,-29 0-15,29 0 16,0 0-16,-30 0 16,2 0 15,27 0 0,1 0-15,-1 0-16,1 0 15,29 0-15,-29 0 16,-30 0 0,30 0-16,-29 0 15,0 0-15,0 0 16,-1 0-16,2 0 31,-2 0-15,1 0-16,0 0 0,-29-30 15,58 30-15,-1 0 16,1 0-16,0 0 16,-29 0-16,29 0 15,-30 0-15,1-58 16,28 58 46,-27 0-46,27 0-16,-28 0 16,29 0-16,-1 0 15,1 0-15,0 0 125,0 0-109,29 0-16,-59 0 15,59 0-15,-1 0 16,-56 0-16,27 0 16,1 0-16,28 0 78,-57 0-63,0 0 1,0 0-16,0 0 16,-1 0 15,30-29 0,0 29-15,-29 0 15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6:28.05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0 0,'28'0'15,"1"0"17,0 0-17,0 0-15,0 0 16,29 0 15,-30 0-31,1 0 16,0 0-16,0 0 0,29 0 0,0 0 15,-1 0-15,1 0 16,58 74-16,-59-74 16,30 0-16,-30 0 15,30 36-15,-30-36 16,-27 0-1,-2 0 17,1 0-17,0 0-15,0 0 16,29 0-16,-30 0 16,88 0-16,-29 0 15,-1 0-15,-28 0 16,-29 0-16,-1 0 15,2 0 32,27 0-31,-28 0-16,86 0 31,-28 0-31,0 0 16,28 37-16,-86-37 15,28 0-15,1 0 0,29 74 0,-1-74 16,-28 0 0,0 0-16,57 0 15,-28 0-15,-1 0 16,30 0-16,-30 0 16,-28 0-16,0 0 15,29 0-15,-30 0 16,1 0-16,28 0 15,-56 0 1,-2 0-16,1 0 16,0 0-16,58 0 15,-59 0 1,30 0 0,0 0-16,0 0 15,28 0-15,-28 0 16,28 0-1,1 0-15,0 0 16,-30 0-16,1 0 16,-29 0-16,58 0 31,-59 0-15,30 0 30,-29 0-46,57 0 16,-28 0-16,28 0 16,1 0-16,0 0 15,-30 0-15,-27 0 16,-2 0-16,30 0 16,-29 0-1,0 0-15,0 0 16,29 0-1,-30 0-15,1 0 16,0 0-16,28 0 16,1 0-16,-29 0 15,0 0 1,29 0-16,-29 0 16,28 0-16,-28 0 15,0 0-15,58 0 16,-30 0-16,30 0 31,-30 0-31,30 0 16,-29 0-16,-29-37 0,0 37 0,-1 0 15,2 0 1,-2 0 15,1 0-31,0 0 16,29 0-1,-29 0-15,57 0 16,-28 0-16,0 0 16,-1 0-1,-28 0 1,0 0 62</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6:32.287"/>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0 178 0,'-29'0'16,"58"0"-1,0 0 1,58-29 0,0 29-1,-59 0-15,30 0 16,0 0-16,-1-57 16,30 57-16,-29 0 31,0 0-31,-30 0 15,59 0-15,-58 0 0,29 0 0,-30 0 16,30 0-16,-29 0 16,57 0-16,-56 0 15,-2 0 1,1-30 0,0 30-16,0 0 15,0 0-15,0 0 16,57-29-16,-57 29 15,58-29-15,-30 29 16,-27 0-16,27 0 16,-28 0-1,0 0-15,0 0 47,-1 0-31,30 0-1,-29 0-15,29 0 16,-30 0-16,2 0 16,-2 0-16,1 0 31,0 0-31,0 0 16,0 0-1,0 0 1,-1 0-1,2 0-15,-2 0 16,1 0 0,0 0-16,0 0 15,0 0 1,0 0-16,-1 0 16,30 29-16,-28-29 15,27 0 1,-28 0-16,-29 29 15,58-29 1,-29 0 0,-1 0-16,1 0 15,0 30-15,0-30 16,28 0-16,-27 28 16,27-28-1,1 29 1,-29-29-16,0 29 31,29-29-31,28 29 16,-28-29-16,29 0 15,-30 0-15,1 0 0,-29 0 0,28 0 16,1 29-16,-29 1 16,0-30-16,-1 0 15,30 0-15,29 28 16,-58-28-16,86 0 15,-57 0-15,0 0 16,-1 0 0,-27 0-16,27 0 62,-28 0-46,29 0-16,29 0 15,-1 0-15,1 0 16,-30 29-16,-28-29 16,0 0-1,0 0 32,-1 0-16,2 0-31,-30-29 79,28 29-79,1 0 78,29 0-63</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6:34.895"/>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0 117 0,'0'-30'15,"58"30"32,-30 0-47,2 0 16,27 0-16,59 0 31,-30 0-31,30 0 16,-59 0-16,30 0 15,29 0-15,-30 0 0,0 0 0,-28 0 16,29 0-16,-1 0 16,-56 0-16,27 0 15,-28 0-15,29 0 16,-1 0-16,1 0 15,29 0-15,-29 0 16,28 0-16,-28-28 16,0-2-16,-30 30 15,30 0-15,-29 0 16,0 0-16,0 0 16,0 0-16,0 0 15,57 0-15,-28 0 16,29 0-16,-59 0 15,59 0-15,0 0 16,-58 0-16,-1 0 16,30 0-1,-29 0 1,0 0-16,0 0 16,0 0 15,-1 0-31,1 0 15,58 0-15,-30 0 0,30 0 0,-29 0 16,0 0-16,0 0 16,-30 0-16,30 0 15,-29 0 17,29 0-17,-30 0 1,30 0-1,-29 0 1,29 0-16,29 0 16,-30 0-16,30 0 15,-58 0-15,29 0 16,-30 0 15,30 0 32,-29 0-32,29 0-31,-30 0 16,2 0-1,-2 0-15,1 0 0,0 0 16,0 0-16,0 0 15,28 0 1,-27 30 0,-2-30-16,1 0 15,0 0-15,29 58 16,-29-58 0,-1 0-1,2 0 1,-2 0-16,1 0 15,28 0-15,1 0 16,0 0 0,-58 29-16,58-29 78,-29 0-63,29 0-15,-30 0 32,30 0-32,-29 0 15,0 0-15,0 0 0,-1 0 94,2 0-94,27 0 16,30 0-16,-58 0 15,29 0-15,-30 0 16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6:37.833"/>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88 0,'29'0'46,"0"0"-30,-1 0 0,30 0-16,0 0 15,28 0-15,1 0 16,57 29-16,29-29 16,-28 0-16,-29 0 15,56 29-15,-85-29 16,0 0-16,-30 0 15,30 0-15,-29 0 16,0 0-16,0 0 16,-1 0-1,-28 0-15,0 0 16,29 0 31,-30 0-47,30 0 15,58 0-15,-1 0 16,59 28-16,-1 2 0,-58-30 0,-28 0 16,-58 0-16,-1 0 15,2 0-15,-2 0 16,1 0 0,0 0-1,58 0-15,-30 0 16,58 0-16,-28 0 15,-1 0-15,30 0 16,-1 0-16,1 0 16,-59 0-16,30 0 15,-29 0-15,29 0 16,-30 0-16,-28 0 16,0 0-1,29 0 32,-30 0-47,2 0 16,56 0-16,1 0 31,28 0-31,1-30 16,-58 30-16,28-28 15,-28 28-15,-29-29 0,-1 29 0,2 0 16,-2 0-1,2 0 1,-2 0 0,1 0-16,58 0 15,-59 0-15,30 0 16,-29 0-16,29 0 16,-30 0-16,2 0 15,27 0-15,-28 0 16,0 0-1,0 0 1,0 0-16,-1-58 16,30 58 15,0 0 0,29 0-15,-59 0-1,30-29-15,0 29 32,-29-29 171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9-01-17T19:26:57.975"/>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5145 357 0,'-29'0'15,"29"-28"-15,-29 28 16,0 0 0,1 0-1,-2 0-15,2 0 16,-30 0-16,29 0 15,-57 0-15,28 0 16,0 0-16,-28 0 16,28 0-16,-57 0 15,57 0-15,0 0 16,1-58-16,-1 58 16,29 0-1,0-29-15,0 29 31,-29 0-31,0 0 16,30 0 0,-30 0-16,30 0 15,-59 0-15,58 0 16,0 0-16,0 0 16,-28 0 46,-1-29-62,29 29 16,-29 0-16,29 0 15,-58 0-15,1-58 16,57 58-16,0 0 16,-28 0-16,27 0 15,2 0-15,-1 0 16,-29 0-1,0-29-15,30 29 16,-30 0-16,-28 0 16,-30 0-16,-57-28 15,86 28-15,-86-58 16,87 58-16,-30-29 16,30 29-16,-30 0 15,87 0-15,-57 0 16,57 0 46,-29 0-46,29 0-16,-86 0 16,28 0-16,1 0 15,-1 0-15,29 0 16,0 0-16,30 0 15,-30 0 1,0 0 15,30 0-31,28 29 16,-87-29-16,29 0 16,0 28-16,-57 30 15,86-58-15,-29 0 16,1 29-16,-1-29 15,58 29-15,-29-29 16,0 29-16,0-29 16,0 0-16,29 29 15,-29 0 1,29-1 0,-58 2-16,30 27 15,28-28-15,-58 0 16,29 29-16,0 0 15,-28-30 1,57 1-16,0 0 16,0 0-1,-29-29-15,29 29 16,0 0 0,0-1-16,0 2 15,0 27-15,0-28 16,0 0-16,0 28 15,29 1 1,-29-29-16,29 0 31,-29 0-31,0-1 16,28 2-16,1 27 16,0-28-16,0 0 15,-29 0-15,87 58 16,-87-29-1,28-30-15,1 30 16,29 29 0,-29-59 15,0-28-31,-1 30 16,30 27-1,-29-57 1,29 87-16,-29-87 15,28 29-15,1-1 16,-29 1-16,0-29 16,0 29-16,29-29 47,-30 58-32,2-58-15,27 28 16,30 30-16,28 0 15,29-29-15,-28 29 16,28-30-16,-28 30 16,-88-58-16,59 29 15,-58 0 1,58-29 31,28 0-32,-28 0-15,28 0 16,0 29-16,1-29 16,-1 58-16,-28-58 15,-30 28-15,1-28 16,-29 0-16,58 0 16,-30 0-16,1 0 15,28 0-15,-28 0 16,29 0-16,-29 0 15,0 0-15,-1 0 16,-28 0-16,29 0 16,-29 0-16,-1 0 15,30 0-15,-29 0 16,0 0-16,0 0 16,0 0-1,0 0 32,29 0-47,28 0 16,29 0-16,1 0 15,57 0-15,29 30 16,0-2 0,-116 1-16,30 0 15,-30-29-15,-57 29 16,58-29-16,-30 0 15,-27 0-15,-2 0 16,30 0-16,29 0 16,-1 0-16,-28 0 15,29 0-15,-1 0 16,-28 0-16,28 0 16,-57 0-1,29 0 48,28 0-63,-28 0 15,58 0-15,-1 0 16,1 0-16,-29 0 16,-59 0-16,30 0 15,-29 0-15,0 0 16,0-29-1,-1 0-15,-28 0 32,87-57-32,-87 57 15,29 0-15,-1-58 16,2 1-16,-2-1 16,-28 58-16,0-58 15,0 59-15,0-30 16,0 29-16,0 0 15,0-28-15,0-1 16,0 0-16,0 30 16,0-30-16,0 29 15,0-29-15,0 29 16,-58-58 0,58 59-1,-28-1-15,28 0 16,-58 0-16,58-29 15,-29 29-15,0 29 16,29-29-16,-28 1 16,28-30-16,-58 29 15,58 0-15,0 0 16,-29 0-16,0 29 16,29-29-16,-29 1 15,29-1 1,-28 29-1,-2-29 1,2 29 0,28-29-16,-58 0 15,29 29-15,29-28 16,-29 28-16,-28-30 16,27 2-1,2 28 1,28-29-1,-29 29 1,-29 0 0,58-29-1,-29 0 1,0 29-16,1 0 16,28-29-1,-30 29 1,-27 0-1,-1 0-15,0-29 16,0 1 0,30 28-1,-1 0 1,0-30 62,1 2-62,-2 28-16,2 0 15,-30 0-15,0 0 16,1-58 78,27 58-94,2 0 15,-30 0 1,58-29-16,-58 29 187,29 0-187,1 0 16,-2 0-16,-27-29 16,57 0-16,-58 29 15,0-58 188,30 30-187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i-FI"/>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i-FI"/>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i-FI"/>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D36C222-3D28-46AE-A43B-A4C79987B0B9}" type="slidenum">
              <a:rPr lang="fi-FI"/>
              <a:pPr/>
              <a:t>‹#›</a:t>
            </a:fld>
            <a:endParaRPr lang="fi-FI"/>
          </a:p>
        </p:txBody>
      </p:sp>
    </p:spTree>
    <p:extLst>
      <p:ext uri="{BB962C8B-B14F-4D97-AF65-F5344CB8AC3E}">
        <p14:creationId xmlns:p14="http://schemas.microsoft.com/office/powerpoint/2010/main" val="1263075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60FF6-291C-405F-B767-A7BA3291EAC3}" type="slidenum">
              <a:rPr lang="fi-FI"/>
              <a:pPr/>
              <a:t>4</a:t>
            </a:fld>
            <a:endParaRPr lang="fi-FI"/>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fi-FI"/>
              <a:t>Suunnistus: osaa soveltaa opetusmenetelmiä luontoympäristössä, tuntee turvalliset ja kehittävät opetuskäytännöt ja -menetelmät erilaisessa oppimisympäristössä (luonto, metsä),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8A9B2DD1-5D8C-4B47-BA2E-F9C6A5D480DB}" type="slidenum">
              <a:rPr lang="fi-FI"/>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86723414-9936-4731-BC9D-BC85C33BD34C}" type="slidenum">
              <a:rPr lang="fi-FI"/>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94A53B89-0E7F-4AEC-9AF9-B05795C534D8}" type="slidenum">
              <a:rPr lang="fi-FI"/>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i-FI"/>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E57A0BB9-A6C9-4909-AB89-C181DEE248CB}" type="datetimeFigureOut">
              <a:rPr lang="fi-FI" smtClean="0"/>
              <a:t>26.8.2020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119844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E57A0BB9-A6C9-4909-AB89-C181DEE248CB}" type="datetimeFigureOut">
              <a:rPr lang="fi-FI" smtClean="0"/>
              <a:t>26.8.2020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175031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i-FI"/>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7A0BB9-A6C9-4909-AB89-C181DEE248CB}" type="datetimeFigureOut">
              <a:rPr lang="fi-FI" smtClean="0"/>
              <a:t>26.8.2020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1266023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E57A0BB9-A6C9-4909-AB89-C181DEE248CB}" type="datetimeFigureOut">
              <a:rPr lang="fi-FI" smtClean="0"/>
              <a:t>26.8.2020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426389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E57A0BB9-A6C9-4909-AB89-C181DEE248CB}" type="datetimeFigureOut">
              <a:rPr lang="fi-FI" smtClean="0"/>
              <a:t>26.8.2020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2493040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E57A0BB9-A6C9-4909-AB89-C181DEE248CB}" type="datetimeFigureOut">
              <a:rPr lang="fi-FI" smtClean="0"/>
              <a:t>26.8.2020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308531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A0BB9-A6C9-4909-AB89-C181DEE248CB}" type="datetimeFigureOut">
              <a:rPr lang="fi-FI" smtClean="0"/>
              <a:t>26.8.2020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1378587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i-FI"/>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57A0BB9-A6C9-4909-AB89-C181DEE248CB}" type="datetimeFigureOut">
              <a:rPr lang="fi-FI" smtClean="0"/>
              <a:t>26.8.2020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31913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DF05554C-0F1C-4D64-8BE4-BA8990CCE735}" type="slidenum">
              <a:rPr lang="fi-FI"/>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i-FI"/>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57A0BB9-A6C9-4909-AB89-C181DEE248CB}" type="datetimeFigureOut">
              <a:rPr lang="fi-FI" smtClean="0"/>
              <a:t>26.8.2020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49492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E57A0BB9-A6C9-4909-AB89-C181DEE248CB}" type="datetimeFigureOut">
              <a:rPr lang="fi-FI" smtClean="0"/>
              <a:t>26.8.2020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703546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E57A0BB9-A6C9-4909-AB89-C181DEE248CB}" type="datetimeFigureOut">
              <a:rPr lang="fi-FI" smtClean="0"/>
              <a:t>26.8.2020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E3BA6-DABD-440C-8D57-BE47BDA6C611}" type="slidenum">
              <a:rPr lang="fi-FI" smtClean="0"/>
              <a:t>‹#›</a:t>
            </a:fld>
            <a:endParaRPr lang="fi-FI"/>
          </a:p>
        </p:txBody>
      </p:sp>
    </p:spTree>
    <p:extLst>
      <p:ext uri="{BB962C8B-B14F-4D97-AF65-F5344CB8AC3E}">
        <p14:creationId xmlns:p14="http://schemas.microsoft.com/office/powerpoint/2010/main" val="11150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66AF4C6E-1A39-4B6A-9449-0F02E5CB693F}" type="slidenum">
              <a:rPr lang="fi-FI"/>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08EEB4E5-0847-4A5D-A749-4065B8652A66}" type="slidenum">
              <a:rPr lang="fi-FI"/>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p>
        </p:txBody>
      </p:sp>
      <p:sp>
        <p:nvSpPr>
          <p:cNvPr id="8" name="Alatunnisteen paikkamerkki 7"/>
          <p:cNvSpPr>
            <a:spLocks noGrp="1"/>
          </p:cNvSpPr>
          <p:nvPr>
            <p:ph type="ftr" sz="quarter" idx="11"/>
          </p:nvPr>
        </p:nvSpPr>
        <p:spPr/>
        <p:txBody>
          <a:bodyPr/>
          <a:lstStyle>
            <a:lvl1pPr>
              <a:defRPr/>
            </a:lvl1pPr>
          </a:lstStyle>
          <a:p>
            <a:endParaRPr lang="fi-FI"/>
          </a:p>
        </p:txBody>
      </p:sp>
      <p:sp>
        <p:nvSpPr>
          <p:cNvPr id="9" name="Dian numeron paikkamerkki 8"/>
          <p:cNvSpPr>
            <a:spLocks noGrp="1"/>
          </p:cNvSpPr>
          <p:nvPr>
            <p:ph type="sldNum" sz="quarter" idx="12"/>
          </p:nvPr>
        </p:nvSpPr>
        <p:spPr/>
        <p:txBody>
          <a:bodyPr/>
          <a:lstStyle>
            <a:lvl1pPr>
              <a:defRPr/>
            </a:lvl1pPr>
          </a:lstStyle>
          <a:p>
            <a:fld id="{2647790D-E3C2-4B6F-9A6E-C11F6B77647E}" type="slidenum">
              <a:rPr lang="fi-FI"/>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p>
        </p:txBody>
      </p:sp>
      <p:sp>
        <p:nvSpPr>
          <p:cNvPr id="4" name="Alatunnisteen paikkamerkki 3"/>
          <p:cNvSpPr>
            <a:spLocks noGrp="1"/>
          </p:cNvSpPr>
          <p:nvPr>
            <p:ph type="ftr" sz="quarter" idx="11"/>
          </p:nvPr>
        </p:nvSpPr>
        <p:spPr/>
        <p:txBody>
          <a:bodyPr/>
          <a:lstStyle>
            <a:lvl1pPr>
              <a:defRPr/>
            </a:lvl1pPr>
          </a:lstStyle>
          <a:p>
            <a:endParaRPr lang="fi-FI"/>
          </a:p>
        </p:txBody>
      </p:sp>
      <p:sp>
        <p:nvSpPr>
          <p:cNvPr id="5" name="Dian numeron paikkamerkki 4"/>
          <p:cNvSpPr>
            <a:spLocks noGrp="1"/>
          </p:cNvSpPr>
          <p:nvPr>
            <p:ph type="sldNum" sz="quarter" idx="12"/>
          </p:nvPr>
        </p:nvSpPr>
        <p:spPr/>
        <p:txBody>
          <a:bodyPr/>
          <a:lstStyle>
            <a:lvl1pPr>
              <a:defRPr/>
            </a:lvl1pPr>
          </a:lstStyle>
          <a:p>
            <a:fld id="{5F81321F-D14B-49CC-A1A3-F32179E996F6}" type="slidenum">
              <a:rPr lang="fi-FI"/>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p>
        </p:txBody>
      </p:sp>
      <p:sp>
        <p:nvSpPr>
          <p:cNvPr id="3" name="Alatunnisteen paikkamerkki 2"/>
          <p:cNvSpPr>
            <a:spLocks noGrp="1"/>
          </p:cNvSpPr>
          <p:nvPr>
            <p:ph type="ftr" sz="quarter" idx="11"/>
          </p:nvPr>
        </p:nvSpPr>
        <p:spPr/>
        <p:txBody>
          <a:bodyPr/>
          <a:lstStyle>
            <a:lvl1pPr>
              <a:defRPr/>
            </a:lvl1pPr>
          </a:lstStyle>
          <a:p>
            <a:endParaRPr lang="fi-FI"/>
          </a:p>
        </p:txBody>
      </p:sp>
      <p:sp>
        <p:nvSpPr>
          <p:cNvPr id="4" name="Dian numeron paikkamerkki 3"/>
          <p:cNvSpPr>
            <a:spLocks noGrp="1"/>
          </p:cNvSpPr>
          <p:nvPr>
            <p:ph type="sldNum" sz="quarter" idx="12"/>
          </p:nvPr>
        </p:nvSpPr>
        <p:spPr/>
        <p:txBody>
          <a:bodyPr/>
          <a:lstStyle>
            <a:lvl1pPr>
              <a:defRPr/>
            </a:lvl1pPr>
          </a:lstStyle>
          <a:p>
            <a:fld id="{4A3DE006-7FC6-4DC0-8166-0B0FB94C5637}" type="slidenum">
              <a:rPr lang="fi-FI"/>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97C91FC5-0B9E-4CBB-B47C-F5C233AF9212}" type="slidenum">
              <a:rPr lang="fi-FI"/>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5D4D3744-889C-434F-9587-6C9C05BE3CD1}" type="slidenum">
              <a:rPr lang="fi-FI"/>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i-F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4DB685A-546E-4F5D-9B04-DDFC0CB36DEE}" type="slidenum">
              <a:rPr lang="fi-FI"/>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7A0BB9-A6C9-4909-AB89-C181DEE248CB}" type="datetimeFigureOut">
              <a:rPr lang="fi-FI" smtClean="0"/>
              <a:t>26.8.2020</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5E3BA6-DABD-440C-8D57-BE47BDA6C611}" type="slidenum">
              <a:rPr lang="fi-FI" smtClean="0"/>
              <a:t>‹#›</a:t>
            </a:fld>
            <a:endParaRPr lang="fi-FI"/>
          </a:p>
        </p:txBody>
      </p:sp>
    </p:spTree>
    <p:extLst>
      <p:ext uri="{BB962C8B-B14F-4D97-AF65-F5344CB8AC3E}">
        <p14:creationId xmlns:p14="http://schemas.microsoft.com/office/powerpoint/2010/main" val="1281719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luontoon.f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doc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9.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4.emf"/><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customXml" Target="../ink/ink6.xml"/><Relationship Id="rId17" Type="http://schemas.openxmlformats.org/officeDocument/2006/relationships/image" Target="../media/image11.emf"/><Relationship Id="rId25" Type="http://schemas.openxmlformats.org/officeDocument/2006/relationships/image" Target="../media/image15.emf"/><Relationship Id="rId33" Type="http://schemas.openxmlformats.org/officeDocument/2006/relationships/image" Target="../media/image19.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7.emf"/><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image" Target="../media/image8.emf"/><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image" Target="../media/image5.emf"/><Relationship Id="rId15" Type="http://schemas.openxmlformats.org/officeDocument/2006/relationships/image" Target="../media/image10.emf"/><Relationship Id="rId23" Type="http://schemas.openxmlformats.org/officeDocument/2006/relationships/image" Target="../media/image14.emf"/><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2.emf"/><Relationship Id="rId31" Type="http://schemas.openxmlformats.org/officeDocument/2006/relationships/image" Target="../media/image18.emf"/><Relationship Id="rId4" Type="http://schemas.openxmlformats.org/officeDocument/2006/relationships/customXml" Target="../ink/ink2.xml"/><Relationship Id="rId9" Type="http://schemas.openxmlformats.org/officeDocument/2006/relationships/image" Target="../media/image7.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6.emf"/><Relationship Id="rId30" Type="http://schemas.openxmlformats.org/officeDocument/2006/relationships/customXml" Target="../ink/ink15.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25.emf"/><Relationship Id="rId18" Type="http://schemas.openxmlformats.org/officeDocument/2006/relationships/customXml" Target="../ink/ink25.xml"/><Relationship Id="rId26" Type="http://schemas.openxmlformats.org/officeDocument/2006/relationships/customXml" Target="../ink/ink29.xml"/><Relationship Id="rId3" Type="http://schemas.openxmlformats.org/officeDocument/2006/relationships/image" Target="../media/image20.emf"/><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customXml" Target="../ink/ink22.xml"/><Relationship Id="rId17" Type="http://schemas.openxmlformats.org/officeDocument/2006/relationships/image" Target="../media/image27.emf"/><Relationship Id="rId25" Type="http://schemas.openxmlformats.org/officeDocument/2006/relationships/image" Target="../media/image31.emf"/><Relationship Id="rId2" Type="http://schemas.openxmlformats.org/officeDocument/2006/relationships/customXml" Target="../ink/ink17.xml"/><Relationship Id="rId16" Type="http://schemas.openxmlformats.org/officeDocument/2006/relationships/customXml" Target="../ink/ink24.xml"/><Relationship Id="rId20" Type="http://schemas.openxmlformats.org/officeDocument/2006/relationships/customXml" Target="../ink/ink26.xml"/><Relationship Id="rId29" Type="http://schemas.openxmlformats.org/officeDocument/2006/relationships/image" Target="../media/image33.emf"/><Relationship Id="rId1" Type="http://schemas.openxmlformats.org/officeDocument/2006/relationships/slideLayout" Target="../slideLayouts/slideLayout18.xml"/><Relationship Id="rId6" Type="http://schemas.openxmlformats.org/officeDocument/2006/relationships/customXml" Target="../ink/ink19.xml"/><Relationship Id="rId11" Type="http://schemas.openxmlformats.org/officeDocument/2006/relationships/image" Target="../media/image24.emf"/><Relationship Id="rId24" Type="http://schemas.openxmlformats.org/officeDocument/2006/relationships/customXml" Target="../ink/ink28.xml"/><Relationship Id="rId5" Type="http://schemas.openxmlformats.org/officeDocument/2006/relationships/image" Target="../media/image21.emf"/><Relationship Id="rId15" Type="http://schemas.openxmlformats.org/officeDocument/2006/relationships/image" Target="../media/image26.emf"/><Relationship Id="rId23" Type="http://schemas.openxmlformats.org/officeDocument/2006/relationships/image" Target="../media/image30.emf"/><Relationship Id="rId28" Type="http://schemas.openxmlformats.org/officeDocument/2006/relationships/customXml" Target="../ink/ink30.xml"/><Relationship Id="rId10" Type="http://schemas.openxmlformats.org/officeDocument/2006/relationships/customXml" Target="../ink/ink21.xml"/><Relationship Id="rId19" Type="http://schemas.openxmlformats.org/officeDocument/2006/relationships/image" Target="../media/image28.emf"/><Relationship Id="rId31" Type="http://schemas.openxmlformats.org/officeDocument/2006/relationships/image" Target="../media/image34.emf"/><Relationship Id="rId4" Type="http://schemas.openxmlformats.org/officeDocument/2006/relationships/customXml" Target="../ink/ink18.xml"/><Relationship Id="rId9" Type="http://schemas.openxmlformats.org/officeDocument/2006/relationships/image" Target="../media/image23.emf"/><Relationship Id="rId14" Type="http://schemas.openxmlformats.org/officeDocument/2006/relationships/customXml" Target="../ink/ink23.xml"/><Relationship Id="rId22" Type="http://schemas.openxmlformats.org/officeDocument/2006/relationships/customXml" Target="../ink/ink27.xml"/><Relationship Id="rId27" Type="http://schemas.openxmlformats.org/officeDocument/2006/relationships/image" Target="../media/image32.emf"/><Relationship Id="rId30" Type="http://schemas.openxmlformats.org/officeDocument/2006/relationships/customXml" Target="../ink/ink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836613"/>
            <a:ext cx="7772400" cy="1470025"/>
          </a:xfrm>
        </p:spPr>
        <p:txBody>
          <a:bodyPr/>
          <a:lstStyle/>
          <a:p>
            <a:r>
              <a:rPr lang="fi-FI" dirty="0"/>
              <a:t>Suunnistus ja retkeily</a:t>
            </a:r>
          </a:p>
        </p:txBody>
      </p:sp>
      <p:sp>
        <p:nvSpPr>
          <p:cNvPr id="2051" name="Rectangle 3"/>
          <p:cNvSpPr>
            <a:spLocks noGrp="1" noChangeArrowheads="1"/>
          </p:cNvSpPr>
          <p:nvPr>
            <p:ph type="subTitle" idx="1"/>
          </p:nvPr>
        </p:nvSpPr>
        <p:spPr>
          <a:xfrm>
            <a:off x="1331913" y="2781300"/>
            <a:ext cx="6400800" cy="3095625"/>
          </a:xfrm>
        </p:spPr>
        <p:txBody>
          <a:bodyPr/>
          <a:lstStyle/>
          <a:p>
            <a:pPr algn="l">
              <a:lnSpc>
                <a:spcPct val="80000"/>
              </a:lnSpc>
            </a:pPr>
            <a:r>
              <a:rPr lang="fi-FI" dirty="0"/>
              <a:t>LPEA 004 ja LPEA018 </a:t>
            </a:r>
          </a:p>
          <a:p>
            <a:pPr algn="l">
              <a:lnSpc>
                <a:spcPct val="80000"/>
              </a:lnSpc>
            </a:pPr>
            <a:r>
              <a:rPr lang="fi-FI" dirty="0"/>
              <a:t>Liikuntadidaktiikan jatkokurssi II</a:t>
            </a:r>
          </a:p>
          <a:p>
            <a:pPr algn="l">
              <a:lnSpc>
                <a:spcPct val="80000"/>
              </a:lnSpc>
            </a:pPr>
            <a:endParaRPr lang="fi-FI" dirty="0"/>
          </a:p>
        </p:txBody>
      </p:sp>
      <p:pic>
        <p:nvPicPr>
          <p:cNvPr id="2052" name="Picture 4" descr="MC900415022[1]"/>
          <p:cNvPicPr>
            <a:picLocks noChangeAspect="1" noChangeArrowheads="1"/>
          </p:cNvPicPr>
          <p:nvPr/>
        </p:nvPicPr>
        <p:blipFill>
          <a:blip r:embed="rId2" cstate="print"/>
          <a:srcRect/>
          <a:stretch>
            <a:fillRect/>
          </a:stretch>
        </p:blipFill>
        <p:spPr bwMode="auto">
          <a:xfrm>
            <a:off x="5867400" y="4019550"/>
            <a:ext cx="3070225" cy="26479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i-FI" sz="4000" dirty="0" smtClean="0"/>
              <a:t>pohdittavaksi </a:t>
            </a:r>
            <a:r>
              <a:rPr lang="fi-FI" sz="4000" dirty="0"/>
              <a:t>ryhmissä</a:t>
            </a:r>
          </a:p>
        </p:txBody>
      </p:sp>
      <p:sp>
        <p:nvSpPr>
          <p:cNvPr id="7171" name="Rectangle 3"/>
          <p:cNvSpPr>
            <a:spLocks noGrp="1" noChangeArrowheads="1"/>
          </p:cNvSpPr>
          <p:nvPr>
            <p:ph type="body" idx="1"/>
          </p:nvPr>
        </p:nvSpPr>
        <p:spPr/>
        <p:txBody>
          <a:bodyPr/>
          <a:lstStyle/>
          <a:p>
            <a:r>
              <a:rPr lang="fi-FI" dirty="0"/>
              <a:t>Muistele omia </a:t>
            </a:r>
            <a:r>
              <a:rPr lang="fi-FI" dirty="0" smtClean="0"/>
              <a:t>luontoliikunta- ja koulusuunnistuskokemuksia</a:t>
            </a:r>
            <a:endParaRPr lang="fi-FI" dirty="0"/>
          </a:p>
          <a:p>
            <a:pPr lvl="1"/>
            <a:r>
              <a:rPr lang="fi-FI" dirty="0"/>
              <a:t>Mitä hyvää ja huonoa?</a:t>
            </a:r>
          </a:p>
          <a:p>
            <a:pPr lvl="1"/>
            <a:r>
              <a:rPr lang="fi-FI" dirty="0"/>
              <a:t>Mitkä asiat vaikuttaneet kokemuksiin?</a:t>
            </a:r>
          </a:p>
          <a:p>
            <a:pPr lvl="1"/>
            <a:r>
              <a:rPr lang="fi-FI" dirty="0"/>
              <a:t>Minkälaisen kokemuksen itse haluat välittää oppilaille </a:t>
            </a:r>
            <a:r>
              <a:rPr lang="fi-FI" dirty="0" smtClean="0"/>
              <a:t>luontoliikunnasta ja suunnistuksesta?</a:t>
            </a:r>
            <a:endParaRPr lang="fi-F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Luontoliikunta</a:t>
            </a:r>
            <a:endParaRPr lang="fi-FI" dirty="0"/>
          </a:p>
        </p:txBody>
      </p:sp>
      <p:sp>
        <p:nvSpPr>
          <p:cNvPr id="3" name="Sisällön paikkamerkki 2"/>
          <p:cNvSpPr>
            <a:spLocks noGrp="1"/>
          </p:cNvSpPr>
          <p:nvPr>
            <p:ph idx="1"/>
          </p:nvPr>
        </p:nvSpPr>
        <p:spPr/>
        <p:txBody>
          <a:bodyPr/>
          <a:lstStyle/>
          <a:p>
            <a:r>
              <a:rPr lang="fi-FI" dirty="0" smtClean="0"/>
              <a:t>Luontoliikunnalla tarkoitetaan kaikkea luonnossa tapahtuvaa aktiivista toimintaa ja liikkumista eri vuodenaikoina</a:t>
            </a:r>
          </a:p>
          <a:p>
            <a:r>
              <a:rPr lang="fi-FI" dirty="0" smtClean="0"/>
              <a:t>Luontoliikuntaa ovat mm. suunnistus, retkeily, hiihto, lenkkeily, pyöräily, seikkailu, marjastus, metsästys, kiipeily, soutu, melonta, </a:t>
            </a:r>
            <a:r>
              <a:rPr lang="fi-FI" dirty="0" err="1" smtClean="0"/>
              <a:t>suppailu</a:t>
            </a:r>
            <a:r>
              <a:rPr lang="fi-FI" dirty="0" smtClean="0"/>
              <a:t> jne.</a:t>
            </a:r>
            <a:endParaRPr lang="fi-FI" dirty="0"/>
          </a:p>
        </p:txBody>
      </p:sp>
    </p:spTree>
    <p:extLst>
      <p:ext uri="{BB962C8B-B14F-4D97-AF65-F5344CB8AC3E}">
        <p14:creationId xmlns:p14="http://schemas.microsoft.com/office/powerpoint/2010/main" val="317115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Luontoliikunta</a:t>
            </a:r>
            <a:endParaRPr lang="fi-FI" dirty="0"/>
          </a:p>
        </p:txBody>
      </p:sp>
      <p:sp>
        <p:nvSpPr>
          <p:cNvPr id="3" name="Sisällön paikkamerkki 2"/>
          <p:cNvSpPr>
            <a:spLocks noGrp="1"/>
          </p:cNvSpPr>
          <p:nvPr>
            <p:ph idx="1"/>
          </p:nvPr>
        </p:nvSpPr>
        <p:spPr/>
        <p:txBody>
          <a:bodyPr/>
          <a:lstStyle/>
          <a:p>
            <a:r>
              <a:rPr lang="fi-FI" dirty="0" smtClean="0"/>
              <a:t>Yhteiskunnan teknistymisen ja kaupungistumisen myötä lapset ja nuoret viettävät aikaa enemmän sisätiloissa</a:t>
            </a:r>
          </a:p>
          <a:p>
            <a:pPr marL="0" indent="0">
              <a:buNone/>
            </a:pPr>
            <a:r>
              <a:rPr lang="fi-FI" dirty="0" smtClean="0"/>
              <a:t>=&gt; Luontosuhteen muuttuminen ja vieraantuminen luonnosta</a:t>
            </a:r>
            <a:endParaRPr lang="fi-FI" dirty="0"/>
          </a:p>
        </p:txBody>
      </p:sp>
    </p:spTree>
    <p:extLst>
      <p:ext uri="{BB962C8B-B14F-4D97-AF65-F5344CB8AC3E}">
        <p14:creationId xmlns:p14="http://schemas.microsoft.com/office/powerpoint/2010/main" val="419756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Luonto ja terveys</a:t>
            </a:r>
            <a:endParaRPr lang="fi-FI" dirty="0"/>
          </a:p>
        </p:txBody>
      </p:sp>
      <p:sp>
        <p:nvSpPr>
          <p:cNvPr id="3" name="Sisällön paikkamerkki 2"/>
          <p:cNvSpPr>
            <a:spLocks noGrp="1"/>
          </p:cNvSpPr>
          <p:nvPr>
            <p:ph idx="1"/>
          </p:nvPr>
        </p:nvSpPr>
        <p:spPr/>
        <p:txBody>
          <a:bodyPr/>
          <a:lstStyle/>
          <a:p>
            <a:r>
              <a:rPr lang="fi-FI" dirty="0" smtClean="0"/>
              <a:t>Fyysinen aktiivisuus lisääntyy luonnossa</a:t>
            </a:r>
          </a:p>
          <a:p>
            <a:r>
              <a:rPr lang="fi-FI" dirty="0" smtClean="0"/>
              <a:t>Stressistä palautuminen: keskittymiskyky paranee, syke ja verenpaine voivat laskea</a:t>
            </a:r>
          </a:p>
          <a:p>
            <a:r>
              <a:rPr lang="fi-FI" dirty="0" smtClean="0"/>
              <a:t>Edistää sosiaalista hyvinvointia ja yhteisöllisyyttä: mielialan kohentuminen, myönteisempi suhtautuminen kanssaihmisiin</a:t>
            </a:r>
          </a:p>
          <a:p>
            <a:r>
              <a:rPr lang="fi-FI" dirty="0" smtClean="0"/>
              <a:t>Jopa luontokuvat voivat auttaa rauhoittumaan ja keskittymään paremmin</a:t>
            </a:r>
          </a:p>
          <a:p>
            <a:r>
              <a:rPr lang="fi-FI" smtClean="0"/>
              <a:t>Lisätietoa </a:t>
            </a:r>
            <a:r>
              <a:rPr lang="fi-FI" smtClean="0">
                <a:hlinkClick r:id="rId2"/>
              </a:rPr>
              <a:t>www.luontoon.fi</a:t>
            </a:r>
            <a:endParaRPr lang="fi-FI" smtClean="0"/>
          </a:p>
          <a:p>
            <a:endParaRPr lang="fi-FI" dirty="0"/>
          </a:p>
        </p:txBody>
      </p:sp>
    </p:spTree>
    <p:extLst>
      <p:ext uri="{BB962C8B-B14F-4D97-AF65-F5344CB8AC3E}">
        <p14:creationId xmlns:p14="http://schemas.microsoft.com/office/powerpoint/2010/main" val="339628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850106"/>
          </a:xfrm>
        </p:spPr>
        <p:txBody>
          <a:bodyPr/>
          <a:lstStyle/>
          <a:p>
            <a:r>
              <a:rPr lang="fi-FI" dirty="0" smtClean="0"/>
              <a:t>Tiedätkö, mikä paikka?</a:t>
            </a:r>
            <a:endParaRPr lang="fi-FI" dirty="0"/>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3843" y="3164681"/>
            <a:ext cx="1396313" cy="1397000"/>
          </a:xfrm>
        </p:spPr>
      </p:pic>
      <p:pic>
        <p:nvPicPr>
          <p:cNvPr id="5" name="Kuva 4" descr="https://lh6.googleusercontent.com/reR0jhTq8vgEx5z_Jy8Q7U0MoUuC_OX_GRkRTFk7n9G30JNhKdsRMHaoiiAmmXiGXVIhthzZGFaN8GGr_qsJOB5lWZet3qcpgCN62I1VYw3y76I2DWw7Qv09CGILf6YNISpKjBa8"/>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96943" cy="4824537"/>
          </a:xfrm>
          <a:prstGeom prst="rect">
            <a:avLst/>
          </a:prstGeom>
          <a:noFill/>
          <a:ln>
            <a:noFill/>
          </a:ln>
        </p:spPr>
      </p:pic>
    </p:spTree>
    <p:extLst>
      <p:ext uri="{BB962C8B-B14F-4D97-AF65-F5344CB8AC3E}">
        <p14:creationId xmlns:p14="http://schemas.microsoft.com/office/powerpoint/2010/main" val="289135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Luonto lasten liikuntapaikkana</a:t>
            </a:r>
            <a:endParaRPr lang="fi-FI" dirty="0"/>
          </a:p>
        </p:txBody>
      </p:sp>
      <p:sp>
        <p:nvSpPr>
          <p:cNvPr id="3" name="Sisällön paikkamerkki 2"/>
          <p:cNvSpPr>
            <a:spLocks noGrp="1"/>
          </p:cNvSpPr>
          <p:nvPr>
            <p:ph idx="1"/>
          </p:nvPr>
        </p:nvSpPr>
        <p:spPr/>
        <p:txBody>
          <a:bodyPr/>
          <a:lstStyle/>
          <a:p>
            <a:r>
              <a:rPr lang="fi-FI" dirty="0" smtClean="0"/>
              <a:t>Fyysisesti aktiivisempi toiminta</a:t>
            </a:r>
          </a:p>
          <a:p>
            <a:r>
              <a:rPr lang="fi-FI" dirty="0" smtClean="0"/>
              <a:t>Polut, kivet, kannot ja puut houkuttelevat vapaaseen leikkiin, mikä kehittää motorisia taitoja (esim. juoksu, kiipeily, hyppely)</a:t>
            </a:r>
          </a:p>
          <a:p>
            <a:r>
              <a:rPr lang="fi-FI" dirty="0" smtClean="0"/>
              <a:t>Luontoympäristö voi hillitä lasten levottomuutta ja häiriökäyttäytymistä </a:t>
            </a:r>
          </a:p>
          <a:p>
            <a:r>
              <a:rPr lang="fi-FI" dirty="0" smtClean="0"/>
              <a:t>Vahva luontosuhde lapsuudessa luo pohjaa aikuisuuden liikuntaan luonnossa</a:t>
            </a:r>
            <a:endParaRPr lang="fi-FI" dirty="0"/>
          </a:p>
        </p:txBody>
      </p:sp>
    </p:spTree>
    <p:extLst>
      <p:ext uri="{BB962C8B-B14F-4D97-AF65-F5344CB8AC3E}">
        <p14:creationId xmlns:p14="http://schemas.microsoft.com/office/powerpoint/2010/main" val="91648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Luontoliikunta</a:t>
            </a:r>
            <a:endParaRPr lang="fi-FI" dirty="0"/>
          </a:p>
        </p:txBody>
      </p:sp>
      <p:sp>
        <p:nvSpPr>
          <p:cNvPr id="3" name="Sisällön paikkamerkki 2"/>
          <p:cNvSpPr>
            <a:spLocks noGrp="1"/>
          </p:cNvSpPr>
          <p:nvPr>
            <p:ph idx="1"/>
          </p:nvPr>
        </p:nvSpPr>
        <p:spPr/>
        <p:txBody>
          <a:bodyPr/>
          <a:lstStyle/>
          <a:p>
            <a:r>
              <a:rPr lang="fi-FI" sz="2800" dirty="0"/>
              <a:t>M</a:t>
            </a:r>
            <a:r>
              <a:rPr lang="fi-FI" sz="2800" dirty="0" smtClean="0"/>
              <a:t>onet ulko- ja luontoliikuntamuodot (kävely, hiihto, pyöräily) ovat suomalaisten suosiossa (liikuntagallup 2010)</a:t>
            </a:r>
          </a:p>
          <a:p>
            <a:r>
              <a:rPr lang="fi-FI" sz="2800" dirty="0" smtClean="0"/>
              <a:t>Monet luontoliikuntamuodot myös nykyisiä trendiliikuntamuotoja (esim. </a:t>
            </a:r>
            <a:r>
              <a:rPr lang="fi-FI" sz="2800" dirty="0" err="1" smtClean="0"/>
              <a:t>geokätköily</a:t>
            </a:r>
            <a:r>
              <a:rPr lang="fi-FI" sz="2800" dirty="0" smtClean="0"/>
              <a:t>, </a:t>
            </a:r>
            <a:r>
              <a:rPr lang="fi-FI" sz="2800" dirty="0" err="1" smtClean="0"/>
              <a:t>trail-running</a:t>
            </a:r>
            <a:r>
              <a:rPr lang="fi-FI" sz="2800" dirty="0" smtClean="0"/>
              <a:t>, maastopyöräily, retkeily)</a:t>
            </a:r>
          </a:p>
          <a:p>
            <a:r>
              <a:rPr lang="fi-FI" sz="2800" dirty="0" smtClean="0"/>
              <a:t>Suomen olosuhteet luontoliikuntaan hyvät</a:t>
            </a:r>
          </a:p>
          <a:p>
            <a:pPr marL="0" indent="0">
              <a:buNone/>
            </a:pPr>
            <a:r>
              <a:rPr lang="fi-FI" sz="2800" dirty="0"/>
              <a:t> </a:t>
            </a:r>
            <a:r>
              <a:rPr lang="fi-FI" sz="2800" dirty="0" smtClean="0"/>
              <a:t>   ja jokamiehenoikeudet tarjoavat kaikille     mahdollisuuden liikkua luonnossa</a:t>
            </a:r>
            <a:endParaRPr lang="fi-FI" sz="2800" dirty="0"/>
          </a:p>
        </p:txBody>
      </p:sp>
    </p:spTree>
    <p:extLst>
      <p:ext uri="{BB962C8B-B14F-4D97-AF65-F5344CB8AC3E}">
        <p14:creationId xmlns:p14="http://schemas.microsoft.com/office/powerpoint/2010/main" val="236516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POPS 2016 ja luontoliikunta</a:t>
            </a:r>
            <a:endParaRPr lang="fi-FI" dirty="0"/>
          </a:p>
        </p:txBody>
      </p:sp>
      <p:sp>
        <p:nvSpPr>
          <p:cNvPr id="3" name="Sisällön paikkamerkki 2"/>
          <p:cNvSpPr>
            <a:spLocks noGrp="1"/>
          </p:cNvSpPr>
          <p:nvPr>
            <p:ph idx="1"/>
          </p:nvPr>
        </p:nvSpPr>
        <p:spPr/>
        <p:txBody>
          <a:bodyPr/>
          <a:lstStyle/>
          <a:p>
            <a:r>
              <a:rPr lang="fi-FI" sz="2400" dirty="0" smtClean="0"/>
              <a:t>POPS 2016 mainitaan luonto yhtenä oppimisympäristönä</a:t>
            </a:r>
          </a:p>
          <a:p>
            <a:r>
              <a:rPr lang="fi-FI" sz="2400" dirty="0" smtClean="0"/>
              <a:t>Luontoa tulisi hyödyntää opetuksessa ja oppimisympäristöjen valinnassa tulisi huomioida uusien tietojen ja taitojen oppiminen koulun ulkopuolella</a:t>
            </a:r>
          </a:p>
          <a:p>
            <a:r>
              <a:rPr lang="fi-FI" sz="2400" dirty="0" smtClean="0"/>
              <a:t>Oppimisympäristön tulisi tukea vuorovaikutusta, mahdollistaa luovien ratkaisujen tekemisen ja asioiden tutkimisen useasta näkökulmasta</a:t>
            </a:r>
          </a:p>
          <a:p>
            <a:r>
              <a:rPr lang="fi-FI" sz="2400" dirty="0" smtClean="0"/>
              <a:t>Liikunnassa eri vuodenaikojen ja paikallisten olosuhteiden tarjoamat mahdollisuudet</a:t>
            </a:r>
          </a:p>
          <a:p>
            <a:r>
              <a:rPr lang="fi-FI" sz="2400" dirty="0" smtClean="0"/>
              <a:t>Opetuksen on oltava turvallista</a:t>
            </a:r>
            <a:endParaRPr lang="fi-FI" sz="2400" dirty="0"/>
          </a:p>
        </p:txBody>
      </p:sp>
    </p:spTree>
    <p:extLst>
      <p:ext uri="{BB962C8B-B14F-4D97-AF65-F5344CB8AC3E}">
        <p14:creationId xmlns:p14="http://schemas.microsoft.com/office/powerpoint/2010/main" val="352151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850" y="333375"/>
            <a:ext cx="8229600" cy="1143000"/>
          </a:xfrm>
        </p:spPr>
        <p:txBody>
          <a:bodyPr/>
          <a:lstStyle/>
          <a:p>
            <a:r>
              <a:rPr lang="fi-FI" sz="3200" b="1"/>
              <a:t>Ongelmat koulujen suunnistusopetuksessa </a:t>
            </a:r>
            <a:endParaRPr lang="fi-FI"/>
          </a:p>
        </p:txBody>
      </p:sp>
      <p:sp>
        <p:nvSpPr>
          <p:cNvPr id="26627" name="Rectangle 3"/>
          <p:cNvSpPr>
            <a:spLocks noGrp="1" noChangeArrowheads="1"/>
          </p:cNvSpPr>
          <p:nvPr>
            <p:ph type="body" idx="1"/>
          </p:nvPr>
        </p:nvSpPr>
        <p:spPr/>
        <p:txBody>
          <a:bodyPr/>
          <a:lstStyle/>
          <a:p>
            <a:pPr>
              <a:lnSpc>
                <a:spcPct val="80000"/>
              </a:lnSpc>
            </a:pPr>
            <a:r>
              <a:rPr lang="fi-FI" sz="2000"/>
              <a:t>Kartan puuttuminen / ajantasaisuus </a:t>
            </a:r>
          </a:p>
          <a:p>
            <a:pPr>
              <a:lnSpc>
                <a:spcPct val="80000"/>
              </a:lnSpc>
            </a:pPr>
            <a:endParaRPr lang="fi-FI" sz="2000"/>
          </a:p>
          <a:p>
            <a:pPr>
              <a:lnSpc>
                <a:spcPct val="80000"/>
              </a:lnSpc>
            </a:pPr>
            <a:r>
              <a:rPr lang="fi-FI" sz="2000"/>
              <a:t>Liian haastava kartta ja harjoitukset </a:t>
            </a:r>
          </a:p>
          <a:p>
            <a:pPr>
              <a:lnSpc>
                <a:spcPct val="80000"/>
              </a:lnSpc>
            </a:pPr>
            <a:endParaRPr lang="fi-FI" sz="2000"/>
          </a:p>
          <a:p>
            <a:pPr>
              <a:lnSpc>
                <a:spcPct val="80000"/>
              </a:lnSpc>
            </a:pPr>
            <a:r>
              <a:rPr lang="fi-FI" sz="2000"/>
              <a:t>Opetuksen aloittaminen metsäympäristöstä (liian vaikeaa) </a:t>
            </a:r>
          </a:p>
          <a:p>
            <a:pPr>
              <a:lnSpc>
                <a:spcPct val="80000"/>
              </a:lnSpc>
            </a:pPr>
            <a:endParaRPr lang="fi-FI" sz="2000"/>
          </a:p>
          <a:p>
            <a:pPr>
              <a:lnSpc>
                <a:spcPct val="80000"/>
              </a:lnSpc>
            </a:pPr>
            <a:r>
              <a:rPr lang="fi-FI" sz="2000"/>
              <a:t>Yksipuoliset, kilpasuunnistuksenomaiset harjoitukset </a:t>
            </a:r>
          </a:p>
          <a:p>
            <a:pPr>
              <a:lnSpc>
                <a:spcPct val="80000"/>
              </a:lnSpc>
            </a:pPr>
            <a:endParaRPr lang="fi-FI" sz="2000"/>
          </a:p>
          <a:p>
            <a:pPr>
              <a:lnSpc>
                <a:spcPct val="80000"/>
              </a:lnSpc>
            </a:pPr>
            <a:r>
              <a:rPr lang="fi-FI" sz="2000"/>
              <a:t>Puutteellinen opetuksen taso ja oppilaan ohjaus </a:t>
            </a:r>
          </a:p>
          <a:p>
            <a:pPr>
              <a:lnSpc>
                <a:spcPct val="80000"/>
              </a:lnSpc>
            </a:pPr>
            <a:endParaRPr lang="fi-FI" sz="2000"/>
          </a:p>
          <a:p>
            <a:pPr>
              <a:lnSpc>
                <a:spcPct val="80000"/>
              </a:lnSpc>
            </a:pPr>
            <a:r>
              <a:rPr lang="fi-FI" sz="2000"/>
              <a:t>Sääolosuhteiden kannalta epämukava vuodenaika liikkua luonnossa (loppusyksy) </a:t>
            </a:r>
          </a:p>
          <a:p>
            <a:pPr>
              <a:lnSpc>
                <a:spcPct val="80000"/>
              </a:lnSpc>
            </a:pPr>
            <a:endParaRPr lang="fi-FI" sz="2000"/>
          </a:p>
          <a:p>
            <a:pPr>
              <a:lnSpc>
                <a:spcPct val="80000"/>
              </a:lnSpc>
            </a:pPr>
            <a:r>
              <a:rPr lang="fi-FI" sz="2000"/>
              <a:t>Kaupunkiympäristö, (maaston puute) </a:t>
            </a:r>
          </a:p>
          <a:p>
            <a:pPr>
              <a:lnSpc>
                <a:spcPct val="80000"/>
              </a:lnSpc>
            </a:pPr>
            <a:endParaRPr lang="fi-FI" sz="2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395288" y="609600"/>
            <a:ext cx="8062912" cy="1143000"/>
          </a:xfrm>
        </p:spPr>
        <p:txBody>
          <a:bodyPr/>
          <a:lstStyle/>
          <a:p>
            <a:r>
              <a:rPr lang="fi-FI" sz="3200">
                <a:latin typeface="Arial Black" pitchFamily="34" charset="0"/>
              </a:rPr>
              <a:t>Opettamisen haasteita</a:t>
            </a:r>
          </a:p>
        </p:txBody>
      </p:sp>
      <p:sp>
        <p:nvSpPr>
          <p:cNvPr id="118787" name="Rectangle 3"/>
          <p:cNvSpPr>
            <a:spLocks noGrp="1" noChangeArrowheads="1"/>
          </p:cNvSpPr>
          <p:nvPr>
            <p:ph type="body" idx="4294967295"/>
          </p:nvPr>
        </p:nvSpPr>
        <p:spPr>
          <a:xfrm>
            <a:off x="539750" y="1773238"/>
            <a:ext cx="8353425" cy="4751387"/>
          </a:xfrm>
        </p:spPr>
        <p:txBody>
          <a:bodyPr/>
          <a:lstStyle/>
          <a:p>
            <a:r>
              <a:rPr lang="fi-FI" sz="2800" b="1">
                <a:solidFill>
                  <a:srgbClr val="008000"/>
                </a:solidFill>
              </a:rPr>
              <a:t>Suunnistustaidon opettaminen – voiko suunnistustaitoa edes kunnolla opettaa?</a:t>
            </a:r>
          </a:p>
          <a:p>
            <a:pPr lvl="1">
              <a:buFont typeface="Wingdings" pitchFamily="2" charset="2"/>
              <a:buChar char="Ø"/>
            </a:pPr>
            <a:r>
              <a:rPr lang="fi-FI" sz="2400"/>
              <a:t>perustuu hyvin pitkälti itsenäiseen ajatteluun</a:t>
            </a:r>
          </a:p>
          <a:p>
            <a:pPr lvl="1">
              <a:buFont typeface="Wingdings" pitchFamily="2" charset="2"/>
              <a:buChar char="Ø"/>
            </a:pPr>
            <a:r>
              <a:rPr lang="fi-FI" sz="2400"/>
              <a:t>ohjaajan tehtävänä tukea oman suunnistuskäsityksen kehittymistä </a:t>
            </a:r>
            <a:r>
              <a:rPr lang="fi-FI" sz="2400">
                <a:sym typeface="Wingdings" pitchFamily="2" charset="2"/>
              </a:rPr>
              <a:t> sopivat haasteet, keskustelut, läsnäolo</a:t>
            </a:r>
          </a:p>
          <a:p>
            <a:r>
              <a:rPr lang="fi-FI" sz="2800" b="1">
                <a:solidFill>
                  <a:srgbClr val="008000"/>
                </a:solidFill>
              </a:rPr>
              <a:t>Lasten ja nuorten suuret taitoerot – miten tarjota jokaiselle oman tasoisia haasteita?</a:t>
            </a:r>
          </a:p>
          <a:p>
            <a:pPr lvl="1">
              <a:buFont typeface="Wingdings" pitchFamily="2" charset="2"/>
              <a:buChar char="Ø"/>
            </a:pPr>
            <a:r>
              <a:rPr lang="fi-FI" sz="2400">
                <a:sym typeface="Wingdings" pitchFamily="2" charset="2"/>
              </a:rPr>
              <a:t>mahdollisimman monitasoisia haasteita tarjoavat radat</a:t>
            </a:r>
          </a:p>
          <a:p>
            <a:pPr lvl="1">
              <a:buFont typeface="Wingdings" pitchFamily="2" charset="2"/>
              <a:buChar char="Ø"/>
            </a:pPr>
            <a:r>
              <a:rPr lang="fi-FI" sz="2400">
                <a:sym typeface="Wingdings" pitchFamily="2" charset="2"/>
              </a:rPr>
              <a:t>osallistujien itse ideoimat harjoitukset</a:t>
            </a:r>
          </a:p>
          <a:p>
            <a:pPr lvl="1">
              <a:buFont typeface="Wingdings" pitchFamily="2" charset="2"/>
              <a:buChar char="Ø"/>
            </a:pPr>
            <a:r>
              <a:rPr lang="fi-FI" sz="2400"/>
              <a:t>luotava </a:t>
            </a:r>
            <a:r>
              <a:rPr lang="fi-FI" sz="2400" b="1"/>
              <a:t>turvallisuuden</a:t>
            </a:r>
            <a:r>
              <a:rPr lang="fi-FI" sz="2400"/>
              <a:t> ja </a:t>
            </a:r>
            <a:r>
              <a:rPr lang="fi-FI" sz="2400" b="1"/>
              <a:t>haasteiden</a:t>
            </a:r>
            <a:r>
              <a:rPr lang="fi-FI" sz="2400"/>
              <a:t> tasapaino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Liikuntadidaktiikan jatkokurssi 2</a:t>
            </a:r>
            <a:endParaRPr lang="fi-FI" dirty="0"/>
          </a:p>
        </p:txBody>
      </p:sp>
      <p:sp>
        <p:nvSpPr>
          <p:cNvPr id="3" name="Sisällön paikkamerkki 2"/>
          <p:cNvSpPr>
            <a:spLocks noGrp="1"/>
          </p:cNvSpPr>
          <p:nvPr>
            <p:ph idx="1"/>
          </p:nvPr>
        </p:nvSpPr>
        <p:spPr/>
        <p:txBody>
          <a:bodyPr/>
          <a:lstStyle/>
          <a:p>
            <a:r>
              <a:rPr lang="fi-FI" dirty="0" smtClean="0"/>
              <a:t>Osaamistavoitteet</a:t>
            </a:r>
          </a:p>
          <a:p>
            <a:pPr>
              <a:buFontTx/>
              <a:buChar char="-"/>
            </a:pPr>
            <a:endParaRPr lang="fi-FI" sz="2400" dirty="0" smtClean="0"/>
          </a:p>
          <a:p>
            <a:pPr>
              <a:buFontTx/>
              <a:buChar char="-"/>
            </a:pPr>
            <a:r>
              <a:rPr lang="fi-FI" sz="2000" dirty="0" smtClean="0"/>
              <a:t>Osaa suunnitella ja toteuttaa didaktisesti mielekkäitä oppimiskokonaisuuksia turvallisuustekijät ja eri opetusmenetelmät huomioiden</a:t>
            </a:r>
          </a:p>
          <a:p>
            <a:pPr>
              <a:buFontTx/>
              <a:buChar char="-"/>
            </a:pPr>
            <a:r>
              <a:rPr lang="fi-FI" sz="2000" dirty="0" smtClean="0"/>
              <a:t>Osaa edistää fyysistä aktiivisuutta ja toimintakyvyn osa-alueita</a:t>
            </a:r>
          </a:p>
          <a:p>
            <a:pPr>
              <a:buFontTx/>
              <a:buChar char="-"/>
            </a:pPr>
            <a:r>
              <a:rPr lang="fi-FI" sz="2000" dirty="0" smtClean="0"/>
              <a:t>Osaa luoda tehtäväsuuntautuneen motivaatioilmaston erilaisten </a:t>
            </a:r>
            <a:r>
              <a:rPr lang="fi-FI" sz="2000" dirty="0" err="1" smtClean="0"/>
              <a:t>oppijoiden</a:t>
            </a:r>
            <a:r>
              <a:rPr lang="fi-FI" sz="2000" dirty="0" smtClean="0"/>
              <a:t> tarpeet huomioiden</a:t>
            </a:r>
          </a:p>
          <a:p>
            <a:pPr>
              <a:buFontTx/>
              <a:buChar char="-"/>
            </a:pPr>
            <a:r>
              <a:rPr lang="fi-FI" sz="2000" dirty="0" smtClean="0"/>
              <a:t>Osaa eriyttää toimintaa ja vuorovaikutusta yksilöllisten tarpeiden mukaisesti </a:t>
            </a:r>
          </a:p>
          <a:p>
            <a:pPr>
              <a:buFontTx/>
              <a:buChar char="-"/>
            </a:pPr>
            <a:r>
              <a:rPr lang="fi-FI" sz="2000" dirty="0" smtClean="0"/>
              <a:t>Osaa soveltaa ihmisen anatomisia, fysiologisia ja biomekaanisia tekijöitä liikunnan opettamisessa</a:t>
            </a:r>
          </a:p>
        </p:txBody>
      </p:sp>
    </p:spTree>
    <p:extLst>
      <p:ext uri="{BB962C8B-B14F-4D97-AF65-F5344CB8AC3E}">
        <p14:creationId xmlns:p14="http://schemas.microsoft.com/office/powerpoint/2010/main" val="411988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fi-FI">
                <a:effectLst>
                  <a:outerShdw blurRad="38100" dist="38100" dir="2700000" algn="tl">
                    <a:srgbClr val="C0C0C0"/>
                  </a:outerShdw>
                </a:effectLst>
              </a:rPr>
              <a:t>Suunnistusopetuksen tavoitteet</a:t>
            </a:r>
          </a:p>
        </p:txBody>
      </p:sp>
      <p:sp>
        <p:nvSpPr>
          <p:cNvPr id="126979" name="Rectangle 3"/>
          <p:cNvSpPr>
            <a:spLocks noGrp="1" noChangeArrowheads="1"/>
          </p:cNvSpPr>
          <p:nvPr>
            <p:ph type="body" idx="1"/>
          </p:nvPr>
        </p:nvSpPr>
        <p:spPr/>
        <p:txBody>
          <a:bodyPr/>
          <a:lstStyle/>
          <a:p>
            <a:pPr>
              <a:lnSpc>
                <a:spcPct val="80000"/>
              </a:lnSpc>
            </a:pPr>
            <a:r>
              <a:rPr lang="fi-FI" sz="2800"/>
              <a:t>Luontosuhteen rakentaminen ja vastuu luonnosta</a:t>
            </a:r>
          </a:p>
          <a:p>
            <a:pPr lvl="1">
              <a:lnSpc>
                <a:spcPct val="80000"/>
              </a:lnSpc>
            </a:pPr>
            <a:r>
              <a:rPr lang="fi-FI" sz="2400"/>
              <a:t>Ovatko nuoret vieraantuneet luonnosta ja metsästä? Oletko sinä?</a:t>
            </a:r>
          </a:p>
          <a:p>
            <a:pPr lvl="1">
              <a:lnSpc>
                <a:spcPct val="80000"/>
              </a:lnSpc>
            </a:pPr>
            <a:r>
              <a:rPr lang="fi-FI" sz="2400"/>
              <a:t>Luonnollinen ympäristö tutuksi ja turvalliseksi</a:t>
            </a:r>
          </a:p>
          <a:p>
            <a:pPr lvl="1">
              <a:lnSpc>
                <a:spcPct val="80000"/>
              </a:lnSpc>
            </a:pPr>
            <a:r>
              <a:rPr lang="fi-FI" sz="2400"/>
              <a:t>Uskallus mennä luontoon</a:t>
            </a:r>
          </a:p>
          <a:p>
            <a:pPr>
              <a:lnSpc>
                <a:spcPct val="80000"/>
              </a:lnSpc>
            </a:pPr>
            <a:r>
              <a:rPr lang="fi-FI" sz="2800"/>
              <a:t>Erilaiset oppilaat huomioon</a:t>
            </a:r>
          </a:p>
          <a:p>
            <a:pPr lvl="1">
              <a:lnSpc>
                <a:spcPct val="80000"/>
              </a:lnSpc>
            </a:pPr>
            <a:r>
              <a:rPr lang="fi-FI" sz="2400"/>
              <a:t>Onnistumisia ja elämyksiä kaikille</a:t>
            </a:r>
          </a:p>
          <a:p>
            <a:pPr lvl="1">
              <a:lnSpc>
                <a:spcPct val="80000"/>
              </a:lnSpc>
            </a:pPr>
            <a:r>
              <a:rPr lang="fi-FI" sz="2400"/>
              <a:t>Itseluottamus</a:t>
            </a:r>
          </a:p>
          <a:p>
            <a:pPr lvl="1">
              <a:lnSpc>
                <a:spcPct val="80000"/>
              </a:lnSpc>
            </a:pPr>
            <a:r>
              <a:rPr lang="fi-FI" sz="2400"/>
              <a:t>Yksilölajeja koululiikuntaan</a:t>
            </a:r>
          </a:p>
          <a:p>
            <a:pPr>
              <a:lnSpc>
                <a:spcPct val="80000"/>
              </a:lnSpc>
            </a:pPr>
            <a:r>
              <a:rPr lang="fi-FI" sz="2800"/>
              <a:t>Suunnistustaito</a:t>
            </a:r>
          </a:p>
          <a:p>
            <a:pPr>
              <a:lnSpc>
                <a:spcPct val="80000"/>
              </a:lnSpc>
            </a:pPr>
            <a:endParaRPr lang="fi-FI" sz="2800"/>
          </a:p>
        </p:txBody>
      </p:sp>
      <p:pic>
        <p:nvPicPr>
          <p:cNvPr id="7" name="Kuvan paikkamerkki 6" descr="IMG_0154.JPG"/>
          <p:cNvPicPr>
            <a:picLocks noChangeAspect="1"/>
          </p:cNvPicPr>
          <p:nvPr/>
        </p:nvPicPr>
        <p:blipFill>
          <a:blip r:embed="rId2" cstate="print"/>
          <a:srcRect t="4074" b="4074"/>
          <a:stretch>
            <a:fillRect/>
          </a:stretch>
        </p:blipFill>
        <p:spPr bwMode="auto">
          <a:xfrm rot="-336957">
            <a:off x="6372225" y="3860800"/>
            <a:ext cx="2174875" cy="2663825"/>
          </a:xfrm>
          <a:prstGeom prst="rect">
            <a:avLst/>
          </a:prstGeom>
          <a:noFill/>
          <a:ln w="177800" cap="sq">
            <a:solidFill>
              <a:schemeClr val="tx1"/>
            </a:solidFill>
            <a:miter lim="800000"/>
            <a:headEnd/>
            <a:tailEnd/>
          </a:ln>
          <a:effectLst>
            <a:outerShdw dist="38100" dir="2700000" algn="tl" rotWithShape="0">
              <a:srgbClr val="000000">
                <a:alpha val="39999"/>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fi-FI" dirty="0">
                <a:effectLst>
                  <a:outerShdw blurRad="38100" dist="38100" dir="2700000" algn="tl">
                    <a:srgbClr val="C0C0C0"/>
                  </a:outerShdw>
                </a:effectLst>
              </a:rPr>
              <a:t>Suunnistus taitojen kehittäjänä</a:t>
            </a:r>
          </a:p>
        </p:txBody>
      </p:sp>
      <p:sp>
        <p:nvSpPr>
          <p:cNvPr id="107523" name="Rectangle 3"/>
          <p:cNvSpPr>
            <a:spLocks noGrp="1" noChangeArrowheads="1"/>
          </p:cNvSpPr>
          <p:nvPr>
            <p:ph type="body" idx="1"/>
          </p:nvPr>
        </p:nvSpPr>
        <p:spPr/>
        <p:txBody>
          <a:bodyPr/>
          <a:lstStyle/>
          <a:p>
            <a:endParaRPr lang="fi-FI" dirty="0"/>
          </a:p>
          <a:p>
            <a:r>
              <a:rPr lang="fi-FI" dirty="0"/>
              <a:t>Kognitiivisia ja havaintomotorisia taitoja</a:t>
            </a:r>
          </a:p>
          <a:p>
            <a:r>
              <a:rPr lang="fi-FI" dirty="0" smtClean="0"/>
              <a:t>Psyko-motorisia </a:t>
            </a:r>
            <a:r>
              <a:rPr lang="fi-FI" dirty="0"/>
              <a:t>taitoja</a:t>
            </a:r>
          </a:p>
          <a:p>
            <a:r>
              <a:rPr lang="fi-FI" dirty="0"/>
              <a:t>Sosiaalis-affektiivisia taitoja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68313" y="549275"/>
            <a:ext cx="8229600" cy="720725"/>
          </a:xfrm>
        </p:spPr>
        <p:txBody>
          <a:bodyPr/>
          <a:lstStyle/>
          <a:p>
            <a:r>
              <a:rPr lang="fi-FI" sz="3200"/>
              <a:t>Kognitiivisia ja havaintomotorisia tavoitteita:</a:t>
            </a:r>
            <a:br>
              <a:rPr lang="fi-FI" sz="3200"/>
            </a:br>
            <a:endParaRPr lang="fi-FI" sz="3200"/>
          </a:p>
        </p:txBody>
      </p:sp>
      <p:sp>
        <p:nvSpPr>
          <p:cNvPr id="128003" name="Rectangle 3"/>
          <p:cNvSpPr>
            <a:spLocks noGrp="1" noChangeArrowheads="1"/>
          </p:cNvSpPr>
          <p:nvPr>
            <p:ph type="body" idx="1"/>
          </p:nvPr>
        </p:nvSpPr>
        <p:spPr>
          <a:xfrm>
            <a:off x="457200" y="1268413"/>
            <a:ext cx="8229600" cy="4857750"/>
          </a:xfrm>
        </p:spPr>
        <p:txBody>
          <a:bodyPr/>
          <a:lstStyle/>
          <a:p>
            <a:pPr lvl="1"/>
            <a:r>
              <a:rPr lang="fi-FI"/>
              <a:t>Loogisen ajattelun kehittäminen</a:t>
            </a:r>
          </a:p>
          <a:p>
            <a:pPr lvl="2"/>
            <a:r>
              <a:rPr lang="fi-FI"/>
              <a:t>Ongelmanratkaisu</a:t>
            </a:r>
          </a:p>
          <a:p>
            <a:pPr lvl="2"/>
            <a:r>
              <a:rPr lang="fi-FI"/>
              <a:t>Suunnitelmallisuus</a:t>
            </a:r>
          </a:p>
          <a:p>
            <a:pPr lvl="1"/>
            <a:r>
              <a:rPr lang="fi-FI"/>
              <a:t>Johtopäätösten teko</a:t>
            </a:r>
          </a:p>
          <a:p>
            <a:pPr lvl="1"/>
            <a:r>
              <a:rPr lang="fi-FI"/>
              <a:t>Keskittymiskyvyn kehittäminen</a:t>
            </a:r>
          </a:p>
          <a:p>
            <a:pPr lvl="1"/>
            <a:r>
              <a:rPr lang="fi-FI"/>
              <a:t>Muistin kehittäminen</a:t>
            </a:r>
          </a:p>
          <a:p>
            <a:endParaRPr lang="fi-FI"/>
          </a:p>
        </p:txBody>
      </p:sp>
      <p:pic>
        <p:nvPicPr>
          <p:cNvPr id="128004" name="Picture 4" descr="MC900234543[1]"/>
          <p:cNvPicPr>
            <a:picLocks noChangeAspect="1" noChangeArrowheads="1"/>
          </p:cNvPicPr>
          <p:nvPr/>
        </p:nvPicPr>
        <p:blipFill>
          <a:blip r:embed="rId2" cstate="print"/>
          <a:srcRect/>
          <a:stretch>
            <a:fillRect/>
          </a:stretch>
        </p:blipFill>
        <p:spPr bwMode="auto">
          <a:xfrm>
            <a:off x="6732588" y="1268413"/>
            <a:ext cx="1819275" cy="18192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fi-FI" sz="3200"/>
              <a:t>Kognitiivisia ja havaintomotorisia tavoitteita:</a:t>
            </a:r>
          </a:p>
        </p:txBody>
      </p:sp>
      <p:sp>
        <p:nvSpPr>
          <p:cNvPr id="129027" name="Rectangle 3"/>
          <p:cNvSpPr>
            <a:spLocks noGrp="1" noChangeArrowheads="1"/>
          </p:cNvSpPr>
          <p:nvPr>
            <p:ph type="body" idx="1"/>
          </p:nvPr>
        </p:nvSpPr>
        <p:spPr/>
        <p:txBody>
          <a:bodyPr/>
          <a:lstStyle/>
          <a:p>
            <a:pPr lvl="1">
              <a:lnSpc>
                <a:spcPct val="90000"/>
              </a:lnSpc>
            </a:pPr>
            <a:r>
              <a:rPr lang="fi-FI"/>
              <a:t>Symbolien ymmärtäminen ja tulkinta</a:t>
            </a:r>
          </a:p>
          <a:p>
            <a:pPr lvl="1">
              <a:lnSpc>
                <a:spcPct val="90000"/>
              </a:lnSpc>
            </a:pPr>
            <a:r>
              <a:rPr lang="fi-FI"/>
              <a:t>Hahmottaminen </a:t>
            </a:r>
            <a:r>
              <a:rPr lang="fi-FI">
                <a:sym typeface="Wingdings" pitchFamily="2" charset="2"/>
              </a:rPr>
              <a:t></a:t>
            </a:r>
            <a:r>
              <a:rPr lang="fi-FI"/>
              <a:t> kaksiulotteisesta kolmiulotteiseksi ja toisinpäin</a:t>
            </a:r>
          </a:p>
          <a:p>
            <a:pPr lvl="2">
              <a:lnSpc>
                <a:spcPct val="90000"/>
              </a:lnSpc>
            </a:pPr>
            <a:r>
              <a:rPr lang="fi-FI"/>
              <a:t>Ennakointi</a:t>
            </a:r>
          </a:p>
          <a:p>
            <a:pPr lvl="1">
              <a:lnSpc>
                <a:spcPct val="90000"/>
              </a:lnSpc>
            </a:pPr>
            <a:r>
              <a:rPr lang="fi-FI"/>
              <a:t>Ympäristön havainnointi ja hahmottaminen</a:t>
            </a:r>
          </a:p>
          <a:p>
            <a:pPr lvl="2">
              <a:lnSpc>
                <a:spcPct val="90000"/>
              </a:lnSpc>
            </a:pPr>
            <a:r>
              <a:rPr lang="fi-FI"/>
              <a:t>Kokoerojen hahmottaminen, suurennos-pienennös</a:t>
            </a:r>
          </a:p>
          <a:p>
            <a:pPr lvl="2">
              <a:lnSpc>
                <a:spcPct val="90000"/>
              </a:lnSpc>
            </a:pPr>
            <a:r>
              <a:rPr lang="fi-FI"/>
              <a:t>Matkan arviointi</a:t>
            </a:r>
          </a:p>
          <a:p>
            <a:pPr lvl="2">
              <a:lnSpc>
                <a:spcPct val="90000"/>
              </a:lnSpc>
            </a:pPr>
            <a:r>
              <a:rPr lang="fi-FI"/>
              <a:t>Suunnat</a:t>
            </a:r>
          </a:p>
          <a:p>
            <a:pPr lvl="2">
              <a:lnSpc>
                <a:spcPct val="90000"/>
              </a:lnSpc>
            </a:pPr>
            <a:r>
              <a:rPr lang="fi-FI"/>
              <a:t>Korkeussuhteet</a:t>
            </a:r>
          </a:p>
          <a:p>
            <a:pPr lvl="2">
              <a:lnSpc>
                <a:spcPct val="90000"/>
              </a:lnSpc>
            </a:pPr>
            <a:r>
              <a:rPr lang="fi-FI"/>
              <a:t>Mittakaava</a:t>
            </a:r>
          </a:p>
          <a:p>
            <a:pPr>
              <a:lnSpc>
                <a:spcPct val="90000"/>
              </a:lnSpc>
            </a:pPr>
            <a:endParaRPr lang="fi-FI"/>
          </a:p>
        </p:txBody>
      </p:sp>
      <p:pic>
        <p:nvPicPr>
          <p:cNvPr id="129028" name="Picture 4" descr="MC900234543[1]"/>
          <p:cNvPicPr>
            <a:picLocks noChangeAspect="1" noChangeArrowheads="1"/>
          </p:cNvPicPr>
          <p:nvPr/>
        </p:nvPicPr>
        <p:blipFill>
          <a:blip r:embed="rId2" cstate="print"/>
          <a:srcRect/>
          <a:stretch>
            <a:fillRect/>
          </a:stretch>
        </p:blipFill>
        <p:spPr bwMode="auto">
          <a:xfrm>
            <a:off x="6300788" y="4437063"/>
            <a:ext cx="1819275" cy="18192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i-FI" sz="4000" dirty="0"/>
              <a:t>Suunnistuksen </a:t>
            </a:r>
            <a:r>
              <a:rPr lang="fi-FI" sz="4000" dirty="0" smtClean="0"/>
              <a:t>psykomotorisia </a:t>
            </a:r>
            <a:r>
              <a:rPr lang="fi-FI" sz="4000" dirty="0"/>
              <a:t>tavoitteita</a:t>
            </a:r>
          </a:p>
        </p:txBody>
      </p:sp>
      <p:sp>
        <p:nvSpPr>
          <p:cNvPr id="24579" name="Rectangle 3"/>
          <p:cNvSpPr>
            <a:spLocks noGrp="1" noChangeArrowheads="1"/>
          </p:cNvSpPr>
          <p:nvPr>
            <p:ph type="body" idx="1"/>
          </p:nvPr>
        </p:nvSpPr>
        <p:spPr>
          <a:xfrm>
            <a:off x="468313" y="1628775"/>
            <a:ext cx="8229600" cy="4525963"/>
          </a:xfrm>
        </p:spPr>
        <p:txBody>
          <a:bodyPr/>
          <a:lstStyle/>
          <a:p>
            <a:r>
              <a:rPr lang="fi-FI" dirty="0"/>
              <a:t>Kestävyyttä ja lihaskuntoa</a:t>
            </a:r>
          </a:p>
          <a:p>
            <a:pPr lvl="1"/>
            <a:r>
              <a:rPr lang="fi-FI" dirty="0"/>
              <a:t>Kävely, juoksu</a:t>
            </a:r>
          </a:p>
          <a:p>
            <a:pPr lvl="1"/>
            <a:r>
              <a:rPr lang="fi-FI" dirty="0"/>
              <a:t>Hengitys- ja verenkiertoelimistön kunto</a:t>
            </a:r>
          </a:p>
          <a:p>
            <a:pPr lvl="1"/>
            <a:r>
              <a:rPr lang="fi-FI" dirty="0"/>
              <a:t>Lihaskunto (alavartalo, jalat)</a:t>
            </a:r>
          </a:p>
          <a:p>
            <a:r>
              <a:rPr lang="fi-FI" dirty="0"/>
              <a:t>Nopeutta</a:t>
            </a:r>
          </a:p>
          <a:p>
            <a:pPr lvl="1"/>
            <a:r>
              <a:rPr lang="fi-FI" dirty="0"/>
              <a:t>Intervallityyppistä juoksua (pyrähdyksiä)</a:t>
            </a:r>
          </a:p>
          <a:p>
            <a:pPr lvl="1"/>
            <a:r>
              <a:rPr lang="fi-FI" dirty="0" err="1"/>
              <a:t>Huom</a:t>
            </a:r>
            <a:r>
              <a:rPr lang="fi-FI" dirty="0"/>
              <a:t>! Ensin kartanluku, sitten vauhti</a:t>
            </a:r>
          </a:p>
          <a:p>
            <a:endParaRPr lang="fi-FI" dirty="0"/>
          </a:p>
        </p:txBody>
      </p:sp>
      <p:pic>
        <p:nvPicPr>
          <p:cNvPr id="24581" name="Picture 5" descr="MC900241885[1]"/>
          <p:cNvPicPr>
            <a:picLocks noChangeAspect="1" noChangeArrowheads="1"/>
          </p:cNvPicPr>
          <p:nvPr/>
        </p:nvPicPr>
        <p:blipFill>
          <a:blip r:embed="rId2" cstate="print"/>
          <a:srcRect/>
          <a:stretch>
            <a:fillRect/>
          </a:stretch>
        </p:blipFill>
        <p:spPr bwMode="auto">
          <a:xfrm>
            <a:off x="7019925" y="981075"/>
            <a:ext cx="1790700" cy="16113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i-FI" sz="4000" dirty="0"/>
              <a:t>Suunnistuksen </a:t>
            </a:r>
            <a:r>
              <a:rPr lang="fi-FI" sz="4000" dirty="0" smtClean="0"/>
              <a:t>psykomotorisia </a:t>
            </a:r>
            <a:r>
              <a:rPr lang="fi-FI" sz="4000" dirty="0"/>
              <a:t>tavoitteita</a:t>
            </a:r>
          </a:p>
        </p:txBody>
      </p:sp>
      <p:sp>
        <p:nvSpPr>
          <p:cNvPr id="25603" name="Rectangle 3"/>
          <p:cNvSpPr>
            <a:spLocks noGrp="1" noChangeArrowheads="1"/>
          </p:cNvSpPr>
          <p:nvPr>
            <p:ph type="body" idx="1"/>
          </p:nvPr>
        </p:nvSpPr>
        <p:spPr>
          <a:xfrm>
            <a:off x="457200" y="1600200"/>
            <a:ext cx="8229600" cy="2765425"/>
          </a:xfrm>
        </p:spPr>
        <p:txBody>
          <a:bodyPr/>
          <a:lstStyle/>
          <a:p>
            <a:pPr>
              <a:lnSpc>
                <a:spcPct val="90000"/>
              </a:lnSpc>
            </a:pPr>
            <a:r>
              <a:rPr lang="fi-FI" dirty="0"/>
              <a:t>Tasapaino-, koordinaatio- ja orientoitumiskykyä</a:t>
            </a:r>
          </a:p>
          <a:p>
            <a:pPr lvl="1">
              <a:lnSpc>
                <a:spcPct val="90000"/>
              </a:lnSpc>
            </a:pPr>
            <a:r>
              <a:rPr lang="fi-FI" dirty="0"/>
              <a:t>Kehon eri osien liikkeiden koordinointi epätasaisen, vaihtelevan maaston mukaan</a:t>
            </a:r>
          </a:p>
          <a:p>
            <a:pPr lvl="1">
              <a:lnSpc>
                <a:spcPct val="90000"/>
              </a:lnSpc>
            </a:pPr>
            <a:r>
              <a:rPr lang="fi-FI" dirty="0"/>
              <a:t>Yleinen kehonhallinta</a:t>
            </a:r>
          </a:p>
          <a:p>
            <a:pPr lvl="1">
              <a:lnSpc>
                <a:spcPct val="90000"/>
              </a:lnSpc>
            </a:pPr>
            <a:r>
              <a:rPr lang="fi-FI" dirty="0"/>
              <a:t>Näköaisti, tasapainoaisti, kehon ’liikeaisti’</a:t>
            </a:r>
          </a:p>
        </p:txBody>
      </p:sp>
      <p:pic>
        <p:nvPicPr>
          <p:cNvPr id="25605" name="Picture 5" descr="timppa"/>
          <p:cNvPicPr>
            <a:picLocks noChangeAspect="1" noChangeArrowheads="1"/>
          </p:cNvPicPr>
          <p:nvPr/>
        </p:nvPicPr>
        <p:blipFill>
          <a:blip r:embed="rId2" cstate="print"/>
          <a:srcRect/>
          <a:stretch>
            <a:fillRect/>
          </a:stretch>
        </p:blipFill>
        <p:spPr bwMode="auto">
          <a:xfrm>
            <a:off x="3276600" y="4462463"/>
            <a:ext cx="3311525" cy="22066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fi-FI"/>
              <a:t>Sosiaalis-affektiivisia tavoitteita</a:t>
            </a:r>
          </a:p>
        </p:txBody>
      </p:sp>
      <p:sp>
        <p:nvSpPr>
          <p:cNvPr id="130051" name="Rectangle 3"/>
          <p:cNvSpPr>
            <a:spLocks noGrp="1" noChangeArrowheads="1"/>
          </p:cNvSpPr>
          <p:nvPr>
            <p:ph type="body" idx="1"/>
          </p:nvPr>
        </p:nvSpPr>
        <p:spPr/>
        <p:txBody>
          <a:bodyPr/>
          <a:lstStyle/>
          <a:p>
            <a:r>
              <a:rPr lang="fi-FI"/>
              <a:t>Itsenäisiin ratkaisuihin kasvattaminen</a:t>
            </a:r>
          </a:p>
          <a:p>
            <a:r>
              <a:rPr lang="fi-FI"/>
              <a:t>Virkistys ja elämykset</a:t>
            </a:r>
          </a:p>
          <a:p>
            <a:r>
              <a:rPr lang="fi-FI"/>
              <a:t>Onnistumiset ja itseluottamus</a:t>
            </a:r>
          </a:p>
          <a:p>
            <a:r>
              <a:rPr lang="fi-FI"/>
              <a:t>Ryhmätyötaidot </a:t>
            </a:r>
          </a:p>
          <a:p>
            <a:endParaRPr lang="fi-FI"/>
          </a:p>
          <a:p>
            <a:endParaRPr lang="fi-FI"/>
          </a:p>
        </p:txBody>
      </p:sp>
      <p:pic>
        <p:nvPicPr>
          <p:cNvPr id="130052" name="Picture 4"/>
          <p:cNvPicPr>
            <a:picLocks noChangeAspect="1" noChangeArrowheads="1"/>
          </p:cNvPicPr>
          <p:nvPr/>
        </p:nvPicPr>
        <p:blipFill>
          <a:blip r:embed="rId2" cstate="print"/>
          <a:srcRect/>
          <a:stretch>
            <a:fillRect/>
          </a:stretch>
        </p:blipFill>
        <p:spPr bwMode="auto">
          <a:xfrm>
            <a:off x="4716463" y="3540125"/>
            <a:ext cx="3611562" cy="27209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a:xfrm>
            <a:off x="457200" y="333375"/>
            <a:ext cx="8229600" cy="5792788"/>
          </a:xfrm>
        </p:spPr>
        <p:txBody>
          <a:bodyPr/>
          <a:lstStyle/>
          <a:p>
            <a:pPr>
              <a:buFontTx/>
              <a:buNone/>
            </a:pPr>
            <a:r>
              <a:rPr lang="fi-FI"/>
              <a:t>Koulusuunnistuksen taitotasot</a:t>
            </a:r>
          </a:p>
        </p:txBody>
      </p:sp>
      <p:pic>
        <p:nvPicPr>
          <p:cNvPr id="160772" name="Picture 4"/>
          <p:cNvPicPr>
            <a:picLocks noChangeAspect="1" noChangeArrowheads="1"/>
          </p:cNvPicPr>
          <p:nvPr/>
        </p:nvPicPr>
        <p:blipFill>
          <a:blip r:embed="rId2" cstate="print"/>
          <a:srcRect/>
          <a:stretch>
            <a:fillRect/>
          </a:stretch>
        </p:blipFill>
        <p:spPr bwMode="auto">
          <a:xfrm>
            <a:off x="250825" y="981075"/>
            <a:ext cx="8569325" cy="555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fi-FI" b="1"/>
              <a:t>Taitotasot 1-3</a:t>
            </a:r>
          </a:p>
        </p:txBody>
      </p:sp>
      <p:sp>
        <p:nvSpPr>
          <p:cNvPr id="161795" name="Rectangle 3"/>
          <p:cNvSpPr>
            <a:spLocks noGrp="1" noChangeArrowheads="1"/>
          </p:cNvSpPr>
          <p:nvPr>
            <p:ph type="body" idx="1"/>
          </p:nvPr>
        </p:nvSpPr>
        <p:spPr/>
        <p:txBody>
          <a:bodyPr/>
          <a:lstStyle/>
          <a:p>
            <a:pPr>
              <a:lnSpc>
                <a:spcPct val="90000"/>
              </a:lnSpc>
            </a:pPr>
            <a:r>
              <a:rPr lang="fi-FI" sz="2800" b="1"/>
              <a:t>Taitotasolla 1 </a:t>
            </a:r>
            <a:r>
              <a:rPr lang="fi-FI" sz="2800"/>
              <a:t>liikutaan koulupihassa, jossa on paljon selkeitä suuria karttakuvanhahmottamista helpottavia kohteita. Kartan mittakaava on suuri. </a:t>
            </a:r>
          </a:p>
          <a:p>
            <a:pPr>
              <a:lnSpc>
                <a:spcPct val="90000"/>
              </a:lnSpc>
            </a:pPr>
            <a:r>
              <a:rPr lang="fi-FI" sz="2800" b="1"/>
              <a:t>Taitotasolla 2 </a:t>
            </a:r>
            <a:r>
              <a:rPr lang="fi-FI" sz="2800"/>
              <a:t>pysyttäydytään vielä turvallisesti lähialueella. Hyvä näkyväisyys, selkeitä kulku-uria ja kartanlukua helpottavia rakennettuja kohteita.</a:t>
            </a:r>
          </a:p>
          <a:p>
            <a:pPr>
              <a:lnSpc>
                <a:spcPct val="90000"/>
              </a:lnSpc>
            </a:pPr>
            <a:r>
              <a:rPr lang="fi-FI" sz="2800" b="1"/>
              <a:t>Taitotaso 3 </a:t>
            </a:r>
            <a:r>
              <a:rPr lang="fi-FI" sz="2800"/>
              <a:t>edellyttää jo hyvää kartanlukutaitoa. Siirtyminen metsämaaston puolelle suunnistuskartan mittakaavalle. Kompassin käytön opettelu.</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fi-FI"/>
              <a:t>Taitotaso 1</a:t>
            </a:r>
          </a:p>
        </p:txBody>
      </p:sp>
      <p:sp>
        <p:nvSpPr>
          <p:cNvPr id="162819" name="Rectangle 3"/>
          <p:cNvSpPr>
            <a:spLocks noGrp="1" noChangeArrowheads="1"/>
          </p:cNvSpPr>
          <p:nvPr>
            <p:ph type="body" idx="1"/>
          </p:nvPr>
        </p:nvSpPr>
        <p:spPr/>
        <p:txBody>
          <a:bodyPr/>
          <a:lstStyle/>
          <a:p>
            <a:pPr>
              <a:lnSpc>
                <a:spcPct val="80000"/>
              </a:lnSpc>
            </a:pPr>
            <a:r>
              <a:rPr lang="fi-FI" sz="2000"/>
              <a:t>MAASTO luokka, liikuntasali ja koulupiha. Maastoalue sisältää runsaasti selkeitä kohteita kuten rakennuksia, teitä, polkuja. Maasto on avointa, näkyväisyys on hyvä ja maa jalkojen alla tasaista ja helppokulkuista</a:t>
            </a:r>
          </a:p>
          <a:p>
            <a:pPr>
              <a:lnSpc>
                <a:spcPct val="80000"/>
              </a:lnSpc>
            </a:pPr>
            <a:r>
              <a:rPr lang="fi-FI" sz="2000"/>
              <a:t>HARJOITUS Varsinaisia reitinvalintoja ei radalle laadita. Rastit voivat olla näköpiirissä tutulla alueella. Harjoitukset ovat hyvin lyhyitä ja suunniteltu niin, että opettaja voi helposti ohjata oppilaita. Harjoituksen pituus on yhteensä 0,5-1,5km.</a:t>
            </a:r>
          </a:p>
          <a:p>
            <a:pPr>
              <a:lnSpc>
                <a:spcPct val="80000"/>
              </a:lnSpc>
            </a:pPr>
            <a:r>
              <a:rPr lang="fi-FI" sz="2000"/>
              <a:t>RASTIEN SIJAINTI Rastit sijoitetaan selkeisiin kohteisiin; rakennusten kulmille, pensaiden ja hiekkakenttien kulmiin, yksittäisiin näkyviin puihin, kiipeilytelineisiin, aitoihin tai tolppiin.</a:t>
            </a:r>
          </a:p>
          <a:p>
            <a:pPr>
              <a:lnSpc>
                <a:spcPct val="80000"/>
              </a:lnSpc>
            </a:pPr>
            <a:r>
              <a:rPr lang="fi-FI" sz="2000"/>
              <a:t>LÄHTÖTASO Opettaja on käynyt oppilaiden kanssa läpi mikä on kartta, miten karttakuva syntyy sekä mitä kartan värit ja karttamerkit symboloivat. Näitä taitoja opetellaan vielä näillä taitotason 1 harjoituksilla – tekemällä oppimista.</a:t>
            </a:r>
          </a:p>
          <a:p>
            <a:pPr>
              <a:lnSpc>
                <a:spcPct val="80000"/>
              </a:lnSpc>
            </a:pPr>
            <a:r>
              <a:rPr lang="fi-FI" sz="2000"/>
              <a:t>VÄLTETÄÄN Korkeuseroja, korkeuskäyriä, rinteitä, kivikoita, risukoita, märkiä alueita ja tyhjiä kompassin käyttöä vaativia alueita.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Liikuntadidaktiikan jatkokurssi 2</a:t>
            </a:r>
            <a:endParaRPr lang="fi-FI" dirty="0"/>
          </a:p>
        </p:txBody>
      </p:sp>
      <p:sp>
        <p:nvSpPr>
          <p:cNvPr id="3" name="Sisällön paikkamerkki 2"/>
          <p:cNvSpPr>
            <a:spLocks noGrp="1"/>
          </p:cNvSpPr>
          <p:nvPr>
            <p:ph idx="1"/>
          </p:nvPr>
        </p:nvSpPr>
        <p:spPr/>
        <p:txBody>
          <a:bodyPr/>
          <a:lstStyle/>
          <a:p>
            <a:r>
              <a:rPr lang="fi-FI" sz="2400" dirty="0" smtClean="0"/>
              <a:t>Suoritustapa</a:t>
            </a:r>
          </a:p>
          <a:p>
            <a:pPr marL="0" indent="0">
              <a:buNone/>
            </a:pPr>
            <a:r>
              <a:rPr lang="fi-FI" sz="2400" dirty="0" smtClean="0"/>
              <a:t>- Aktiivinen osallistuminen opetukseen</a:t>
            </a:r>
          </a:p>
          <a:p>
            <a:pPr>
              <a:buFontTx/>
              <a:buChar char="-"/>
            </a:pPr>
            <a:r>
              <a:rPr lang="fi-FI" sz="2400" dirty="0" smtClean="0"/>
              <a:t>Oppimispäiväkirja</a:t>
            </a:r>
          </a:p>
          <a:p>
            <a:pPr>
              <a:buFontTx/>
              <a:buChar char="-"/>
            </a:pPr>
            <a:endParaRPr lang="fi-FI" sz="2400" dirty="0"/>
          </a:p>
          <a:p>
            <a:pPr>
              <a:buFont typeface="Arial" panose="020B0604020202020204" pitchFamily="34" charset="0"/>
              <a:buChar char="•"/>
            </a:pPr>
            <a:r>
              <a:rPr lang="fi-FI" sz="2400" dirty="0" smtClean="0"/>
              <a:t>Arviointi</a:t>
            </a:r>
          </a:p>
          <a:p>
            <a:pPr marL="0" indent="0">
              <a:buNone/>
            </a:pPr>
            <a:r>
              <a:rPr lang="fi-FI" sz="2400" dirty="0" smtClean="0"/>
              <a:t>- Harjoitukset ja oppimispäiväkirja hyväksytty / hylätty. Oppimispäiväkirjan arvioinnissa painotetaan eri liikuntamuotojen didaktista hallintaa erilaiset oppijat ja turvallisuusnäkökohdat huomioiden</a:t>
            </a:r>
          </a:p>
          <a:p>
            <a:pPr marL="0" indent="0">
              <a:buNone/>
            </a:pPr>
            <a:endParaRPr lang="fi-FI" dirty="0" smtClean="0"/>
          </a:p>
          <a:p>
            <a:pPr marL="0" indent="0">
              <a:buNone/>
            </a:pPr>
            <a:endParaRPr lang="fi-FI" dirty="0"/>
          </a:p>
        </p:txBody>
      </p:sp>
    </p:spTree>
    <p:extLst>
      <p:ext uri="{BB962C8B-B14F-4D97-AF65-F5344CB8AC3E}">
        <p14:creationId xmlns:p14="http://schemas.microsoft.com/office/powerpoint/2010/main" val="2753226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endParaRPr lang="fi-FI"/>
          </a:p>
        </p:txBody>
      </p:sp>
      <p:pic>
        <p:nvPicPr>
          <p:cNvPr id="163843" name="Picture 3"/>
          <p:cNvPicPr>
            <a:picLocks noGrp="1" noChangeAspect="1" noChangeArrowheads="1"/>
          </p:cNvPicPr>
          <p:nvPr>
            <p:ph type="body" idx="1"/>
          </p:nvPr>
        </p:nvPicPr>
        <p:blipFill>
          <a:blip r:embed="rId2" cstate="print"/>
          <a:srcRect/>
          <a:stretch>
            <a:fillRect/>
          </a:stretch>
        </p:blipFill>
        <p:spPr>
          <a:xfrm>
            <a:off x="1116013" y="1052513"/>
            <a:ext cx="6840537" cy="54102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274638"/>
            <a:ext cx="8229600" cy="633412"/>
          </a:xfrm>
        </p:spPr>
        <p:txBody>
          <a:bodyPr/>
          <a:lstStyle/>
          <a:p>
            <a:r>
              <a:rPr lang="fi-FI" sz="4000"/>
              <a:t>Taitotaso 2</a:t>
            </a:r>
          </a:p>
        </p:txBody>
      </p:sp>
      <p:sp>
        <p:nvSpPr>
          <p:cNvPr id="164867" name="Rectangle 3"/>
          <p:cNvSpPr>
            <a:spLocks noGrp="1" noChangeArrowheads="1"/>
          </p:cNvSpPr>
          <p:nvPr>
            <p:ph type="body" idx="1"/>
          </p:nvPr>
        </p:nvSpPr>
        <p:spPr>
          <a:xfrm>
            <a:off x="457200" y="476250"/>
            <a:ext cx="8229600" cy="6192838"/>
          </a:xfrm>
        </p:spPr>
        <p:txBody>
          <a:bodyPr/>
          <a:lstStyle/>
          <a:p>
            <a:pPr>
              <a:lnSpc>
                <a:spcPct val="90000"/>
              </a:lnSpc>
              <a:buFontTx/>
              <a:buNone/>
            </a:pPr>
            <a:endParaRPr lang="fi-FI" sz="2400"/>
          </a:p>
          <a:p>
            <a:pPr>
              <a:lnSpc>
                <a:spcPct val="90000"/>
              </a:lnSpc>
            </a:pPr>
            <a:r>
              <a:rPr lang="fi-FI" sz="2400"/>
              <a:t>MAASTO Helppo ja turvallinen alue, missä on paljon polkuja ja teitä, avointen alueiden reunoja, metsän kasvillisuusrajoja, linjoja, hyväkulkuisia ojien reunoja yms.</a:t>
            </a:r>
          </a:p>
          <a:p>
            <a:pPr>
              <a:lnSpc>
                <a:spcPct val="90000"/>
              </a:lnSpc>
            </a:pPr>
            <a:r>
              <a:rPr lang="fi-FI" sz="2400"/>
              <a:t>HARJOITUS Varsinaisia reitinvalintoja ei radalle laadita, vaan rastiväleillä on kulku-urista muodostuvia valintatilanteita: "käännynkö polunhaarasta oikealle vai vasemmalle?" </a:t>
            </a:r>
          </a:p>
          <a:p>
            <a:pPr>
              <a:lnSpc>
                <a:spcPct val="90000"/>
              </a:lnSpc>
            </a:pPr>
            <a:r>
              <a:rPr lang="fi-FI" sz="2400"/>
              <a:t>RASTIEN SIJAINTI Rastit sijoitetaan kulku-urilla oleviin kohteisiin; uran haaroihin, risteyksiin yms.</a:t>
            </a:r>
          </a:p>
          <a:p>
            <a:pPr>
              <a:lnSpc>
                <a:spcPct val="90000"/>
              </a:lnSpc>
            </a:pPr>
            <a:r>
              <a:rPr lang="fi-FI" sz="2400"/>
              <a:t>LÄHTÖTASO Oppilas löytää itsensä kartalta, osaa suunnata kartan ja tuntee tavallisimmat karttamerkit</a:t>
            </a:r>
          </a:p>
          <a:p>
            <a:pPr>
              <a:lnSpc>
                <a:spcPct val="90000"/>
              </a:lnSpc>
            </a:pPr>
            <a:r>
              <a:rPr lang="fi-FI" sz="2400"/>
              <a:t>VÄLTETÄÄN Korkeuseroja, korkeuskäyriä, rinteitä, kivikoita, risukoita, märkiä alueita ja tyhjiä kompassin käyttöä vaativia alueita.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endParaRPr lang="fi-FI"/>
          </a:p>
        </p:txBody>
      </p:sp>
      <p:pic>
        <p:nvPicPr>
          <p:cNvPr id="165891" name="Picture 3"/>
          <p:cNvPicPr>
            <a:picLocks noGrp="1" noChangeAspect="1" noChangeArrowheads="1"/>
          </p:cNvPicPr>
          <p:nvPr>
            <p:ph type="body" idx="1"/>
          </p:nvPr>
        </p:nvPicPr>
        <p:blipFill>
          <a:blip r:embed="rId2" cstate="print"/>
          <a:srcRect/>
          <a:stretch>
            <a:fillRect/>
          </a:stretch>
        </p:blipFill>
        <p:spPr>
          <a:xfrm>
            <a:off x="611188" y="549275"/>
            <a:ext cx="8255000" cy="5322888"/>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274638"/>
            <a:ext cx="8229600" cy="633412"/>
          </a:xfrm>
        </p:spPr>
        <p:txBody>
          <a:bodyPr/>
          <a:lstStyle/>
          <a:p>
            <a:r>
              <a:rPr lang="fi-FI" sz="4000"/>
              <a:t>Taitotaso 3</a:t>
            </a:r>
          </a:p>
        </p:txBody>
      </p:sp>
      <p:sp>
        <p:nvSpPr>
          <p:cNvPr id="166915" name="Rectangle 3"/>
          <p:cNvSpPr>
            <a:spLocks noGrp="1" noChangeArrowheads="1"/>
          </p:cNvSpPr>
          <p:nvPr>
            <p:ph type="body" idx="1"/>
          </p:nvPr>
        </p:nvSpPr>
        <p:spPr>
          <a:xfrm>
            <a:off x="457200" y="908050"/>
            <a:ext cx="8229600" cy="5761038"/>
          </a:xfrm>
        </p:spPr>
        <p:txBody>
          <a:bodyPr/>
          <a:lstStyle/>
          <a:p>
            <a:pPr>
              <a:lnSpc>
                <a:spcPct val="80000"/>
              </a:lnSpc>
            </a:pPr>
            <a:r>
              <a:rPr lang="fi-FI" sz="2000"/>
              <a:t>MAASTO Siirrytään metsämaastoon ja suunnistuskartan mittakaavalle (1:10 000). Maastossa pitää olla edelleen riittävästi turvallisuuden tunnetta lisääviä teitä ja polkuja. Rakennuksia ja avoimia alueita voi olla jo vähemmän. Aivan taitavimmat osaavat suunnistaa rastille maaston muotoja (korkeuskäyriä) lukemalla.</a:t>
            </a:r>
          </a:p>
          <a:p>
            <a:pPr>
              <a:lnSpc>
                <a:spcPct val="80000"/>
              </a:lnSpc>
            </a:pPr>
            <a:r>
              <a:rPr lang="fi-FI" sz="2000"/>
              <a:t>HARJOITUS Radan runkona on tason 2 tapaan johdatteleva reitti. Rastiväleille suunnitellaan selväpiirteisiä reitinvalintoja. Reitinvalintoja voi toteuttaa kulku-uriin tukeutuen tai maaston selkeiden tukielementtien avulla. Etevämmälle voi antaa mahdollisuuden käyttää reitinvalinnassa suunnassa kulun taitoa.</a:t>
            </a:r>
          </a:p>
          <a:p>
            <a:pPr>
              <a:lnSpc>
                <a:spcPct val="80000"/>
              </a:lnSpc>
            </a:pPr>
            <a:r>
              <a:rPr lang="fi-FI" sz="2000"/>
              <a:t>RASTIEN SIJAINTI Vaihtelevat rastipisteet valitaan johdattelevalta reitiltä tai sen lähistöltä niin, että rastia voi lähestyä selkeän maastokohteen kautta ("kirkontorni"). Rastien taustalla on pysäyttäviä maastokohteita. Suunnistus perustuu kartanlukuun ja pintakuvioiden havainnointiin, mutta rastina voi käyttää myös selväpiirteisiä maaston korkeusmuotoja (kukkula polun tuntumassa yms.).</a:t>
            </a:r>
          </a:p>
          <a:p>
            <a:pPr>
              <a:lnSpc>
                <a:spcPct val="80000"/>
              </a:lnSpc>
            </a:pPr>
            <a:r>
              <a:rPr lang="fi-FI" sz="2000"/>
              <a:t>LÄHTÖTASO Oppilas osaa pitää karttaa kulkusuunnan mukaisesti ja suunnistaa pihapiirissä ja lähialueella sujuvasti. Oppilaalla on turvallinen olo maastossa liikuttaessa ja hän hahmottaa alueen rajat. Osaa tehdä reitinvalinnan oman taitotason mukaan.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endParaRPr lang="fi-FI"/>
          </a:p>
        </p:txBody>
      </p:sp>
      <p:sp>
        <p:nvSpPr>
          <p:cNvPr id="167939" name="Rectangle 3"/>
          <p:cNvSpPr>
            <a:spLocks noGrp="1" noChangeArrowheads="1"/>
          </p:cNvSpPr>
          <p:nvPr>
            <p:ph type="body" idx="1"/>
          </p:nvPr>
        </p:nvSpPr>
        <p:spPr/>
        <p:txBody>
          <a:bodyPr/>
          <a:lstStyle/>
          <a:p>
            <a:endParaRPr lang="fi-FI"/>
          </a:p>
        </p:txBody>
      </p:sp>
      <p:pic>
        <p:nvPicPr>
          <p:cNvPr id="167940" name="Picture 4"/>
          <p:cNvPicPr>
            <a:picLocks noChangeAspect="1" noChangeArrowheads="1"/>
          </p:cNvPicPr>
          <p:nvPr/>
        </p:nvPicPr>
        <p:blipFill>
          <a:blip r:embed="rId2" cstate="print"/>
          <a:srcRect/>
          <a:stretch>
            <a:fillRect/>
          </a:stretch>
        </p:blipFill>
        <p:spPr bwMode="auto">
          <a:xfrm>
            <a:off x="395288" y="1341438"/>
            <a:ext cx="8355012" cy="4579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fi-FI" sz="4000">
                <a:effectLst>
                  <a:outerShdw blurRad="38100" dist="38100" dir="2700000" algn="tl">
                    <a:srgbClr val="C0C0C0"/>
                  </a:outerShdw>
                </a:effectLst>
              </a:rPr>
              <a:t>Mielekkään suunnistustunnin puitteet</a:t>
            </a:r>
          </a:p>
        </p:txBody>
      </p:sp>
      <p:sp>
        <p:nvSpPr>
          <p:cNvPr id="169987" name="Rectangle 3"/>
          <p:cNvSpPr>
            <a:spLocks noGrp="1" noChangeArrowheads="1"/>
          </p:cNvSpPr>
          <p:nvPr>
            <p:ph type="body" idx="1"/>
          </p:nvPr>
        </p:nvSpPr>
        <p:spPr/>
        <p:txBody>
          <a:bodyPr/>
          <a:lstStyle/>
          <a:p>
            <a:pPr>
              <a:lnSpc>
                <a:spcPct val="90000"/>
              </a:lnSpc>
              <a:buSzPct val="75000"/>
              <a:buFont typeface="Wingdings" pitchFamily="2" charset="2"/>
              <a:buChar char="l"/>
            </a:pPr>
            <a:r>
              <a:rPr lang="fi-FI"/>
              <a:t>Suunnistustuntia suunniteltaessa otettava huomioon</a:t>
            </a:r>
          </a:p>
          <a:p>
            <a:pPr>
              <a:lnSpc>
                <a:spcPct val="90000"/>
              </a:lnSpc>
              <a:buSzPct val="75000"/>
              <a:buFont typeface="Wingdings" pitchFamily="2" charset="2"/>
              <a:buNone/>
            </a:pPr>
            <a:r>
              <a:rPr lang="fi-FI"/>
              <a:t>1. Alueen valinta</a:t>
            </a:r>
          </a:p>
          <a:p>
            <a:pPr>
              <a:lnSpc>
                <a:spcPct val="90000"/>
              </a:lnSpc>
              <a:buSzPct val="75000"/>
              <a:buFont typeface="Wingdings" pitchFamily="2" charset="2"/>
              <a:buNone/>
            </a:pPr>
            <a:r>
              <a:rPr lang="fi-FI"/>
              <a:t>2. Kartta</a:t>
            </a:r>
          </a:p>
          <a:p>
            <a:pPr>
              <a:lnSpc>
                <a:spcPct val="90000"/>
              </a:lnSpc>
              <a:buSzPct val="75000"/>
              <a:buFont typeface="Wingdings" pitchFamily="2" charset="2"/>
              <a:buNone/>
            </a:pPr>
            <a:r>
              <a:rPr lang="fi-FI"/>
              <a:t>3. Rastit</a:t>
            </a:r>
          </a:p>
          <a:p>
            <a:pPr>
              <a:lnSpc>
                <a:spcPct val="90000"/>
              </a:lnSpc>
              <a:buSzPct val="75000"/>
              <a:buFont typeface="Wingdings" pitchFamily="2" charset="2"/>
              <a:buNone/>
            </a:pPr>
            <a:r>
              <a:rPr lang="fi-FI"/>
              <a:t>4. Ratojen / Harjoitusten merkitseminen</a:t>
            </a:r>
          </a:p>
          <a:p>
            <a:pPr>
              <a:lnSpc>
                <a:spcPct val="90000"/>
              </a:lnSpc>
              <a:buSzPct val="75000"/>
              <a:buFont typeface="Wingdings" pitchFamily="2" charset="2"/>
              <a:buNone/>
            </a:pPr>
            <a:r>
              <a:rPr lang="fi-FI"/>
              <a:t>5. Välineet</a:t>
            </a:r>
          </a:p>
          <a:p>
            <a:pPr>
              <a:lnSpc>
                <a:spcPct val="90000"/>
              </a:lnSpc>
              <a:buSzPct val="75000"/>
              <a:buFont typeface="Wingdings" pitchFamily="2" charset="2"/>
              <a:buNone/>
            </a:pPr>
            <a:r>
              <a:rPr lang="fi-FI"/>
              <a:t>6. Ajankohta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fi-FI" sz="4000">
                <a:effectLst>
                  <a:outerShdw blurRad="38100" dist="38100" dir="2700000" algn="tl">
                    <a:srgbClr val="C0C0C0"/>
                  </a:outerShdw>
                </a:effectLst>
              </a:rPr>
              <a:t>Harjoitusalueen valinnassa huomioitava</a:t>
            </a:r>
          </a:p>
        </p:txBody>
      </p:sp>
      <p:sp>
        <p:nvSpPr>
          <p:cNvPr id="171011" name="Rectangle 3"/>
          <p:cNvSpPr>
            <a:spLocks noGrp="1" noChangeArrowheads="1"/>
          </p:cNvSpPr>
          <p:nvPr>
            <p:ph type="body" idx="1"/>
          </p:nvPr>
        </p:nvSpPr>
        <p:spPr/>
        <p:txBody>
          <a:bodyPr/>
          <a:lstStyle/>
          <a:p>
            <a:pPr>
              <a:lnSpc>
                <a:spcPct val="80000"/>
              </a:lnSpc>
              <a:buSzPct val="75000"/>
              <a:buFont typeface="Wingdings" pitchFamily="2" charset="2"/>
              <a:buNone/>
            </a:pPr>
            <a:r>
              <a:rPr lang="fi-FI" sz="2800"/>
              <a:t>1. Alueen helppokulkuisuus</a:t>
            </a:r>
          </a:p>
          <a:p>
            <a:pPr>
              <a:lnSpc>
                <a:spcPct val="80000"/>
              </a:lnSpc>
              <a:buSzPct val="75000"/>
              <a:buFont typeface="Wingdings" pitchFamily="2" charset="2"/>
              <a:buNone/>
            </a:pPr>
            <a:r>
              <a:rPr lang="fi-FI" sz="2800"/>
              <a:t>2. Hyvä näkyvyys</a:t>
            </a:r>
          </a:p>
          <a:p>
            <a:pPr>
              <a:lnSpc>
                <a:spcPct val="80000"/>
              </a:lnSpc>
              <a:buSzPct val="75000"/>
              <a:buFont typeface="Wingdings" pitchFamily="2" charset="2"/>
              <a:buNone/>
            </a:pPr>
            <a:r>
              <a:rPr lang="fi-FI" sz="2800"/>
              <a:t>3. Ohjaavien maastokohtien riittävyys</a:t>
            </a:r>
          </a:p>
          <a:p>
            <a:pPr>
              <a:lnSpc>
                <a:spcPct val="80000"/>
              </a:lnSpc>
              <a:buSzPct val="75000"/>
              <a:buFont typeface="Wingdings" pitchFamily="2" charset="2"/>
              <a:buNone/>
            </a:pPr>
            <a:r>
              <a:rPr lang="fi-FI" sz="2800"/>
              <a:t>4. Alueen rajaus (tiet, vesistöt, pellot)</a:t>
            </a:r>
          </a:p>
          <a:p>
            <a:pPr>
              <a:lnSpc>
                <a:spcPct val="80000"/>
              </a:lnSpc>
              <a:buSzPct val="75000"/>
              <a:buFont typeface="Wingdings" pitchFamily="2" charset="2"/>
              <a:buNone/>
            </a:pPr>
            <a:r>
              <a:rPr lang="fi-FI" sz="2800"/>
              <a:t>5. Turvallisuus!!</a:t>
            </a:r>
          </a:p>
          <a:p>
            <a:pPr>
              <a:lnSpc>
                <a:spcPct val="80000"/>
              </a:lnSpc>
              <a:buSzPct val="75000"/>
              <a:buFont typeface="Wingdings" pitchFamily="2" charset="2"/>
              <a:buNone/>
            </a:pPr>
            <a:r>
              <a:rPr lang="fi-FI" sz="2800"/>
              <a:t>6. Asutusalueiden kiertäminen</a:t>
            </a:r>
          </a:p>
          <a:p>
            <a:pPr>
              <a:lnSpc>
                <a:spcPct val="80000"/>
              </a:lnSpc>
              <a:buSzPct val="75000"/>
              <a:buFont typeface="Wingdings" pitchFamily="2" charset="2"/>
              <a:buNone/>
            </a:pPr>
            <a:r>
              <a:rPr lang="fi-FI" sz="2800"/>
              <a:t>7. Eri harjoituksilla voi tutustakin alueesta tehdä haasteellisen</a:t>
            </a:r>
          </a:p>
          <a:p>
            <a:pPr>
              <a:lnSpc>
                <a:spcPct val="80000"/>
              </a:lnSpc>
              <a:buSzPct val="75000"/>
              <a:buFont typeface="Wingdings" pitchFamily="2" charset="2"/>
              <a:buNone/>
            </a:pPr>
            <a:r>
              <a:rPr lang="fi-FI" sz="2800"/>
              <a:t>8. Sopivan tasoinen</a:t>
            </a:r>
          </a:p>
          <a:p>
            <a:pPr>
              <a:lnSpc>
                <a:spcPct val="80000"/>
              </a:lnSpc>
              <a:buSzPct val="75000"/>
              <a:buFont typeface="Wingdings" pitchFamily="2" charset="2"/>
              <a:buNone/>
            </a:pPr>
            <a:r>
              <a:rPr lang="fi-FI" sz="2800"/>
              <a:t>9. Alueen vaihto välillä piristää</a:t>
            </a:r>
          </a:p>
          <a:p>
            <a:pPr>
              <a:lnSpc>
                <a:spcPct val="80000"/>
              </a:lnSpc>
            </a:pPr>
            <a:endParaRPr lang="fi-FI" sz="28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fi-FI">
                <a:effectLst>
                  <a:outerShdw blurRad="38100" dist="38100" dir="2700000" algn="tl">
                    <a:srgbClr val="C0C0C0"/>
                  </a:outerShdw>
                </a:effectLst>
              </a:rPr>
              <a:t>2. Kartta</a:t>
            </a:r>
          </a:p>
        </p:txBody>
      </p:sp>
      <p:sp>
        <p:nvSpPr>
          <p:cNvPr id="172035" name="Rectangle 3"/>
          <p:cNvSpPr>
            <a:spLocks noGrp="1" noChangeArrowheads="1"/>
          </p:cNvSpPr>
          <p:nvPr>
            <p:ph type="body" idx="1"/>
          </p:nvPr>
        </p:nvSpPr>
        <p:spPr/>
        <p:txBody>
          <a:bodyPr/>
          <a:lstStyle/>
          <a:p>
            <a:pPr>
              <a:buSzPct val="75000"/>
              <a:buFont typeface="Wingdings" pitchFamily="2" charset="2"/>
              <a:buChar char="l"/>
            </a:pPr>
            <a:r>
              <a:rPr lang="fi-FI"/>
              <a:t>Pihakartta sopivin alkeiden opettamiseen lapsille. Mittakaava 1:1000 tai 1:2000. </a:t>
            </a:r>
          </a:p>
          <a:p>
            <a:pPr>
              <a:buSzPct val="75000"/>
              <a:buFont typeface="Wingdings" pitchFamily="2" charset="2"/>
              <a:buChar char="l"/>
            </a:pPr>
            <a:r>
              <a:rPr lang="fi-FI"/>
              <a:t>Lähikartta koulun lähimaastosta. Mittakaava 1:5000 tai 1:10000</a:t>
            </a:r>
          </a:p>
          <a:p>
            <a:pPr>
              <a:buSzPct val="75000"/>
              <a:buFont typeface="Wingdings" pitchFamily="2" charset="2"/>
              <a:buChar char="l"/>
            </a:pPr>
            <a:r>
              <a:rPr lang="fi-FI"/>
              <a:t>Suunnistuskartta periaatteessa sama kuin lähikartta. Mittakaava 1:5000</a:t>
            </a:r>
            <a:r>
              <a:rPr lang="fi-FI">
                <a:sym typeface="Wingdings" pitchFamily="2" charset="2"/>
              </a:rPr>
              <a:t></a:t>
            </a:r>
            <a:r>
              <a:rPr lang="fi-FI"/>
              <a:t>1:10000.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fi-FI">
                <a:effectLst>
                  <a:outerShdw blurRad="38100" dist="38100" dir="2700000" algn="tl">
                    <a:srgbClr val="C0C0C0"/>
                  </a:outerShdw>
                </a:effectLst>
              </a:rPr>
              <a:t>Kartta</a:t>
            </a:r>
          </a:p>
        </p:txBody>
      </p:sp>
      <p:sp>
        <p:nvSpPr>
          <p:cNvPr id="173059" name="Rectangle 3"/>
          <p:cNvSpPr>
            <a:spLocks noGrp="1" noChangeArrowheads="1"/>
          </p:cNvSpPr>
          <p:nvPr>
            <p:ph type="body" idx="1"/>
          </p:nvPr>
        </p:nvSpPr>
        <p:spPr/>
        <p:txBody>
          <a:bodyPr/>
          <a:lstStyle/>
          <a:p>
            <a:pPr>
              <a:lnSpc>
                <a:spcPct val="90000"/>
              </a:lnSpc>
            </a:pPr>
            <a:r>
              <a:rPr lang="fi-FI" dirty="0"/>
              <a:t>Ajantasainen kartta tärkein apuväline suunnistusopetuksessa =&gt; Huono kartta saattaa tappaa suunnistusinnostuksen</a:t>
            </a:r>
          </a:p>
          <a:p>
            <a:pPr>
              <a:lnSpc>
                <a:spcPct val="90000"/>
              </a:lnSpc>
            </a:pPr>
            <a:r>
              <a:rPr lang="fi-FI" dirty="0"/>
              <a:t>Kartan helppolukuisuus ja selkeys – Suuri mittakaava</a:t>
            </a:r>
          </a:p>
          <a:p>
            <a:pPr>
              <a:lnSpc>
                <a:spcPct val="90000"/>
              </a:lnSpc>
            </a:pPr>
            <a:r>
              <a:rPr lang="fi-FI" dirty="0"/>
              <a:t>Jokaisella oppilaalla oma kartta</a:t>
            </a:r>
          </a:p>
          <a:p>
            <a:pPr>
              <a:lnSpc>
                <a:spcPct val="90000"/>
              </a:lnSpc>
            </a:pPr>
            <a:r>
              <a:rPr lang="fi-FI" dirty="0"/>
              <a:t>Kartta-asioissa yhteistyötä paikallisen suunnistusseuran kanssa</a:t>
            </a:r>
          </a:p>
          <a:p>
            <a:pPr marL="0" indent="0">
              <a:lnSpc>
                <a:spcPct val="90000"/>
              </a:lnSpc>
              <a:buNone/>
            </a:pPr>
            <a:endParaRPr lang="fi-FI" dirty="0"/>
          </a:p>
          <a:p>
            <a:pPr>
              <a:lnSpc>
                <a:spcPct val="90000"/>
              </a:lnSpc>
              <a:buFontTx/>
              <a:buNone/>
            </a:pPr>
            <a:endParaRPr lang="fi-FI"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fi-FI">
                <a:effectLst>
                  <a:outerShdw blurRad="38100" dist="38100" dir="2700000" algn="tl">
                    <a:srgbClr val="C0C0C0"/>
                  </a:outerShdw>
                </a:effectLst>
              </a:rPr>
              <a:t>3. Rastit</a:t>
            </a:r>
          </a:p>
        </p:txBody>
      </p:sp>
      <p:sp>
        <p:nvSpPr>
          <p:cNvPr id="174083" name="Rectangle 3"/>
          <p:cNvSpPr>
            <a:spLocks noGrp="1" noChangeArrowheads="1"/>
          </p:cNvSpPr>
          <p:nvPr>
            <p:ph type="body" idx="1"/>
          </p:nvPr>
        </p:nvSpPr>
        <p:spPr/>
        <p:txBody>
          <a:bodyPr/>
          <a:lstStyle/>
          <a:p>
            <a:pPr>
              <a:lnSpc>
                <a:spcPct val="90000"/>
              </a:lnSpc>
              <a:buSzPct val="75000"/>
              <a:buFont typeface="Wingdings" pitchFamily="2" charset="2"/>
              <a:buChar char="l"/>
            </a:pPr>
            <a:r>
              <a:rPr lang="fi-FI" sz="2400"/>
              <a:t>Rastilipulla merkitty maaston kohde on suunnistustehtävän päämäärä</a:t>
            </a:r>
          </a:p>
          <a:p>
            <a:pPr>
              <a:lnSpc>
                <a:spcPct val="90000"/>
              </a:lnSpc>
              <a:buSzPct val="75000"/>
              <a:buFont typeface="Wingdings" pitchFamily="2" charset="2"/>
              <a:buChar char="l"/>
            </a:pPr>
            <a:r>
              <a:rPr lang="fi-FI" sz="2400"/>
              <a:t>Rastien lukumäärä vaihtelee harjoituksesta riippuen</a:t>
            </a:r>
          </a:p>
          <a:p>
            <a:pPr>
              <a:lnSpc>
                <a:spcPct val="90000"/>
              </a:lnSpc>
              <a:buSzPct val="75000"/>
              <a:buFont typeface="Wingdings" pitchFamily="2" charset="2"/>
              <a:buChar char="l"/>
            </a:pPr>
            <a:r>
              <a:rPr lang="fi-FI" sz="2400"/>
              <a:t>Rastin sijaintipaikan tulisi olla selkeä karttaan merkitty maaston kohde</a:t>
            </a:r>
          </a:p>
          <a:p>
            <a:pPr>
              <a:lnSpc>
                <a:spcPct val="90000"/>
              </a:lnSpc>
              <a:buSzPct val="75000"/>
              <a:buFont typeface="Wingdings" pitchFamily="2" charset="2"/>
              <a:buChar char="l"/>
            </a:pPr>
            <a:r>
              <a:rPr lang="fi-FI" sz="2400"/>
              <a:t>Rastilipun sijoittamisessa huomioidaan suunnistajan pituus</a:t>
            </a:r>
          </a:p>
          <a:p>
            <a:pPr>
              <a:lnSpc>
                <a:spcPct val="90000"/>
              </a:lnSpc>
              <a:buSzPct val="75000"/>
              <a:buFont typeface="Wingdings" pitchFamily="2" charset="2"/>
              <a:buChar char="l"/>
            </a:pPr>
            <a:r>
              <a:rPr lang="fi-FI" sz="2400"/>
              <a:t>Rastia ei piiloteta</a:t>
            </a:r>
          </a:p>
          <a:p>
            <a:pPr>
              <a:lnSpc>
                <a:spcPct val="90000"/>
              </a:lnSpc>
              <a:buSzPct val="75000"/>
              <a:buFont typeface="Wingdings" pitchFamily="2" charset="2"/>
              <a:buChar char="l"/>
            </a:pPr>
            <a:r>
              <a:rPr lang="fi-FI" sz="2400"/>
              <a:t>Vaihtelevat rastipisteet</a:t>
            </a:r>
          </a:p>
          <a:p>
            <a:pPr>
              <a:lnSpc>
                <a:spcPct val="90000"/>
              </a:lnSpc>
              <a:buSzPct val="75000"/>
              <a:buFont typeface="Wingdings" pitchFamily="2" charset="2"/>
              <a:buChar char="l"/>
            </a:pPr>
            <a:r>
              <a:rPr lang="fi-FI" sz="2400"/>
              <a:t>Ei rastia tyhjään ympäristöön</a:t>
            </a:r>
          </a:p>
          <a:p>
            <a:pPr>
              <a:lnSpc>
                <a:spcPct val="90000"/>
              </a:lnSpc>
              <a:buSzPct val="75000"/>
              <a:buFont typeface="Wingdings" pitchFamily="2" charset="2"/>
              <a:buChar char="l"/>
            </a:pPr>
            <a:r>
              <a:rPr lang="fi-FI" sz="2400"/>
              <a:t>Leimaustapa?</a:t>
            </a:r>
          </a:p>
          <a:p>
            <a:pPr>
              <a:lnSpc>
                <a:spcPct val="90000"/>
              </a:lnSpc>
              <a:buFontTx/>
              <a:buNone/>
            </a:pPr>
            <a:endParaRPr lang="fi-FI"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fi-FI" dirty="0"/>
              <a:t>Liikuntadidaktiikan jatkokurssi</a:t>
            </a:r>
          </a:p>
        </p:txBody>
      </p:sp>
      <p:sp>
        <p:nvSpPr>
          <p:cNvPr id="3075" name="Rectangle 3"/>
          <p:cNvSpPr>
            <a:spLocks noGrp="1" noChangeArrowheads="1"/>
          </p:cNvSpPr>
          <p:nvPr>
            <p:ph type="body" idx="1"/>
          </p:nvPr>
        </p:nvSpPr>
        <p:spPr/>
        <p:txBody>
          <a:bodyPr/>
          <a:lstStyle/>
          <a:p>
            <a:r>
              <a:rPr lang="fi-FI" dirty="0"/>
              <a:t>Oppilaasta opettajan saappaisiin</a:t>
            </a:r>
          </a:p>
          <a:p>
            <a:r>
              <a:rPr lang="fi-FI" dirty="0" smtClean="0"/>
              <a:t>Tavoitteena </a:t>
            </a:r>
            <a:r>
              <a:rPr lang="fi-FI" dirty="0"/>
              <a:t>ymmärtää ja soveltaa liikunnan didaktiikan periaatteita erilaisissa oppimisympäristöissä ja osaa käyttää liikunnan opettamisen erilaisia menetelmiä.”</a:t>
            </a:r>
          </a:p>
          <a:p>
            <a:r>
              <a:rPr lang="fi-FI" dirty="0" smtClean="0"/>
              <a:t>Luontoliikunta / </a:t>
            </a:r>
          </a:p>
          <a:p>
            <a:pPr marL="0" indent="0">
              <a:buNone/>
            </a:pPr>
            <a:r>
              <a:rPr lang="fi-FI" dirty="0"/>
              <a:t> </a:t>
            </a:r>
            <a:r>
              <a:rPr lang="fi-FI" dirty="0" smtClean="0"/>
              <a:t>   suunnistus ja retkeily</a:t>
            </a:r>
            <a:endParaRPr lang="fi-FI" dirty="0"/>
          </a:p>
        </p:txBody>
      </p:sp>
      <p:pic>
        <p:nvPicPr>
          <p:cNvPr id="3076" name="Picture 5" descr="P5220017"/>
          <p:cNvPicPr>
            <a:picLocks noChangeAspect="1" noChangeArrowheads="1"/>
          </p:cNvPicPr>
          <p:nvPr/>
        </p:nvPicPr>
        <p:blipFill>
          <a:blip r:embed="rId3" cstate="print"/>
          <a:srcRect/>
          <a:stretch>
            <a:fillRect/>
          </a:stretch>
        </p:blipFill>
        <p:spPr bwMode="auto">
          <a:xfrm>
            <a:off x="5076825" y="4581525"/>
            <a:ext cx="2428875"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50825" y="0"/>
            <a:ext cx="8229600" cy="1143000"/>
          </a:xfrm>
        </p:spPr>
        <p:txBody>
          <a:bodyPr/>
          <a:lstStyle/>
          <a:p>
            <a:r>
              <a:rPr lang="fi-FI">
                <a:effectLst>
                  <a:outerShdw blurRad="38100" dist="38100" dir="2700000" algn="tl">
                    <a:srgbClr val="C0C0C0"/>
                  </a:outerShdw>
                </a:effectLst>
              </a:rPr>
              <a:t>4. Ratojen merkitseminen</a:t>
            </a:r>
          </a:p>
        </p:txBody>
      </p:sp>
      <p:sp>
        <p:nvSpPr>
          <p:cNvPr id="175107" name="Rectangle 3"/>
          <p:cNvSpPr>
            <a:spLocks noGrp="1" noChangeArrowheads="1"/>
          </p:cNvSpPr>
          <p:nvPr>
            <p:ph type="body" idx="1"/>
          </p:nvPr>
        </p:nvSpPr>
        <p:spPr>
          <a:xfrm>
            <a:off x="179388" y="981075"/>
            <a:ext cx="8229600" cy="4525963"/>
          </a:xfrm>
        </p:spPr>
        <p:txBody>
          <a:bodyPr/>
          <a:lstStyle/>
          <a:p>
            <a:pPr>
              <a:buSzPct val="75000"/>
              <a:buFont typeface="Wingdings" pitchFamily="2" charset="2"/>
              <a:buChar char="l"/>
            </a:pPr>
            <a:r>
              <a:rPr lang="fi-FI" sz="2800"/>
              <a:t>Piirretään karttaan vedenkestävällä kynällä</a:t>
            </a:r>
          </a:p>
          <a:p>
            <a:pPr>
              <a:buSzPct val="75000"/>
              <a:buFont typeface="Wingdings" pitchFamily="2" charset="2"/>
              <a:buChar char="l"/>
            </a:pPr>
            <a:r>
              <a:rPr lang="fi-FI" sz="2800"/>
              <a:t>Suositeltava väri violetti (erottuu kartan väreistä)</a:t>
            </a:r>
          </a:p>
          <a:p>
            <a:pPr>
              <a:buSzPct val="75000"/>
              <a:buFont typeface="Wingdings" pitchFamily="2" charset="2"/>
              <a:buChar char="l"/>
            </a:pPr>
            <a:r>
              <a:rPr lang="fi-FI" sz="2800"/>
              <a:t>Lähtö: Tasasivuinen kolmio (7 mm sivu), joku kärjistä osoittaa 1. rastille</a:t>
            </a:r>
          </a:p>
          <a:p>
            <a:pPr>
              <a:buSzPct val="75000"/>
              <a:buFont typeface="Wingdings" pitchFamily="2" charset="2"/>
              <a:buChar char="l"/>
            </a:pPr>
            <a:r>
              <a:rPr lang="fi-FI" sz="2800"/>
              <a:t>Rastit: Ympyrät (6-9 mm), jotka yhdistetään suorilla viivoilla. Numeroidaan siten, että luettavissa eteläreunasta käsin</a:t>
            </a:r>
          </a:p>
          <a:p>
            <a:pPr>
              <a:buSzPct val="75000"/>
              <a:buFont typeface="Wingdings" pitchFamily="2" charset="2"/>
              <a:buChar char="l"/>
            </a:pPr>
            <a:r>
              <a:rPr lang="fi-FI" sz="2800"/>
              <a:t>Maali: Kaksoisympyrä (5-7 mm)</a:t>
            </a:r>
          </a:p>
          <a:p>
            <a:pPr>
              <a:buSzPct val="75000"/>
              <a:buFont typeface="Wingdings" pitchFamily="2" charset="2"/>
              <a:buChar char="l"/>
            </a:pPr>
            <a:r>
              <a:rPr lang="fi-FI" sz="2800"/>
              <a:t>Kielletty alue: Pystyviivoitus</a:t>
            </a:r>
          </a:p>
          <a:p>
            <a:endParaRPr lang="fi-FI" sz="2800" b="1"/>
          </a:p>
        </p:txBody>
      </p:sp>
      <p:pic>
        <p:nvPicPr>
          <p:cNvPr id="175108" name="Sisällön paikkamerkki 5" descr="kartan_ratamerkinnät.jpg"/>
          <p:cNvPicPr>
            <a:picLocks noChangeAspect="1"/>
          </p:cNvPicPr>
          <p:nvPr/>
        </p:nvPicPr>
        <p:blipFill>
          <a:blip r:embed="rId2" cstate="print"/>
          <a:srcRect/>
          <a:stretch>
            <a:fillRect/>
          </a:stretch>
        </p:blipFill>
        <p:spPr bwMode="auto">
          <a:xfrm>
            <a:off x="5148263" y="4786313"/>
            <a:ext cx="3797300" cy="207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fi-FI" sz="4000"/>
              <a:t>Rastipiste =ympyrän keskipiste</a:t>
            </a:r>
            <a:br>
              <a:rPr lang="fi-FI" sz="4000"/>
            </a:br>
            <a:r>
              <a:rPr lang="fi-FI" sz="4000"/>
              <a:t>sininen= EI NÄIN!</a:t>
            </a:r>
          </a:p>
        </p:txBody>
      </p:sp>
      <p:sp>
        <p:nvSpPr>
          <p:cNvPr id="176131" name="Rectangle 3"/>
          <p:cNvSpPr>
            <a:spLocks noGrp="1" noChangeArrowheads="1"/>
          </p:cNvSpPr>
          <p:nvPr>
            <p:ph type="body" idx="1"/>
          </p:nvPr>
        </p:nvSpPr>
        <p:spPr/>
        <p:txBody>
          <a:bodyPr/>
          <a:lstStyle/>
          <a:p>
            <a:endParaRPr lang="fi-FI"/>
          </a:p>
        </p:txBody>
      </p:sp>
      <p:pic>
        <p:nvPicPr>
          <p:cNvPr id="176132" name="Picture 4"/>
          <p:cNvPicPr>
            <a:picLocks noChangeAspect="1" noChangeArrowheads="1"/>
          </p:cNvPicPr>
          <p:nvPr/>
        </p:nvPicPr>
        <p:blipFill>
          <a:blip r:embed="rId2" cstate="print"/>
          <a:srcRect/>
          <a:stretch>
            <a:fillRect/>
          </a:stretch>
        </p:blipFill>
        <p:spPr bwMode="auto">
          <a:xfrm>
            <a:off x="611188" y="1628775"/>
            <a:ext cx="7456487" cy="40862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fi-FI">
                <a:effectLst>
                  <a:outerShdw blurRad="38100" dist="38100" dir="2700000" algn="tl">
                    <a:srgbClr val="C0C0C0"/>
                  </a:outerShdw>
                </a:effectLst>
              </a:rPr>
              <a:t>5.Välineet</a:t>
            </a:r>
          </a:p>
        </p:txBody>
      </p:sp>
      <p:sp>
        <p:nvSpPr>
          <p:cNvPr id="177155" name="Rectangle 3"/>
          <p:cNvSpPr>
            <a:spLocks noGrp="1" noChangeArrowheads="1"/>
          </p:cNvSpPr>
          <p:nvPr>
            <p:ph type="body" idx="1"/>
          </p:nvPr>
        </p:nvSpPr>
        <p:spPr/>
        <p:txBody>
          <a:bodyPr/>
          <a:lstStyle/>
          <a:p>
            <a:pPr>
              <a:buSzPct val="75000"/>
              <a:buFont typeface="Wingdings" pitchFamily="2" charset="2"/>
              <a:buChar char="l"/>
            </a:pPr>
            <a:r>
              <a:rPr lang="fi-FI"/>
              <a:t>Rastilippu: Oranssivalkoinen kolmisivuinen tai A5 kokoinen muovitaskuun laitettava </a:t>
            </a:r>
          </a:p>
          <a:p>
            <a:pPr>
              <a:buSzPct val="75000"/>
              <a:buFont typeface="Wingdings" pitchFamily="2" charset="2"/>
              <a:buChar char="l"/>
            </a:pPr>
            <a:r>
              <a:rPr lang="fi-FI"/>
              <a:t>leimasin, kortti ja rastimääritteet</a:t>
            </a:r>
          </a:p>
          <a:p>
            <a:pPr>
              <a:buSzPct val="75000"/>
              <a:buFont typeface="Wingdings" pitchFamily="2" charset="2"/>
              <a:buChar char="l"/>
            </a:pPr>
            <a:r>
              <a:rPr lang="fi-FI"/>
              <a:t>Rastitunnukset (numerokoodi, eläintunnus jne.)</a:t>
            </a:r>
          </a:p>
          <a:p>
            <a:pPr>
              <a:buSzPct val="75000"/>
              <a:buFont typeface="Wingdings" pitchFamily="2" charset="2"/>
              <a:buChar char="l"/>
            </a:pPr>
            <a:r>
              <a:rPr lang="fi-FI"/>
              <a:t>Rastimääritteeseen radan pituus, rastipisteet ja rastien tarkka sijainti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fi-FI">
                <a:effectLst>
                  <a:outerShdw blurRad="38100" dist="38100" dir="2700000" algn="tl">
                    <a:srgbClr val="C0C0C0"/>
                  </a:outerShdw>
                </a:effectLst>
              </a:rPr>
              <a:t>Emit-leimaus</a:t>
            </a:r>
          </a:p>
        </p:txBody>
      </p:sp>
      <p:sp>
        <p:nvSpPr>
          <p:cNvPr id="178179" name="Rectangle 3"/>
          <p:cNvSpPr>
            <a:spLocks noGrp="1" noChangeArrowheads="1"/>
          </p:cNvSpPr>
          <p:nvPr>
            <p:ph type="body" idx="1"/>
          </p:nvPr>
        </p:nvSpPr>
        <p:spPr/>
        <p:txBody>
          <a:bodyPr/>
          <a:lstStyle/>
          <a:p>
            <a:pPr>
              <a:buSzPct val="75000"/>
              <a:buFont typeface="Wingdings" pitchFamily="2" charset="2"/>
              <a:buChar char="l"/>
            </a:pPr>
            <a:r>
              <a:rPr lang="fi-FI"/>
              <a:t>Kilpasuunnistuksessa käytettävä elektroninen leimausjärjestelmä</a:t>
            </a:r>
          </a:p>
          <a:p>
            <a:pPr>
              <a:buSzPct val="75000"/>
              <a:buFont typeface="Wingdings" pitchFamily="2" charset="2"/>
              <a:buChar char="l"/>
            </a:pPr>
            <a:r>
              <a:rPr lang="fi-FI"/>
              <a:t>Kilpailijalla muovinen kilpailukortti</a:t>
            </a:r>
          </a:p>
          <a:p>
            <a:pPr>
              <a:buSzPct val="75000"/>
              <a:buFont typeface="Wingdings" pitchFamily="2" charset="2"/>
              <a:buChar char="l"/>
            </a:pPr>
            <a:r>
              <a:rPr lang="fi-FI"/>
              <a:t>Kilpailukortti leimataan rastilla leimasimeen, joka rekisteröi korttiin rastin koodin ja rastilla käynnin ajan</a:t>
            </a:r>
          </a:p>
          <a:p>
            <a:pPr>
              <a:buSzPct val="75000"/>
              <a:buFont typeface="Wingdings" pitchFamily="2" charset="2"/>
              <a:buChar char="l"/>
            </a:pPr>
            <a:r>
              <a:rPr lang="fi-FI"/>
              <a:t>Maalissa voidaan tulostaa leimaustiedot eli väliajat jokaiselta rastiväliltä</a:t>
            </a:r>
          </a:p>
          <a:p>
            <a:endParaRPr lang="fi-FI"/>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fi-FI">
                <a:effectLst>
                  <a:outerShdw blurRad="38100" dist="38100" dir="2700000" algn="tl">
                    <a:srgbClr val="C0C0C0"/>
                  </a:outerShdw>
                </a:effectLst>
              </a:rPr>
              <a:t>Viitoitusnauhat</a:t>
            </a:r>
          </a:p>
        </p:txBody>
      </p:sp>
      <p:sp>
        <p:nvSpPr>
          <p:cNvPr id="179203" name="Rectangle 3"/>
          <p:cNvSpPr>
            <a:spLocks noGrp="1" noChangeArrowheads="1"/>
          </p:cNvSpPr>
          <p:nvPr>
            <p:ph type="body" idx="1"/>
          </p:nvPr>
        </p:nvSpPr>
        <p:spPr/>
        <p:txBody>
          <a:bodyPr/>
          <a:lstStyle/>
          <a:p>
            <a:r>
              <a:rPr lang="fi-FI" sz="2800"/>
              <a:t>Tarvitaan suunnistuksen alkuopetuksessa</a:t>
            </a:r>
          </a:p>
          <a:p>
            <a:r>
              <a:rPr lang="fi-FI" sz="2800"/>
              <a:t>Lisää maastossa jo olevia reitinvalintavaihtoehtoja</a:t>
            </a:r>
          </a:p>
          <a:p>
            <a:r>
              <a:rPr lang="fi-FI" sz="2800"/>
              <a:t>Helpoin tapa tehdä viitoitus on käyttää pyykkipoikiin kiinnitettyjä merkitsemisnauhoja</a:t>
            </a:r>
          </a:p>
          <a:p>
            <a:r>
              <a:rPr lang="fi-FI" sz="2800"/>
              <a:t>Nauhoituksen väri, korkeus ja muut näkyvyyteen vaikuttavat tekijät huomioitava</a:t>
            </a:r>
          </a:p>
          <a:p>
            <a:r>
              <a:rPr lang="fi-FI" sz="2800"/>
              <a:t>Rastireitti, tukireitti ja reittiviivaradoilla</a:t>
            </a:r>
          </a:p>
          <a:p>
            <a:endParaRPr lang="fi-FI"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fi-FI"/>
              <a:t>Suunnistuksen lajit</a:t>
            </a:r>
          </a:p>
        </p:txBody>
      </p:sp>
      <p:sp>
        <p:nvSpPr>
          <p:cNvPr id="181251" name="Rectangle 3"/>
          <p:cNvSpPr>
            <a:spLocks noGrp="1" noChangeArrowheads="1"/>
          </p:cNvSpPr>
          <p:nvPr>
            <p:ph type="body" idx="1"/>
          </p:nvPr>
        </p:nvSpPr>
        <p:spPr/>
        <p:txBody>
          <a:bodyPr/>
          <a:lstStyle/>
          <a:p>
            <a:r>
              <a:rPr lang="fi-FI"/>
              <a:t>Tavallinen, jossa mukana viestisuunnistus ja yösuunnistus</a:t>
            </a:r>
          </a:p>
          <a:p>
            <a:r>
              <a:rPr lang="fi-FI"/>
              <a:t>Pyöräsuunnistus</a:t>
            </a:r>
          </a:p>
          <a:p>
            <a:r>
              <a:rPr lang="fi-FI"/>
              <a:t>Hiihtosuunnistus</a:t>
            </a:r>
          </a:p>
          <a:p>
            <a:r>
              <a:rPr lang="fi-FI"/>
              <a:t>Tarkkuussuuunnistus</a:t>
            </a:r>
          </a:p>
          <a:p>
            <a:r>
              <a:rPr lang="fi-FI"/>
              <a:t>Miten eri lajit soveltuvat kouluun?</a:t>
            </a:r>
          </a:p>
          <a:p>
            <a:endParaRPr lang="fi-FI"/>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fi-FI"/>
              <a:t>Maastossa eteneminen</a:t>
            </a:r>
          </a:p>
        </p:txBody>
      </p:sp>
      <p:sp>
        <p:nvSpPr>
          <p:cNvPr id="150531" name="Rectangle 3"/>
          <p:cNvSpPr>
            <a:spLocks noGrp="1" noChangeArrowheads="1"/>
          </p:cNvSpPr>
          <p:nvPr>
            <p:ph type="body" idx="1"/>
          </p:nvPr>
        </p:nvSpPr>
        <p:spPr/>
        <p:txBody>
          <a:bodyPr/>
          <a:lstStyle/>
          <a:p>
            <a:pPr>
              <a:lnSpc>
                <a:spcPct val="90000"/>
              </a:lnSpc>
            </a:pPr>
            <a:r>
              <a:rPr lang="fi-FI"/>
              <a:t>Totuttelu maastossa liikkumiseen ilman karttaa kävellen ja juosten esim. leikkien ja retkeilyn kautta</a:t>
            </a:r>
          </a:p>
          <a:p>
            <a:pPr>
              <a:lnSpc>
                <a:spcPct val="90000"/>
              </a:lnSpc>
            </a:pPr>
            <a:r>
              <a:rPr lang="fi-FI"/>
              <a:t>Seuraavaksi mukaan kartta: tehdään karttaretkiä kävellen ja juosten tai vaikka hiihtäen, meloen ja pyöräillen</a:t>
            </a:r>
          </a:p>
          <a:p>
            <a:pPr>
              <a:lnSpc>
                <a:spcPct val="90000"/>
              </a:lnSpc>
            </a:pPr>
            <a:r>
              <a:rPr lang="fi-FI"/>
              <a:t>Kompassi mukaan viimeisenä, kun maastossa liikkuminen karttaa lukien sujuu jo hyvin</a:t>
            </a:r>
            <a:endParaRPr lang="fi-FI" b="1"/>
          </a:p>
          <a:p>
            <a:pPr>
              <a:lnSpc>
                <a:spcPct val="90000"/>
              </a:lnSpc>
              <a:buFontTx/>
              <a:buNone/>
            </a:pPr>
            <a:endParaRPr lang="fi-FI"/>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fi-FI" sz="2800" b="1"/>
              <a:t>Maaston muotojen hahmottaminen eli korkeuskäyrien ymmärtäminen</a:t>
            </a:r>
            <a:r>
              <a:rPr lang="fi-FI" sz="4000"/>
              <a:t/>
            </a:r>
            <a:br>
              <a:rPr lang="fi-FI" sz="4000"/>
            </a:br>
            <a:endParaRPr lang="fi-FI" sz="4000"/>
          </a:p>
        </p:txBody>
      </p:sp>
      <p:sp>
        <p:nvSpPr>
          <p:cNvPr id="151555" name="Rectangle 3"/>
          <p:cNvSpPr>
            <a:spLocks noGrp="1" noChangeArrowheads="1"/>
          </p:cNvSpPr>
          <p:nvPr>
            <p:ph type="body" idx="1"/>
          </p:nvPr>
        </p:nvSpPr>
        <p:spPr>
          <a:xfrm>
            <a:off x="539750" y="1989138"/>
            <a:ext cx="8229600" cy="4525962"/>
          </a:xfrm>
        </p:spPr>
        <p:txBody>
          <a:bodyPr/>
          <a:lstStyle/>
          <a:p>
            <a:pPr>
              <a:lnSpc>
                <a:spcPct val="80000"/>
              </a:lnSpc>
            </a:pPr>
            <a:r>
              <a:rPr lang="fi-FI" sz="2800"/>
              <a:t>Maaston muotojen hahmottaminen kartasta on yksi suunnistuksen vaikeimpia tehtäviä</a:t>
            </a:r>
          </a:p>
          <a:p>
            <a:pPr>
              <a:lnSpc>
                <a:spcPct val="80000"/>
              </a:lnSpc>
            </a:pPr>
            <a:r>
              <a:rPr lang="fi-FI" sz="2800"/>
              <a:t>Korkeuskäyrien tutkiminen on hyvä aloittaa kukkulan ja supan eroavaisuuden hahmottamisella </a:t>
            </a:r>
          </a:p>
          <a:p>
            <a:pPr>
              <a:lnSpc>
                <a:spcPct val="80000"/>
              </a:lnSpc>
            </a:pPr>
            <a:r>
              <a:rPr lang="fi-FI" sz="2800"/>
              <a:t>Helpoiten korkeuskäyrien tutkiminen onnistuu maastossa, mäkialueella, jossa on hyvä näkyvyys ja sopivasti erikokoisia mäkiä</a:t>
            </a:r>
          </a:p>
          <a:p>
            <a:pPr>
              <a:lnSpc>
                <a:spcPct val="80000"/>
              </a:lnSpc>
            </a:pPr>
            <a:r>
              <a:rPr lang="fi-FI" sz="2800"/>
              <a:t>Kartalta mäkialueiden hahmottaminen alkaa mäen korkeimman paikan löytämisestä. Tämän jälkeen on helpompi ymmärtää, mihin päin maasto laskee ja mihin nousee</a:t>
            </a:r>
          </a:p>
        </p:txBody>
      </p:sp>
      <p:pic>
        <p:nvPicPr>
          <p:cNvPr id="151556" name="Picture 4"/>
          <p:cNvPicPr>
            <a:picLocks noChangeAspect="1" noChangeArrowheads="1"/>
          </p:cNvPicPr>
          <p:nvPr/>
        </p:nvPicPr>
        <p:blipFill>
          <a:blip r:embed="rId2" cstate="print"/>
          <a:srcRect/>
          <a:stretch>
            <a:fillRect/>
          </a:stretch>
        </p:blipFill>
        <p:spPr bwMode="auto">
          <a:xfrm>
            <a:off x="2843213" y="981075"/>
            <a:ext cx="3152775" cy="90487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fi-FI"/>
              <a:t>Ratasuunnitteluideoita</a:t>
            </a:r>
          </a:p>
        </p:txBody>
      </p:sp>
      <p:sp>
        <p:nvSpPr>
          <p:cNvPr id="152579" name="Rectangle 3"/>
          <p:cNvSpPr>
            <a:spLocks noGrp="1" noChangeArrowheads="1"/>
          </p:cNvSpPr>
          <p:nvPr>
            <p:ph type="body" idx="1"/>
          </p:nvPr>
        </p:nvSpPr>
        <p:spPr/>
        <p:txBody>
          <a:bodyPr/>
          <a:lstStyle/>
          <a:p>
            <a:pPr>
              <a:buFontTx/>
              <a:buNone/>
            </a:pPr>
            <a:r>
              <a:rPr lang="en-GB" sz="3600" b="1">
                <a:solidFill>
                  <a:srgbClr val="008000"/>
                </a:solidFill>
              </a:rPr>
              <a:t>K</a:t>
            </a:r>
            <a:r>
              <a:rPr lang="fi-FI" sz="3600" b="1">
                <a:solidFill>
                  <a:srgbClr val="008000"/>
                </a:solidFill>
              </a:rPr>
              <a:t>orkeuskäyrien hahmotus</a:t>
            </a:r>
            <a:r>
              <a:rPr lang="en-GB" sz="3600" b="1">
                <a:solidFill>
                  <a:srgbClr val="008000"/>
                </a:solidFill>
              </a:rPr>
              <a:t>:</a:t>
            </a:r>
          </a:p>
          <a:p>
            <a:pPr lvl="1">
              <a:buFontTx/>
              <a:buChar char="-"/>
            </a:pPr>
            <a:r>
              <a:rPr lang="en-GB"/>
              <a:t>korostuu avoimissa ja mäkisissä maastoissa</a:t>
            </a:r>
          </a:p>
          <a:p>
            <a:pPr lvl="1">
              <a:buFontTx/>
              <a:buChar char="-"/>
            </a:pPr>
            <a:r>
              <a:rPr lang="en-GB"/>
              <a:t>käyräkartta</a:t>
            </a:r>
            <a:r>
              <a:rPr lang="fi-FI"/>
              <a:t>harjoitukset</a:t>
            </a:r>
          </a:p>
          <a:p>
            <a:pPr lvl="1">
              <a:buFontTx/>
              <a:buChar char="-"/>
            </a:pPr>
            <a:r>
              <a:rPr lang="en-GB"/>
              <a:t>hiihtosuunnistuskisat mäkisissä maastoissa</a:t>
            </a:r>
          </a:p>
          <a:p>
            <a:pPr lvl="1">
              <a:buFontTx/>
              <a:buChar char="-"/>
            </a:pPr>
            <a:r>
              <a:rPr lang="en-GB"/>
              <a:t>korkeuskäyrien piirtoharjoitus pöytäliinalla</a:t>
            </a:r>
          </a:p>
          <a:p>
            <a:endParaRPr lang="fi-FI"/>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979613" y="333375"/>
            <a:ext cx="8229600" cy="1143000"/>
          </a:xfrm>
        </p:spPr>
        <p:txBody>
          <a:bodyPr/>
          <a:lstStyle/>
          <a:p>
            <a:r>
              <a:rPr lang="fi-FI"/>
              <a:t>Suunnassa kulku</a:t>
            </a:r>
          </a:p>
        </p:txBody>
      </p:sp>
      <p:sp>
        <p:nvSpPr>
          <p:cNvPr id="153603" name="Rectangle 3"/>
          <p:cNvSpPr>
            <a:spLocks noGrp="1" noChangeArrowheads="1"/>
          </p:cNvSpPr>
          <p:nvPr>
            <p:ph type="body" idx="1"/>
          </p:nvPr>
        </p:nvSpPr>
        <p:spPr>
          <a:xfrm>
            <a:off x="468313" y="2332038"/>
            <a:ext cx="8229600" cy="4525962"/>
          </a:xfrm>
        </p:spPr>
        <p:txBody>
          <a:bodyPr/>
          <a:lstStyle/>
          <a:p>
            <a:pPr>
              <a:lnSpc>
                <a:spcPct val="90000"/>
              </a:lnSpc>
            </a:pPr>
            <a:r>
              <a:rPr lang="fi-FI" sz="2400"/>
              <a:t>Kompassi on apuväline suunnan määrittämistä ja suunnassakulkua varten</a:t>
            </a:r>
          </a:p>
          <a:p>
            <a:pPr>
              <a:lnSpc>
                <a:spcPct val="90000"/>
              </a:lnSpc>
            </a:pPr>
            <a:r>
              <a:rPr lang="fi-FI" sz="2400"/>
              <a:t>Suunnassakulku ei tarkoita sitä, että kartta jää sivuun!</a:t>
            </a:r>
          </a:p>
          <a:p>
            <a:pPr>
              <a:lnSpc>
                <a:spcPct val="90000"/>
              </a:lnSpc>
            </a:pPr>
            <a:r>
              <a:rPr lang="fi-FI" sz="2400"/>
              <a:t>Alakoulun 1-4-luokkien suunnistusharjoituksien tulee perustua kartanluvun oppimiseen</a:t>
            </a:r>
          </a:p>
          <a:p>
            <a:pPr>
              <a:lnSpc>
                <a:spcPct val="90000"/>
              </a:lnSpc>
            </a:pPr>
            <a:r>
              <a:rPr lang="fi-FI" sz="2400"/>
              <a:t>Kompassi mukaan taitotason 3 harjoituksiin siirryttäessä</a:t>
            </a:r>
          </a:p>
          <a:p>
            <a:pPr>
              <a:lnSpc>
                <a:spcPct val="90000"/>
              </a:lnSpc>
            </a:pPr>
            <a:r>
              <a:rPr lang="fi-FI" sz="2400"/>
              <a:t>Samanaikaisesti tulisi lukea karttaa ja tarkistaa suuntaa, havainnoida ympäröivää maastoa ja katsoa, mihin astuu…</a:t>
            </a:r>
          </a:p>
          <a:p>
            <a:pPr>
              <a:lnSpc>
                <a:spcPct val="90000"/>
              </a:lnSpc>
            </a:pPr>
            <a:r>
              <a:rPr lang="fi-FI" sz="2400"/>
              <a:t>Suunnassakulkuharjoitukset on hyvä viedä jo alkuvaiheessa todellisiin olosuhteisiin, maastoon</a:t>
            </a:r>
          </a:p>
        </p:txBody>
      </p:sp>
      <p:pic>
        <p:nvPicPr>
          <p:cNvPr id="153604" name="Sisällön paikkamerkki 4" descr="kompassi.jpg"/>
          <p:cNvPicPr>
            <a:picLocks noChangeAspect="1"/>
          </p:cNvPicPr>
          <p:nvPr/>
        </p:nvPicPr>
        <p:blipFill>
          <a:blip r:embed="rId2" cstate="print"/>
          <a:srcRect/>
          <a:stretch>
            <a:fillRect/>
          </a:stretch>
        </p:blipFill>
        <p:spPr bwMode="auto">
          <a:xfrm>
            <a:off x="323850" y="0"/>
            <a:ext cx="3430588" cy="227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i-FI" dirty="0"/>
              <a:t>Kurssin sisältö ja käytänteitä</a:t>
            </a:r>
          </a:p>
        </p:txBody>
      </p:sp>
      <p:sp>
        <p:nvSpPr>
          <p:cNvPr id="4099" name="Rectangle 3"/>
          <p:cNvSpPr>
            <a:spLocks noGrp="1" noChangeArrowheads="1"/>
          </p:cNvSpPr>
          <p:nvPr>
            <p:ph type="body" idx="1"/>
          </p:nvPr>
        </p:nvSpPr>
        <p:spPr/>
        <p:txBody>
          <a:bodyPr/>
          <a:lstStyle/>
          <a:p>
            <a:r>
              <a:rPr lang="fi-FI" sz="2400" dirty="0"/>
              <a:t>Luennot 4h, suunnittelutunti 2h, harjoitukset 14h + oman </a:t>
            </a:r>
            <a:r>
              <a:rPr lang="fi-FI" sz="2400" dirty="0" smtClean="0"/>
              <a:t>harjoituksen pidon </a:t>
            </a:r>
            <a:r>
              <a:rPr lang="fi-FI" sz="2400" dirty="0"/>
              <a:t>valmistelu</a:t>
            </a:r>
          </a:p>
          <a:p>
            <a:r>
              <a:rPr lang="fi-FI" sz="2400" dirty="0" smtClean="0"/>
              <a:t>Suunnistusharjoitukset omalle ryhmälle, retkeilykerta koululuokalle (3-4 luokan oppilaille)</a:t>
            </a:r>
          </a:p>
          <a:p>
            <a:r>
              <a:rPr lang="fi-FI" sz="2400" dirty="0" smtClean="0"/>
              <a:t>Suunnistusharjoitukset</a:t>
            </a:r>
            <a:r>
              <a:rPr lang="fi-FI" sz="2400" dirty="0"/>
              <a:t>: 1h 15 min opetusta, loppuun  15 min koonti ja keskustelu </a:t>
            </a:r>
            <a:r>
              <a:rPr lang="fi-FI" sz="2400" dirty="0" smtClean="0"/>
              <a:t>tunnista, retkeily 2.45 h toimintaa ja 15 min keskustelu</a:t>
            </a:r>
          </a:p>
          <a:p>
            <a:r>
              <a:rPr lang="fi-FI" sz="2400" dirty="0" smtClean="0"/>
              <a:t>Kirjallinen tuntisuunnitelma kaikista harjoituksista. </a:t>
            </a:r>
          </a:p>
          <a:p>
            <a:r>
              <a:rPr lang="fi-FI" sz="2400" dirty="0" smtClean="0"/>
              <a:t>Raportti (+tuntisuunnitelma) omasta harjoituksesta ja palautus </a:t>
            </a:r>
            <a:r>
              <a:rPr lang="fi-FI" sz="2400" dirty="0" err="1" smtClean="0"/>
              <a:t>Pedanettiin</a:t>
            </a:r>
            <a:r>
              <a:rPr lang="fi-FI" sz="2400" dirty="0" smtClean="0"/>
              <a:t> 31.10 mennessä</a:t>
            </a:r>
          </a:p>
          <a:p>
            <a:r>
              <a:rPr lang="fi-FI" sz="2400" dirty="0" smtClean="0"/>
              <a:t>Arviointi: hyväksytty / täydennettävä</a:t>
            </a:r>
            <a:endParaRPr lang="fi-FI" sz="2400" dirty="0"/>
          </a:p>
          <a:p>
            <a:endParaRPr lang="fi-FI"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fi-FI"/>
              <a:t>Ratasuunnitteluideoita</a:t>
            </a:r>
          </a:p>
        </p:txBody>
      </p:sp>
      <p:sp>
        <p:nvSpPr>
          <p:cNvPr id="154627" name="Rectangle 3"/>
          <p:cNvSpPr>
            <a:spLocks noGrp="1" noChangeArrowheads="1"/>
          </p:cNvSpPr>
          <p:nvPr>
            <p:ph type="body" idx="1"/>
          </p:nvPr>
        </p:nvSpPr>
        <p:spPr/>
        <p:txBody>
          <a:bodyPr/>
          <a:lstStyle/>
          <a:p>
            <a:pPr>
              <a:buFontTx/>
              <a:buNone/>
            </a:pPr>
            <a:r>
              <a:rPr lang="en-GB" sz="3600" b="1">
                <a:solidFill>
                  <a:srgbClr val="008000"/>
                </a:solidFill>
              </a:rPr>
              <a:t>K</a:t>
            </a:r>
            <a:r>
              <a:rPr lang="fi-FI" sz="3600" b="1">
                <a:solidFill>
                  <a:srgbClr val="008000"/>
                </a:solidFill>
              </a:rPr>
              <a:t>ompassin käyttö</a:t>
            </a:r>
            <a:r>
              <a:rPr lang="en-GB" sz="3600" b="1">
                <a:solidFill>
                  <a:srgbClr val="008000"/>
                </a:solidFill>
              </a:rPr>
              <a:t>:</a:t>
            </a:r>
          </a:p>
          <a:p>
            <a:pPr lvl="1">
              <a:buFontTx/>
              <a:buChar char="-"/>
            </a:pPr>
            <a:r>
              <a:rPr lang="en-GB"/>
              <a:t>korostuu peitteisissä, suurpiirteisissä ja tasaisissa maastoissa</a:t>
            </a:r>
          </a:p>
          <a:p>
            <a:pPr lvl="1">
              <a:buFontTx/>
              <a:buChar char="-"/>
            </a:pPr>
            <a:r>
              <a:rPr lang="en-GB"/>
              <a:t>rastit tyhjille alueille</a:t>
            </a:r>
            <a:r>
              <a:rPr lang="fi-FI"/>
              <a:t>, joiden ympärillä on pysäyttäviä kohteita</a:t>
            </a:r>
          </a:p>
          <a:p>
            <a:pPr lvl="1">
              <a:buFontTx/>
              <a:buChar char="-"/>
            </a:pPr>
            <a:r>
              <a:rPr lang="en-GB"/>
              <a:t>mustat aukot rastiväleillä</a:t>
            </a:r>
            <a:endParaRPr lang="fi-FI"/>
          </a:p>
          <a:p>
            <a:pPr lvl="1">
              <a:buFontTx/>
              <a:buChar char="-"/>
            </a:pPr>
            <a:r>
              <a:rPr lang="en-GB"/>
              <a:t>yösuunnistus</a:t>
            </a:r>
            <a:endParaRPr lang="fi-FI"/>
          </a:p>
          <a:p>
            <a:endParaRPr lang="fi-FI"/>
          </a:p>
        </p:txBody>
      </p:sp>
      <p:pic>
        <p:nvPicPr>
          <p:cNvPr id="154628" name="Picture 6"/>
          <p:cNvPicPr>
            <a:picLocks noChangeAspect="1" noChangeArrowheads="1"/>
          </p:cNvPicPr>
          <p:nvPr/>
        </p:nvPicPr>
        <p:blipFill>
          <a:blip r:embed="rId2" cstate="print"/>
          <a:srcRect/>
          <a:stretch>
            <a:fillRect/>
          </a:stretch>
        </p:blipFill>
        <p:spPr bwMode="auto">
          <a:xfrm>
            <a:off x="6084888" y="3644900"/>
            <a:ext cx="2384425" cy="306863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ctrTitle" idx="4294967295"/>
          </p:nvPr>
        </p:nvSpPr>
        <p:spPr>
          <a:xfrm>
            <a:off x="685800" y="2636838"/>
            <a:ext cx="7918450" cy="3024187"/>
          </a:xfrm>
        </p:spPr>
        <p:txBody>
          <a:bodyPr/>
          <a:lstStyle/>
          <a:p>
            <a:r>
              <a:rPr lang="fi-FI" sz="4000" i="1">
                <a:latin typeface="Arial Black" pitchFamily="34" charset="0"/>
              </a:rPr>
              <a:t>Lasten, nuorten ja aikuisten käyttämät suunnistustekniikat</a:t>
            </a:r>
          </a:p>
        </p:txBody>
      </p:sp>
      <p:sp>
        <p:nvSpPr>
          <p:cNvPr id="155651" name="Freeform 4"/>
          <p:cNvSpPr>
            <a:spLocks/>
          </p:cNvSpPr>
          <p:nvPr/>
        </p:nvSpPr>
        <p:spPr bwMode="auto">
          <a:xfrm>
            <a:off x="684213" y="3810000"/>
            <a:ext cx="7110412" cy="506413"/>
          </a:xfrm>
          <a:custGeom>
            <a:avLst/>
            <a:gdLst>
              <a:gd name="T0" fmla="*/ 576 w 4532"/>
              <a:gd name="T1" fmla="*/ 197 h 319"/>
              <a:gd name="T2" fmla="*/ 698 w 4532"/>
              <a:gd name="T3" fmla="*/ 150 h 319"/>
              <a:gd name="T4" fmla="*/ 897 w 4532"/>
              <a:gd name="T5" fmla="*/ 27 h 319"/>
              <a:gd name="T6" fmla="*/ 1067 w 4532"/>
              <a:gd name="T7" fmla="*/ 83 h 319"/>
              <a:gd name="T8" fmla="*/ 1369 w 4532"/>
              <a:gd name="T9" fmla="*/ 93 h 319"/>
              <a:gd name="T10" fmla="*/ 1397 w 4532"/>
              <a:gd name="T11" fmla="*/ 150 h 319"/>
              <a:gd name="T12" fmla="*/ 1548 w 4532"/>
              <a:gd name="T13" fmla="*/ 83 h 319"/>
              <a:gd name="T14" fmla="*/ 1699 w 4532"/>
              <a:gd name="T15" fmla="*/ 55 h 319"/>
              <a:gd name="T16" fmla="*/ 1794 w 4532"/>
              <a:gd name="T17" fmla="*/ 140 h 319"/>
              <a:gd name="T18" fmla="*/ 1869 w 4532"/>
              <a:gd name="T19" fmla="*/ 83 h 319"/>
              <a:gd name="T20" fmla="*/ 2077 w 4532"/>
              <a:gd name="T21" fmla="*/ 93 h 319"/>
              <a:gd name="T22" fmla="*/ 2238 w 4532"/>
              <a:gd name="T23" fmla="*/ 112 h 319"/>
              <a:gd name="T24" fmla="*/ 2351 w 4532"/>
              <a:gd name="T25" fmla="*/ 159 h 319"/>
              <a:gd name="T26" fmla="*/ 2464 w 4532"/>
              <a:gd name="T27" fmla="*/ 93 h 319"/>
              <a:gd name="T28" fmla="*/ 2540 w 4532"/>
              <a:gd name="T29" fmla="*/ 27 h 319"/>
              <a:gd name="T30" fmla="*/ 2681 w 4532"/>
              <a:gd name="T31" fmla="*/ 131 h 319"/>
              <a:gd name="T32" fmla="*/ 2804 w 4532"/>
              <a:gd name="T33" fmla="*/ 65 h 319"/>
              <a:gd name="T34" fmla="*/ 2899 w 4532"/>
              <a:gd name="T35" fmla="*/ 83 h 319"/>
              <a:gd name="T36" fmla="*/ 3050 w 4532"/>
              <a:gd name="T37" fmla="*/ 216 h 319"/>
              <a:gd name="T38" fmla="*/ 3078 w 4532"/>
              <a:gd name="T39" fmla="*/ 159 h 319"/>
              <a:gd name="T40" fmla="*/ 3172 w 4532"/>
              <a:gd name="T41" fmla="*/ 74 h 319"/>
              <a:gd name="T42" fmla="*/ 3229 w 4532"/>
              <a:gd name="T43" fmla="*/ 112 h 319"/>
              <a:gd name="T44" fmla="*/ 3314 w 4532"/>
              <a:gd name="T45" fmla="*/ 74 h 319"/>
              <a:gd name="T46" fmla="*/ 3371 w 4532"/>
              <a:gd name="T47" fmla="*/ 112 h 319"/>
              <a:gd name="T48" fmla="*/ 3456 w 4532"/>
              <a:gd name="T49" fmla="*/ 112 h 319"/>
              <a:gd name="T50" fmla="*/ 3578 w 4532"/>
              <a:gd name="T51" fmla="*/ 121 h 319"/>
              <a:gd name="T52" fmla="*/ 3673 w 4532"/>
              <a:gd name="T53" fmla="*/ 131 h 319"/>
              <a:gd name="T54" fmla="*/ 3777 w 4532"/>
              <a:gd name="T55" fmla="*/ 121 h 319"/>
              <a:gd name="T56" fmla="*/ 3890 w 4532"/>
              <a:gd name="T57" fmla="*/ 131 h 319"/>
              <a:gd name="T58" fmla="*/ 4032 w 4532"/>
              <a:gd name="T59" fmla="*/ 112 h 319"/>
              <a:gd name="T60" fmla="*/ 4079 w 4532"/>
              <a:gd name="T61" fmla="*/ 102 h 319"/>
              <a:gd name="T62" fmla="*/ 4239 w 4532"/>
              <a:gd name="T63" fmla="*/ 27 h 319"/>
              <a:gd name="T64" fmla="*/ 4353 w 4532"/>
              <a:gd name="T65" fmla="*/ 131 h 319"/>
              <a:gd name="T66" fmla="*/ 4466 w 4532"/>
              <a:gd name="T67" fmla="*/ 253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32"/>
              <a:gd name="T103" fmla="*/ 0 h 319"/>
              <a:gd name="T104" fmla="*/ 4532 w 4532"/>
              <a:gd name="T105" fmla="*/ 319 h 3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32" h="319">
                <a:moveTo>
                  <a:pt x="0" y="197"/>
                </a:moveTo>
                <a:cubicBezTo>
                  <a:pt x="194" y="214"/>
                  <a:pt x="381" y="208"/>
                  <a:pt x="576" y="197"/>
                </a:cubicBezTo>
                <a:cubicBezTo>
                  <a:pt x="580" y="196"/>
                  <a:pt x="635" y="182"/>
                  <a:pt x="642" y="178"/>
                </a:cubicBezTo>
                <a:cubicBezTo>
                  <a:pt x="718" y="141"/>
                  <a:pt x="625" y="174"/>
                  <a:pt x="698" y="150"/>
                </a:cubicBezTo>
                <a:cubicBezTo>
                  <a:pt x="741" y="122"/>
                  <a:pt x="763" y="80"/>
                  <a:pt x="812" y="65"/>
                </a:cubicBezTo>
                <a:cubicBezTo>
                  <a:pt x="840" y="46"/>
                  <a:pt x="864" y="37"/>
                  <a:pt x="897" y="27"/>
                </a:cubicBezTo>
                <a:cubicBezTo>
                  <a:pt x="952" y="34"/>
                  <a:pt x="1003" y="42"/>
                  <a:pt x="1057" y="55"/>
                </a:cubicBezTo>
                <a:cubicBezTo>
                  <a:pt x="1060" y="64"/>
                  <a:pt x="1057" y="81"/>
                  <a:pt x="1067" y="83"/>
                </a:cubicBezTo>
                <a:cubicBezTo>
                  <a:pt x="1100" y="91"/>
                  <a:pt x="1165" y="64"/>
                  <a:pt x="1199" y="55"/>
                </a:cubicBezTo>
                <a:cubicBezTo>
                  <a:pt x="1279" y="0"/>
                  <a:pt x="1311" y="53"/>
                  <a:pt x="1369" y="93"/>
                </a:cubicBezTo>
                <a:cubicBezTo>
                  <a:pt x="1375" y="102"/>
                  <a:pt x="1383" y="111"/>
                  <a:pt x="1388" y="121"/>
                </a:cubicBezTo>
                <a:cubicBezTo>
                  <a:pt x="1392" y="130"/>
                  <a:pt x="1388" y="146"/>
                  <a:pt x="1397" y="150"/>
                </a:cubicBezTo>
                <a:cubicBezTo>
                  <a:pt x="1409" y="155"/>
                  <a:pt x="1422" y="143"/>
                  <a:pt x="1435" y="140"/>
                </a:cubicBezTo>
                <a:cubicBezTo>
                  <a:pt x="1465" y="95"/>
                  <a:pt x="1498" y="98"/>
                  <a:pt x="1548" y="83"/>
                </a:cubicBezTo>
                <a:cubicBezTo>
                  <a:pt x="1567" y="77"/>
                  <a:pt x="1605" y="65"/>
                  <a:pt x="1605" y="65"/>
                </a:cubicBezTo>
                <a:cubicBezTo>
                  <a:pt x="1652" y="87"/>
                  <a:pt x="1658" y="83"/>
                  <a:pt x="1699" y="55"/>
                </a:cubicBezTo>
                <a:cubicBezTo>
                  <a:pt x="1735" y="67"/>
                  <a:pt x="1744" y="91"/>
                  <a:pt x="1775" y="112"/>
                </a:cubicBezTo>
                <a:cubicBezTo>
                  <a:pt x="1781" y="121"/>
                  <a:pt x="1783" y="140"/>
                  <a:pt x="1794" y="140"/>
                </a:cubicBezTo>
                <a:cubicBezTo>
                  <a:pt x="1805" y="140"/>
                  <a:pt x="1805" y="120"/>
                  <a:pt x="1813" y="112"/>
                </a:cubicBezTo>
                <a:cubicBezTo>
                  <a:pt x="1831" y="94"/>
                  <a:pt x="1846" y="91"/>
                  <a:pt x="1869" y="83"/>
                </a:cubicBezTo>
                <a:cubicBezTo>
                  <a:pt x="1938" y="91"/>
                  <a:pt x="1965" y="111"/>
                  <a:pt x="2020" y="83"/>
                </a:cubicBezTo>
                <a:cubicBezTo>
                  <a:pt x="2039" y="86"/>
                  <a:pt x="2061" y="82"/>
                  <a:pt x="2077" y="93"/>
                </a:cubicBezTo>
                <a:cubicBezTo>
                  <a:pt x="2096" y="106"/>
                  <a:pt x="2115" y="150"/>
                  <a:pt x="2115" y="150"/>
                </a:cubicBezTo>
                <a:cubicBezTo>
                  <a:pt x="2157" y="139"/>
                  <a:pt x="2197" y="125"/>
                  <a:pt x="2238" y="112"/>
                </a:cubicBezTo>
                <a:cubicBezTo>
                  <a:pt x="2257" y="115"/>
                  <a:pt x="2277" y="114"/>
                  <a:pt x="2294" y="121"/>
                </a:cubicBezTo>
                <a:cubicBezTo>
                  <a:pt x="2315" y="130"/>
                  <a:pt x="2351" y="159"/>
                  <a:pt x="2351" y="159"/>
                </a:cubicBezTo>
                <a:cubicBezTo>
                  <a:pt x="2400" y="143"/>
                  <a:pt x="2372" y="155"/>
                  <a:pt x="2436" y="112"/>
                </a:cubicBezTo>
                <a:cubicBezTo>
                  <a:pt x="2445" y="106"/>
                  <a:pt x="2464" y="93"/>
                  <a:pt x="2464" y="93"/>
                </a:cubicBezTo>
                <a:cubicBezTo>
                  <a:pt x="2470" y="84"/>
                  <a:pt x="2474" y="72"/>
                  <a:pt x="2483" y="65"/>
                </a:cubicBezTo>
                <a:cubicBezTo>
                  <a:pt x="2500" y="50"/>
                  <a:pt x="2540" y="27"/>
                  <a:pt x="2540" y="27"/>
                </a:cubicBezTo>
                <a:cubicBezTo>
                  <a:pt x="2549" y="28"/>
                  <a:pt x="2637" y="38"/>
                  <a:pt x="2644" y="46"/>
                </a:cubicBezTo>
                <a:cubicBezTo>
                  <a:pt x="2670" y="76"/>
                  <a:pt x="2651" y="107"/>
                  <a:pt x="2681" y="131"/>
                </a:cubicBezTo>
                <a:cubicBezTo>
                  <a:pt x="2689" y="137"/>
                  <a:pt x="2700" y="137"/>
                  <a:pt x="2710" y="140"/>
                </a:cubicBezTo>
                <a:cubicBezTo>
                  <a:pt x="2731" y="73"/>
                  <a:pt x="2743" y="85"/>
                  <a:pt x="2804" y="65"/>
                </a:cubicBezTo>
                <a:cubicBezTo>
                  <a:pt x="2861" y="102"/>
                  <a:pt x="2802" y="74"/>
                  <a:pt x="2861" y="74"/>
                </a:cubicBezTo>
                <a:cubicBezTo>
                  <a:pt x="2874" y="74"/>
                  <a:pt x="2886" y="80"/>
                  <a:pt x="2899" y="83"/>
                </a:cubicBezTo>
                <a:cubicBezTo>
                  <a:pt x="2956" y="65"/>
                  <a:pt x="2996" y="58"/>
                  <a:pt x="3031" y="112"/>
                </a:cubicBezTo>
                <a:cubicBezTo>
                  <a:pt x="3033" y="124"/>
                  <a:pt x="3046" y="212"/>
                  <a:pt x="3050" y="216"/>
                </a:cubicBezTo>
                <a:cubicBezTo>
                  <a:pt x="3057" y="223"/>
                  <a:pt x="3055" y="196"/>
                  <a:pt x="3059" y="187"/>
                </a:cubicBezTo>
                <a:cubicBezTo>
                  <a:pt x="3064" y="177"/>
                  <a:pt x="3072" y="168"/>
                  <a:pt x="3078" y="159"/>
                </a:cubicBezTo>
                <a:cubicBezTo>
                  <a:pt x="3096" y="104"/>
                  <a:pt x="3073" y="155"/>
                  <a:pt x="3116" y="112"/>
                </a:cubicBezTo>
                <a:cubicBezTo>
                  <a:pt x="3160" y="68"/>
                  <a:pt x="3104" y="91"/>
                  <a:pt x="3172" y="74"/>
                </a:cubicBezTo>
                <a:cubicBezTo>
                  <a:pt x="3185" y="77"/>
                  <a:pt x="3199" y="76"/>
                  <a:pt x="3210" y="83"/>
                </a:cubicBezTo>
                <a:cubicBezTo>
                  <a:pt x="3220" y="89"/>
                  <a:pt x="3217" y="112"/>
                  <a:pt x="3229" y="112"/>
                </a:cubicBezTo>
                <a:cubicBezTo>
                  <a:pt x="3241" y="112"/>
                  <a:pt x="3237" y="88"/>
                  <a:pt x="3248" y="83"/>
                </a:cubicBezTo>
                <a:cubicBezTo>
                  <a:pt x="3268" y="74"/>
                  <a:pt x="3292" y="77"/>
                  <a:pt x="3314" y="74"/>
                </a:cubicBezTo>
                <a:cubicBezTo>
                  <a:pt x="3327" y="77"/>
                  <a:pt x="3341" y="76"/>
                  <a:pt x="3352" y="83"/>
                </a:cubicBezTo>
                <a:cubicBezTo>
                  <a:pt x="3362" y="89"/>
                  <a:pt x="3361" y="106"/>
                  <a:pt x="3371" y="112"/>
                </a:cubicBezTo>
                <a:cubicBezTo>
                  <a:pt x="3385" y="120"/>
                  <a:pt x="3402" y="118"/>
                  <a:pt x="3418" y="121"/>
                </a:cubicBezTo>
                <a:cubicBezTo>
                  <a:pt x="3431" y="118"/>
                  <a:pt x="3444" y="108"/>
                  <a:pt x="3456" y="112"/>
                </a:cubicBezTo>
                <a:cubicBezTo>
                  <a:pt x="3467" y="116"/>
                  <a:pt x="3464" y="138"/>
                  <a:pt x="3475" y="140"/>
                </a:cubicBezTo>
                <a:cubicBezTo>
                  <a:pt x="3496" y="145"/>
                  <a:pt x="3553" y="128"/>
                  <a:pt x="3578" y="121"/>
                </a:cubicBezTo>
                <a:cubicBezTo>
                  <a:pt x="3591" y="131"/>
                  <a:pt x="3600" y="148"/>
                  <a:pt x="3616" y="150"/>
                </a:cubicBezTo>
                <a:cubicBezTo>
                  <a:pt x="3636" y="152"/>
                  <a:pt x="3673" y="131"/>
                  <a:pt x="3673" y="131"/>
                </a:cubicBezTo>
                <a:cubicBezTo>
                  <a:pt x="3715" y="144"/>
                  <a:pt x="3725" y="139"/>
                  <a:pt x="3748" y="102"/>
                </a:cubicBezTo>
                <a:cubicBezTo>
                  <a:pt x="3758" y="108"/>
                  <a:pt x="3770" y="112"/>
                  <a:pt x="3777" y="121"/>
                </a:cubicBezTo>
                <a:cubicBezTo>
                  <a:pt x="3806" y="158"/>
                  <a:pt x="3755" y="158"/>
                  <a:pt x="3824" y="140"/>
                </a:cubicBezTo>
                <a:cubicBezTo>
                  <a:pt x="3861" y="115"/>
                  <a:pt x="3843" y="117"/>
                  <a:pt x="3890" y="131"/>
                </a:cubicBezTo>
                <a:cubicBezTo>
                  <a:pt x="3909" y="137"/>
                  <a:pt x="3947" y="150"/>
                  <a:pt x="3947" y="150"/>
                </a:cubicBezTo>
                <a:cubicBezTo>
                  <a:pt x="3975" y="131"/>
                  <a:pt x="3999" y="122"/>
                  <a:pt x="4032" y="112"/>
                </a:cubicBezTo>
                <a:cubicBezTo>
                  <a:pt x="4024" y="133"/>
                  <a:pt x="4000" y="177"/>
                  <a:pt x="4069" y="131"/>
                </a:cubicBezTo>
                <a:cubicBezTo>
                  <a:pt x="4078" y="125"/>
                  <a:pt x="4073" y="110"/>
                  <a:pt x="4079" y="102"/>
                </a:cubicBezTo>
                <a:cubicBezTo>
                  <a:pt x="4096" y="81"/>
                  <a:pt x="4122" y="80"/>
                  <a:pt x="4145" y="74"/>
                </a:cubicBezTo>
                <a:cubicBezTo>
                  <a:pt x="4213" y="29"/>
                  <a:pt x="4180" y="41"/>
                  <a:pt x="4239" y="27"/>
                </a:cubicBezTo>
                <a:cubicBezTo>
                  <a:pt x="4242" y="28"/>
                  <a:pt x="4300" y="40"/>
                  <a:pt x="4306" y="46"/>
                </a:cubicBezTo>
                <a:cubicBezTo>
                  <a:pt x="4411" y="151"/>
                  <a:pt x="4307" y="62"/>
                  <a:pt x="4353" y="131"/>
                </a:cubicBezTo>
                <a:cubicBezTo>
                  <a:pt x="4367" y="151"/>
                  <a:pt x="4386" y="167"/>
                  <a:pt x="4400" y="187"/>
                </a:cubicBezTo>
                <a:cubicBezTo>
                  <a:pt x="4415" y="237"/>
                  <a:pt x="4414" y="241"/>
                  <a:pt x="4466" y="253"/>
                </a:cubicBezTo>
                <a:cubicBezTo>
                  <a:pt x="4485" y="283"/>
                  <a:pt x="4507" y="295"/>
                  <a:pt x="4532" y="319"/>
                </a:cubicBezTo>
              </a:path>
            </a:pathLst>
          </a:custGeom>
          <a:noFill/>
          <a:ln w="9525">
            <a:solidFill>
              <a:schemeClr val="tx1"/>
            </a:solidFill>
            <a:round/>
            <a:headEnd/>
            <a:tailEnd/>
          </a:ln>
        </p:spPr>
        <p:txBody>
          <a:bodyPr/>
          <a:lstStyle/>
          <a:p>
            <a:endParaRPr lang="fi-FI"/>
          </a:p>
        </p:txBody>
      </p:sp>
      <p:sp>
        <p:nvSpPr>
          <p:cNvPr id="155652" name="Freeform 5"/>
          <p:cNvSpPr>
            <a:spLocks/>
          </p:cNvSpPr>
          <p:nvPr/>
        </p:nvSpPr>
        <p:spPr bwMode="auto">
          <a:xfrm>
            <a:off x="2268538" y="3213100"/>
            <a:ext cx="6388100" cy="503238"/>
          </a:xfrm>
          <a:custGeom>
            <a:avLst/>
            <a:gdLst>
              <a:gd name="T0" fmla="*/ 0 w 4013"/>
              <a:gd name="T1" fmla="*/ 139 h 576"/>
              <a:gd name="T2" fmla="*/ 111 w 4013"/>
              <a:gd name="T3" fmla="*/ 111 h 576"/>
              <a:gd name="T4" fmla="*/ 297 w 4013"/>
              <a:gd name="T5" fmla="*/ 120 h 576"/>
              <a:gd name="T6" fmla="*/ 362 w 4013"/>
              <a:gd name="T7" fmla="*/ 158 h 576"/>
              <a:gd name="T8" fmla="*/ 418 w 4013"/>
              <a:gd name="T9" fmla="*/ 176 h 576"/>
              <a:gd name="T10" fmla="*/ 465 w 4013"/>
              <a:gd name="T11" fmla="*/ 213 h 576"/>
              <a:gd name="T12" fmla="*/ 492 w 4013"/>
              <a:gd name="T13" fmla="*/ 185 h 576"/>
              <a:gd name="T14" fmla="*/ 660 w 4013"/>
              <a:gd name="T15" fmla="*/ 148 h 576"/>
              <a:gd name="T16" fmla="*/ 1050 w 4013"/>
              <a:gd name="T17" fmla="*/ 37 h 576"/>
              <a:gd name="T18" fmla="*/ 1152 w 4013"/>
              <a:gd name="T19" fmla="*/ 18 h 576"/>
              <a:gd name="T20" fmla="*/ 1208 w 4013"/>
              <a:gd name="T21" fmla="*/ 0 h 576"/>
              <a:gd name="T22" fmla="*/ 1263 w 4013"/>
              <a:gd name="T23" fmla="*/ 9 h 576"/>
              <a:gd name="T24" fmla="*/ 1282 w 4013"/>
              <a:gd name="T25" fmla="*/ 37 h 576"/>
              <a:gd name="T26" fmla="*/ 1338 w 4013"/>
              <a:gd name="T27" fmla="*/ 83 h 576"/>
              <a:gd name="T28" fmla="*/ 1384 w 4013"/>
              <a:gd name="T29" fmla="*/ 223 h 576"/>
              <a:gd name="T30" fmla="*/ 1496 w 4013"/>
              <a:gd name="T31" fmla="*/ 195 h 576"/>
              <a:gd name="T32" fmla="*/ 1542 w 4013"/>
              <a:gd name="T33" fmla="*/ 204 h 576"/>
              <a:gd name="T34" fmla="*/ 1570 w 4013"/>
              <a:gd name="T35" fmla="*/ 223 h 576"/>
              <a:gd name="T36" fmla="*/ 1626 w 4013"/>
              <a:gd name="T37" fmla="*/ 185 h 576"/>
              <a:gd name="T38" fmla="*/ 1663 w 4013"/>
              <a:gd name="T39" fmla="*/ 195 h 576"/>
              <a:gd name="T40" fmla="*/ 1672 w 4013"/>
              <a:gd name="T41" fmla="*/ 223 h 576"/>
              <a:gd name="T42" fmla="*/ 1756 w 4013"/>
              <a:gd name="T43" fmla="*/ 213 h 576"/>
              <a:gd name="T44" fmla="*/ 1867 w 4013"/>
              <a:gd name="T45" fmla="*/ 158 h 576"/>
              <a:gd name="T46" fmla="*/ 1951 w 4013"/>
              <a:gd name="T47" fmla="*/ 130 h 576"/>
              <a:gd name="T48" fmla="*/ 2035 w 4013"/>
              <a:gd name="T49" fmla="*/ 102 h 576"/>
              <a:gd name="T50" fmla="*/ 2062 w 4013"/>
              <a:gd name="T51" fmla="*/ 93 h 576"/>
              <a:gd name="T52" fmla="*/ 2127 w 4013"/>
              <a:gd name="T53" fmla="*/ 120 h 576"/>
              <a:gd name="T54" fmla="*/ 2137 w 4013"/>
              <a:gd name="T55" fmla="*/ 158 h 576"/>
              <a:gd name="T56" fmla="*/ 2155 w 4013"/>
              <a:gd name="T57" fmla="*/ 185 h 576"/>
              <a:gd name="T58" fmla="*/ 2230 w 4013"/>
              <a:gd name="T59" fmla="*/ 176 h 576"/>
              <a:gd name="T60" fmla="*/ 2285 w 4013"/>
              <a:gd name="T61" fmla="*/ 158 h 576"/>
              <a:gd name="T62" fmla="*/ 2341 w 4013"/>
              <a:gd name="T63" fmla="*/ 120 h 576"/>
              <a:gd name="T64" fmla="*/ 2378 w 4013"/>
              <a:gd name="T65" fmla="*/ 93 h 576"/>
              <a:gd name="T66" fmla="*/ 2536 w 4013"/>
              <a:gd name="T67" fmla="*/ 46 h 576"/>
              <a:gd name="T68" fmla="*/ 2759 w 4013"/>
              <a:gd name="T69" fmla="*/ 111 h 576"/>
              <a:gd name="T70" fmla="*/ 2796 w 4013"/>
              <a:gd name="T71" fmla="*/ 148 h 576"/>
              <a:gd name="T72" fmla="*/ 2852 w 4013"/>
              <a:gd name="T73" fmla="*/ 167 h 576"/>
              <a:gd name="T74" fmla="*/ 2889 w 4013"/>
              <a:gd name="T75" fmla="*/ 158 h 576"/>
              <a:gd name="T76" fmla="*/ 2945 w 4013"/>
              <a:gd name="T77" fmla="*/ 176 h 576"/>
              <a:gd name="T78" fmla="*/ 3057 w 4013"/>
              <a:gd name="T79" fmla="*/ 251 h 576"/>
              <a:gd name="T80" fmla="*/ 3159 w 4013"/>
              <a:gd name="T81" fmla="*/ 158 h 576"/>
              <a:gd name="T82" fmla="*/ 3270 w 4013"/>
              <a:gd name="T83" fmla="*/ 232 h 576"/>
              <a:gd name="T84" fmla="*/ 3326 w 4013"/>
              <a:gd name="T85" fmla="*/ 381 h 576"/>
              <a:gd name="T86" fmla="*/ 3382 w 4013"/>
              <a:gd name="T87" fmla="*/ 464 h 576"/>
              <a:gd name="T88" fmla="*/ 3437 w 4013"/>
              <a:gd name="T89" fmla="*/ 511 h 576"/>
              <a:gd name="T90" fmla="*/ 3781 w 4013"/>
              <a:gd name="T91" fmla="*/ 557 h 576"/>
              <a:gd name="T92" fmla="*/ 4013 w 4013"/>
              <a:gd name="T93" fmla="*/ 576 h 5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13"/>
              <a:gd name="T142" fmla="*/ 0 h 576"/>
              <a:gd name="T143" fmla="*/ 4013 w 4013"/>
              <a:gd name="T144" fmla="*/ 576 h 5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13" h="576">
                <a:moveTo>
                  <a:pt x="0" y="139"/>
                </a:moveTo>
                <a:cubicBezTo>
                  <a:pt x="37" y="127"/>
                  <a:pt x="74" y="123"/>
                  <a:pt x="111" y="111"/>
                </a:cubicBezTo>
                <a:cubicBezTo>
                  <a:pt x="173" y="114"/>
                  <a:pt x="235" y="112"/>
                  <a:pt x="297" y="120"/>
                </a:cubicBezTo>
                <a:cubicBezTo>
                  <a:pt x="323" y="123"/>
                  <a:pt x="340" y="148"/>
                  <a:pt x="362" y="158"/>
                </a:cubicBezTo>
                <a:cubicBezTo>
                  <a:pt x="380" y="166"/>
                  <a:pt x="418" y="176"/>
                  <a:pt x="418" y="176"/>
                </a:cubicBezTo>
                <a:cubicBezTo>
                  <a:pt x="426" y="188"/>
                  <a:pt x="440" y="221"/>
                  <a:pt x="465" y="213"/>
                </a:cubicBezTo>
                <a:cubicBezTo>
                  <a:pt x="477" y="209"/>
                  <a:pt x="481" y="192"/>
                  <a:pt x="492" y="185"/>
                </a:cubicBezTo>
                <a:cubicBezTo>
                  <a:pt x="518" y="168"/>
                  <a:pt x="635" y="154"/>
                  <a:pt x="660" y="148"/>
                </a:cubicBezTo>
                <a:cubicBezTo>
                  <a:pt x="759" y="82"/>
                  <a:pt x="936" y="54"/>
                  <a:pt x="1050" y="37"/>
                </a:cubicBezTo>
                <a:cubicBezTo>
                  <a:pt x="1113" y="28"/>
                  <a:pt x="1103" y="33"/>
                  <a:pt x="1152" y="18"/>
                </a:cubicBezTo>
                <a:cubicBezTo>
                  <a:pt x="1171" y="12"/>
                  <a:pt x="1208" y="0"/>
                  <a:pt x="1208" y="0"/>
                </a:cubicBezTo>
                <a:cubicBezTo>
                  <a:pt x="1226" y="3"/>
                  <a:pt x="1246" y="1"/>
                  <a:pt x="1263" y="9"/>
                </a:cubicBezTo>
                <a:cubicBezTo>
                  <a:pt x="1273" y="14"/>
                  <a:pt x="1275" y="28"/>
                  <a:pt x="1282" y="37"/>
                </a:cubicBezTo>
                <a:cubicBezTo>
                  <a:pt x="1305" y="65"/>
                  <a:pt x="1309" y="65"/>
                  <a:pt x="1338" y="83"/>
                </a:cubicBezTo>
                <a:cubicBezTo>
                  <a:pt x="1367" y="128"/>
                  <a:pt x="1375" y="170"/>
                  <a:pt x="1384" y="223"/>
                </a:cubicBezTo>
                <a:cubicBezTo>
                  <a:pt x="1421" y="210"/>
                  <a:pt x="1459" y="207"/>
                  <a:pt x="1496" y="195"/>
                </a:cubicBezTo>
                <a:cubicBezTo>
                  <a:pt x="1511" y="198"/>
                  <a:pt x="1527" y="198"/>
                  <a:pt x="1542" y="204"/>
                </a:cubicBezTo>
                <a:cubicBezTo>
                  <a:pt x="1553" y="208"/>
                  <a:pt x="1559" y="225"/>
                  <a:pt x="1570" y="223"/>
                </a:cubicBezTo>
                <a:cubicBezTo>
                  <a:pt x="1592" y="218"/>
                  <a:pt x="1626" y="185"/>
                  <a:pt x="1626" y="185"/>
                </a:cubicBezTo>
                <a:cubicBezTo>
                  <a:pt x="1638" y="188"/>
                  <a:pt x="1653" y="187"/>
                  <a:pt x="1663" y="195"/>
                </a:cubicBezTo>
                <a:cubicBezTo>
                  <a:pt x="1671" y="201"/>
                  <a:pt x="1662" y="221"/>
                  <a:pt x="1672" y="223"/>
                </a:cubicBezTo>
                <a:cubicBezTo>
                  <a:pt x="1700" y="228"/>
                  <a:pt x="1728" y="216"/>
                  <a:pt x="1756" y="213"/>
                </a:cubicBezTo>
                <a:cubicBezTo>
                  <a:pt x="1796" y="200"/>
                  <a:pt x="1829" y="175"/>
                  <a:pt x="1867" y="158"/>
                </a:cubicBezTo>
                <a:cubicBezTo>
                  <a:pt x="1877" y="154"/>
                  <a:pt x="1932" y="136"/>
                  <a:pt x="1951" y="130"/>
                </a:cubicBezTo>
                <a:cubicBezTo>
                  <a:pt x="1979" y="121"/>
                  <a:pt x="2007" y="111"/>
                  <a:pt x="2035" y="102"/>
                </a:cubicBezTo>
                <a:cubicBezTo>
                  <a:pt x="2044" y="99"/>
                  <a:pt x="2062" y="93"/>
                  <a:pt x="2062" y="93"/>
                </a:cubicBezTo>
                <a:cubicBezTo>
                  <a:pt x="2080" y="97"/>
                  <a:pt x="2114" y="101"/>
                  <a:pt x="2127" y="120"/>
                </a:cubicBezTo>
                <a:cubicBezTo>
                  <a:pt x="2134" y="131"/>
                  <a:pt x="2132" y="146"/>
                  <a:pt x="2137" y="158"/>
                </a:cubicBezTo>
                <a:cubicBezTo>
                  <a:pt x="2141" y="168"/>
                  <a:pt x="2149" y="176"/>
                  <a:pt x="2155" y="185"/>
                </a:cubicBezTo>
                <a:cubicBezTo>
                  <a:pt x="2180" y="182"/>
                  <a:pt x="2205" y="181"/>
                  <a:pt x="2230" y="176"/>
                </a:cubicBezTo>
                <a:cubicBezTo>
                  <a:pt x="2249" y="172"/>
                  <a:pt x="2285" y="158"/>
                  <a:pt x="2285" y="158"/>
                </a:cubicBezTo>
                <a:cubicBezTo>
                  <a:pt x="2304" y="145"/>
                  <a:pt x="2323" y="133"/>
                  <a:pt x="2341" y="120"/>
                </a:cubicBezTo>
                <a:cubicBezTo>
                  <a:pt x="2354" y="111"/>
                  <a:pt x="2363" y="97"/>
                  <a:pt x="2378" y="93"/>
                </a:cubicBezTo>
                <a:cubicBezTo>
                  <a:pt x="2431" y="79"/>
                  <a:pt x="2483" y="59"/>
                  <a:pt x="2536" y="46"/>
                </a:cubicBezTo>
                <a:cubicBezTo>
                  <a:pt x="2609" y="54"/>
                  <a:pt x="2699" y="61"/>
                  <a:pt x="2759" y="111"/>
                </a:cubicBezTo>
                <a:cubicBezTo>
                  <a:pt x="2772" y="122"/>
                  <a:pt x="2781" y="139"/>
                  <a:pt x="2796" y="148"/>
                </a:cubicBezTo>
                <a:cubicBezTo>
                  <a:pt x="2813" y="158"/>
                  <a:pt x="2852" y="167"/>
                  <a:pt x="2852" y="167"/>
                </a:cubicBezTo>
                <a:cubicBezTo>
                  <a:pt x="2864" y="164"/>
                  <a:pt x="2876" y="157"/>
                  <a:pt x="2889" y="158"/>
                </a:cubicBezTo>
                <a:cubicBezTo>
                  <a:pt x="2909" y="160"/>
                  <a:pt x="2945" y="176"/>
                  <a:pt x="2945" y="176"/>
                </a:cubicBezTo>
                <a:cubicBezTo>
                  <a:pt x="2998" y="229"/>
                  <a:pt x="2998" y="230"/>
                  <a:pt x="3057" y="251"/>
                </a:cubicBezTo>
                <a:cubicBezTo>
                  <a:pt x="3097" y="223"/>
                  <a:pt x="3119" y="184"/>
                  <a:pt x="3159" y="158"/>
                </a:cubicBezTo>
                <a:cubicBezTo>
                  <a:pt x="3205" y="173"/>
                  <a:pt x="3237" y="199"/>
                  <a:pt x="3270" y="232"/>
                </a:cubicBezTo>
                <a:cubicBezTo>
                  <a:pt x="3287" y="281"/>
                  <a:pt x="3297" y="339"/>
                  <a:pt x="3326" y="381"/>
                </a:cubicBezTo>
                <a:cubicBezTo>
                  <a:pt x="3335" y="428"/>
                  <a:pt x="3336" y="449"/>
                  <a:pt x="3382" y="464"/>
                </a:cubicBezTo>
                <a:cubicBezTo>
                  <a:pt x="3402" y="478"/>
                  <a:pt x="3416" y="499"/>
                  <a:pt x="3437" y="511"/>
                </a:cubicBezTo>
                <a:cubicBezTo>
                  <a:pt x="3532" y="563"/>
                  <a:pt x="3688" y="551"/>
                  <a:pt x="3781" y="557"/>
                </a:cubicBezTo>
                <a:cubicBezTo>
                  <a:pt x="3858" y="562"/>
                  <a:pt x="3936" y="576"/>
                  <a:pt x="4013" y="576"/>
                </a:cubicBezTo>
              </a:path>
            </a:pathLst>
          </a:custGeom>
          <a:noFill/>
          <a:ln w="9525">
            <a:solidFill>
              <a:schemeClr val="tx1"/>
            </a:solidFill>
            <a:round/>
            <a:headEnd/>
            <a:tailEnd/>
          </a:ln>
        </p:spPr>
        <p:txBody>
          <a:bodyPr/>
          <a:lstStyle/>
          <a:p>
            <a:endParaRPr lang="fi-FI"/>
          </a:p>
        </p:txBody>
      </p:sp>
      <p:sp>
        <p:nvSpPr>
          <p:cNvPr id="155653" name="Freeform 6"/>
          <p:cNvSpPr>
            <a:spLocks/>
          </p:cNvSpPr>
          <p:nvPr/>
        </p:nvSpPr>
        <p:spPr bwMode="auto">
          <a:xfrm>
            <a:off x="684213" y="4149725"/>
            <a:ext cx="7775575" cy="911225"/>
          </a:xfrm>
          <a:custGeom>
            <a:avLst/>
            <a:gdLst>
              <a:gd name="T0" fmla="*/ 167 w 4974"/>
              <a:gd name="T1" fmla="*/ 93 h 568"/>
              <a:gd name="T2" fmla="*/ 529 w 4974"/>
              <a:gd name="T3" fmla="*/ 204 h 568"/>
              <a:gd name="T4" fmla="*/ 836 w 4974"/>
              <a:gd name="T5" fmla="*/ 344 h 568"/>
              <a:gd name="T6" fmla="*/ 836 w 4974"/>
              <a:gd name="T7" fmla="*/ 502 h 568"/>
              <a:gd name="T8" fmla="*/ 1013 w 4974"/>
              <a:gd name="T9" fmla="*/ 446 h 568"/>
              <a:gd name="T10" fmla="*/ 1124 w 4974"/>
              <a:gd name="T11" fmla="*/ 269 h 568"/>
              <a:gd name="T12" fmla="*/ 1282 w 4974"/>
              <a:gd name="T13" fmla="*/ 269 h 568"/>
              <a:gd name="T14" fmla="*/ 1328 w 4974"/>
              <a:gd name="T15" fmla="*/ 306 h 568"/>
              <a:gd name="T16" fmla="*/ 1672 w 4974"/>
              <a:gd name="T17" fmla="*/ 325 h 568"/>
              <a:gd name="T18" fmla="*/ 1626 w 4974"/>
              <a:gd name="T19" fmla="*/ 437 h 568"/>
              <a:gd name="T20" fmla="*/ 1709 w 4974"/>
              <a:gd name="T21" fmla="*/ 567 h 568"/>
              <a:gd name="T22" fmla="*/ 1849 w 4974"/>
              <a:gd name="T23" fmla="*/ 446 h 568"/>
              <a:gd name="T24" fmla="*/ 1895 w 4974"/>
              <a:gd name="T25" fmla="*/ 232 h 568"/>
              <a:gd name="T26" fmla="*/ 2025 w 4974"/>
              <a:gd name="T27" fmla="*/ 260 h 568"/>
              <a:gd name="T28" fmla="*/ 2007 w 4974"/>
              <a:gd name="T29" fmla="*/ 511 h 568"/>
              <a:gd name="T30" fmla="*/ 2239 w 4974"/>
              <a:gd name="T31" fmla="*/ 511 h 568"/>
              <a:gd name="T32" fmla="*/ 2322 w 4974"/>
              <a:gd name="T33" fmla="*/ 399 h 568"/>
              <a:gd name="T34" fmla="*/ 2713 w 4974"/>
              <a:gd name="T35" fmla="*/ 288 h 568"/>
              <a:gd name="T36" fmla="*/ 2833 w 4974"/>
              <a:gd name="T37" fmla="*/ 529 h 568"/>
              <a:gd name="T38" fmla="*/ 3224 w 4974"/>
              <a:gd name="T39" fmla="*/ 529 h 568"/>
              <a:gd name="T40" fmla="*/ 3289 w 4974"/>
              <a:gd name="T41" fmla="*/ 325 h 568"/>
              <a:gd name="T42" fmla="*/ 3363 w 4974"/>
              <a:gd name="T43" fmla="*/ 279 h 568"/>
              <a:gd name="T44" fmla="*/ 3465 w 4974"/>
              <a:gd name="T45" fmla="*/ 455 h 568"/>
              <a:gd name="T46" fmla="*/ 3595 w 4974"/>
              <a:gd name="T47" fmla="*/ 325 h 568"/>
              <a:gd name="T48" fmla="*/ 3502 w 4974"/>
              <a:gd name="T49" fmla="*/ 232 h 568"/>
              <a:gd name="T50" fmla="*/ 3651 w 4974"/>
              <a:gd name="T51" fmla="*/ 306 h 568"/>
              <a:gd name="T52" fmla="*/ 3725 w 4974"/>
              <a:gd name="T53" fmla="*/ 325 h 568"/>
              <a:gd name="T54" fmla="*/ 3846 w 4974"/>
              <a:gd name="T55" fmla="*/ 269 h 568"/>
              <a:gd name="T56" fmla="*/ 3939 w 4974"/>
              <a:gd name="T57" fmla="*/ 316 h 568"/>
              <a:gd name="T58" fmla="*/ 3893 w 4974"/>
              <a:gd name="T59" fmla="*/ 427 h 568"/>
              <a:gd name="T60" fmla="*/ 4004 w 4974"/>
              <a:gd name="T61" fmla="*/ 557 h 568"/>
              <a:gd name="T62" fmla="*/ 4162 w 4974"/>
              <a:gd name="T63" fmla="*/ 427 h 568"/>
              <a:gd name="T64" fmla="*/ 4134 w 4974"/>
              <a:gd name="T65" fmla="*/ 316 h 568"/>
              <a:gd name="T66" fmla="*/ 4218 w 4974"/>
              <a:gd name="T67" fmla="*/ 269 h 568"/>
              <a:gd name="T68" fmla="*/ 4320 w 4974"/>
              <a:gd name="T69" fmla="*/ 409 h 568"/>
              <a:gd name="T70" fmla="*/ 4469 w 4974"/>
              <a:gd name="T71" fmla="*/ 390 h 568"/>
              <a:gd name="T72" fmla="*/ 4933 w 4974"/>
              <a:gd name="T73" fmla="*/ 446 h 5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74"/>
              <a:gd name="T112" fmla="*/ 0 h 568"/>
              <a:gd name="T113" fmla="*/ 4974 w 4974"/>
              <a:gd name="T114" fmla="*/ 568 h 5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74" h="568">
                <a:moveTo>
                  <a:pt x="0" y="0"/>
                </a:moveTo>
                <a:cubicBezTo>
                  <a:pt x="54" y="17"/>
                  <a:pt x="120" y="62"/>
                  <a:pt x="167" y="93"/>
                </a:cubicBezTo>
                <a:cubicBezTo>
                  <a:pt x="186" y="105"/>
                  <a:pt x="201" y="125"/>
                  <a:pt x="223" y="130"/>
                </a:cubicBezTo>
                <a:cubicBezTo>
                  <a:pt x="325" y="155"/>
                  <a:pt x="427" y="181"/>
                  <a:pt x="529" y="204"/>
                </a:cubicBezTo>
                <a:cubicBezTo>
                  <a:pt x="576" y="215"/>
                  <a:pt x="611" y="233"/>
                  <a:pt x="660" y="241"/>
                </a:cubicBezTo>
                <a:cubicBezTo>
                  <a:pt x="725" y="265"/>
                  <a:pt x="779" y="305"/>
                  <a:pt x="836" y="344"/>
                </a:cubicBezTo>
                <a:cubicBezTo>
                  <a:pt x="822" y="386"/>
                  <a:pt x="841" y="422"/>
                  <a:pt x="827" y="464"/>
                </a:cubicBezTo>
                <a:cubicBezTo>
                  <a:pt x="830" y="477"/>
                  <a:pt x="827" y="492"/>
                  <a:pt x="836" y="502"/>
                </a:cubicBezTo>
                <a:cubicBezTo>
                  <a:pt x="851" y="519"/>
                  <a:pt x="892" y="539"/>
                  <a:pt x="892" y="539"/>
                </a:cubicBezTo>
                <a:cubicBezTo>
                  <a:pt x="1027" y="502"/>
                  <a:pt x="980" y="539"/>
                  <a:pt x="1013" y="446"/>
                </a:cubicBezTo>
                <a:cubicBezTo>
                  <a:pt x="1023" y="375"/>
                  <a:pt x="1016" y="349"/>
                  <a:pt x="1068" y="306"/>
                </a:cubicBezTo>
                <a:cubicBezTo>
                  <a:pt x="1095" y="284"/>
                  <a:pt x="1090" y="274"/>
                  <a:pt x="1124" y="269"/>
                </a:cubicBezTo>
                <a:cubicBezTo>
                  <a:pt x="1155" y="264"/>
                  <a:pt x="1186" y="263"/>
                  <a:pt x="1217" y="260"/>
                </a:cubicBezTo>
                <a:cubicBezTo>
                  <a:pt x="1239" y="263"/>
                  <a:pt x="1262" y="260"/>
                  <a:pt x="1282" y="269"/>
                </a:cubicBezTo>
                <a:cubicBezTo>
                  <a:pt x="1292" y="274"/>
                  <a:pt x="1292" y="290"/>
                  <a:pt x="1301" y="297"/>
                </a:cubicBezTo>
                <a:cubicBezTo>
                  <a:pt x="1308" y="303"/>
                  <a:pt x="1319" y="303"/>
                  <a:pt x="1328" y="306"/>
                </a:cubicBezTo>
                <a:cubicBezTo>
                  <a:pt x="1390" y="291"/>
                  <a:pt x="1452" y="286"/>
                  <a:pt x="1514" y="269"/>
                </a:cubicBezTo>
                <a:cubicBezTo>
                  <a:pt x="1573" y="278"/>
                  <a:pt x="1652" y="264"/>
                  <a:pt x="1672" y="325"/>
                </a:cubicBezTo>
                <a:cubicBezTo>
                  <a:pt x="1651" y="392"/>
                  <a:pt x="1665" y="365"/>
                  <a:pt x="1635" y="409"/>
                </a:cubicBezTo>
                <a:cubicBezTo>
                  <a:pt x="1632" y="418"/>
                  <a:pt x="1626" y="427"/>
                  <a:pt x="1626" y="437"/>
                </a:cubicBezTo>
                <a:cubicBezTo>
                  <a:pt x="1626" y="446"/>
                  <a:pt x="1650" y="533"/>
                  <a:pt x="1654" y="539"/>
                </a:cubicBezTo>
                <a:cubicBezTo>
                  <a:pt x="1664" y="553"/>
                  <a:pt x="1694" y="562"/>
                  <a:pt x="1709" y="567"/>
                </a:cubicBezTo>
                <a:cubicBezTo>
                  <a:pt x="1750" y="558"/>
                  <a:pt x="1774" y="543"/>
                  <a:pt x="1812" y="529"/>
                </a:cubicBezTo>
                <a:cubicBezTo>
                  <a:pt x="1845" y="496"/>
                  <a:pt x="1864" y="493"/>
                  <a:pt x="1849" y="446"/>
                </a:cubicBezTo>
                <a:cubicBezTo>
                  <a:pt x="1841" y="394"/>
                  <a:pt x="1831" y="337"/>
                  <a:pt x="1858" y="288"/>
                </a:cubicBezTo>
                <a:cubicBezTo>
                  <a:pt x="1869" y="268"/>
                  <a:pt x="1895" y="232"/>
                  <a:pt x="1895" y="232"/>
                </a:cubicBezTo>
                <a:cubicBezTo>
                  <a:pt x="1920" y="235"/>
                  <a:pt x="1945" y="236"/>
                  <a:pt x="1969" y="241"/>
                </a:cubicBezTo>
                <a:cubicBezTo>
                  <a:pt x="1988" y="245"/>
                  <a:pt x="2025" y="260"/>
                  <a:pt x="2025" y="260"/>
                </a:cubicBezTo>
                <a:cubicBezTo>
                  <a:pt x="2006" y="319"/>
                  <a:pt x="1985" y="377"/>
                  <a:pt x="1969" y="437"/>
                </a:cubicBezTo>
                <a:cubicBezTo>
                  <a:pt x="1978" y="485"/>
                  <a:pt x="1966" y="493"/>
                  <a:pt x="2007" y="511"/>
                </a:cubicBezTo>
                <a:cubicBezTo>
                  <a:pt x="2025" y="519"/>
                  <a:pt x="2062" y="529"/>
                  <a:pt x="2062" y="529"/>
                </a:cubicBezTo>
                <a:cubicBezTo>
                  <a:pt x="2121" y="523"/>
                  <a:pt x="2180" y="518"/>
                  <a:pt x="2239" y="511"/>
                </a:cubicBezTo>
                <a:cubicBezTo>
                  <a:pt x="2261" y="509"/>
                  <a:pt x="2290" y="518"/>
                  <a:pt x="2304" y="502"/>
                </a:cubicBezTo>
                <a:cubicBezTo>
                  <a:pt x="2327" y="476"/>
                  <a:pt x="2311" y="432"/>
                  <a:pt x="2322" y="399"/>
                </a:cubicBezTo>
                <a:cubicBezTo>
                  <a:pt x="2328" y="340"/>
                  <a:pt x="2310" y="279"/>
                  <a:pt x="2369" y="260"/>
                </a:cubicBezTo>
                <a:cubicBezTo>
                  <a:pt x="2479" y="268"/>
                  <a:pt x="2610" y="255"/>
                  <a:pt x="2713" y="288"/>
                </a:cubicBezTo>
                <a:cubicBezTo>
                  <a:pt x="2734" y="352"/>
                  <a:pt x="2720" y="419"/>
                  <a:pt x="2703" y="483"/>
                </a:cubicBezTo>
                <a:cubicBezTo>
                  <a:pt x="2723" y="559"/>
                  <a:pt x="2752" y="539"/>
                  <a:pt x="2833" y="529"/>
                </a:cubicBezTo>
                <a:cubicBezTo>
                  <a:pt x="2882" y="523"/>
                  <a:pt x="2884" y="521"/>
                  <a:pt x="2926" y="511"/>
                </a:cubicBezTo>
                <a:cubicBezTo>
                  <a:pt x="3024" y="517"/>
                  <a:pt x="3128" y="544"/>
                  <a:pt x="3224" y="529"/>
                </a:cubicBezTo>
                <a:cubicBezTo>
                  <a:pt x="3287" y="509"/>
                  <a:pt x="3260" y="443"/>
                  <a:pt x="3270" y="381"/>
                </a:cubicBezTo>
                <a:cubicBezTo>
                  <a:pt x="3273" y="362"/>
                  <a:pt x="3283" y="344"/>
                  <a:pt x="3289" y="325"/>
                </a:cubicBezTo>
                <a:cubicBezTo>
                  <a:pt x="3292" y="316"/>
                  <a:pt x="3291" y="304"/>
                  <a:pt x="3298" y="297"/>
                </a:cubicBezTo>
                <a:cubicBezTo>
                  <a:pt x="3314" y="281"/>
                  <a:pt x="3341" y="284"/>
                  <a:pt x="3363" y="279"/>
                </a:cubicBezTo>
                <a:cubicBezTo>
                  <a:pt x="3400" y="282"/>
                  <a:pt x="3438" y="278"/>
                  <a:pt x="3474" y="288"/>
                </a:cubicBezTo>
                <a:cubicBezTo>
                  <a:pt x="3520" y="301"/>
                  <a:pt x="3477" y="418"/>
                  <a:pt x="3465" y="455"/>
                </a:cubicBezTo>
                <a:cubicBezTo>
                  <a:pt x="3479" y="568"/>
                  <a:pt x="3476" y="542"/>
                  <a:pt x="3595" y="529"/>
                </a:cubicBezTo>
                <a:cubicBezTo>
                  <a:pt x="3602" y="473"/>
                  <a:pt x="3640" y="370"/>
                  <a:pt x="3595" y="325"/>
                </a:cubicBezTo>
                <a:cubicBezTo>
                  <a:pt x="3573" y="303"/>
                  <a:pt x="3538" y="296"/>
                  <a:pt x="3512" y="279"/>
                </a:cubicBezTo>
                <a:cubicBezTo>
                  <a:pt x="3509" y="263"/>
                  <a:pt x="3498" y="247"/>
                  <a:pt x="3502" y="232"/>
                </a:cubicBezTo>
                <a:cubicBezTo>
                  <a:pt x="3513" y="192"/>
                  <a:pt x="3583" y="225"/>
                  <a:pt x="3605" y="232"/>
                </a:cubicBezTo>
                <a:cubicBezTo>
                  <a:pt x="3647" y="262"/>
                  <a:pt x="3629" y="241"/>
                  <a:pt x="3651" y="306"/>
                </a:cubicBezTo>
                <a:cubicBezTo>
                  <a:pt x="3654" y="315"/>
                  <a:pt x="3660" y="334"/>
                  <a:pt x="3660" y="334"/>
                </a:cubicBezTo>
                <a:cubicBezTo>
                  <a:pt x="3682" y="331"/>
                  <a:pt x="3705" y="335"/>
                  <a:pt x="3725" y="325"/>
                </a:cubicBezTo>
                <a:cubicBezTo>
                  <a:pt x="3733" y="321"/>
                  <a:pt x="3752" y="228"/>
                  <a:pt x="3753" y="223"/>
                </a:cubicBezTo>
                <a:cubicBezTo>
                  <a:pt x="3818" y="239"/>
                  <a:pt x="3823" y="222"/>
                  <a:pt x="3846" y="269"/>
                </a:cubicBezTo>
                <a:cubicBezTo>
                  <a:pt x="3850" y="278"/>
                  <a:pt x="3846" y="293"/>
                  <a:pt x="3855" y="297"/>
                </a:cubicBezTo>
                <a:cubicBezTo>
                  <a:pt x="3881" y="310"/>
                  <a:pt x="3911" y="310"/>
                  <a:pt x="3939" y="316"/>
                </a:cubicBezTo>
                <a:cubicBezTo>
                  <a:pt x="3954" y="362"/>
                  <a:pt x="3940" y="364"/>
                  <a:pt x="3902" y="390"/>
                </a:cubicBezTo>
                <a:cubicBezTo>
                  <a:pt x="3899" y="402"/>
                  <a:pt x="3891" y="414"/>
                  <a:pt x="3893" y="427"/>
                </a:cubicBezTo>
                <a:cubicBezTo>
                  <a:pt x="3895" y="438"/>
                  <a:pt x="3906" y="445"/>
                  <a:pt x="3911" y="455"/>
                </a:cubicBezTo>
                <a:cubicBezTo>
                  <a:pt x="3933" y="501"/>
                  <a:pt x="3957" y="534"/>
                  <a:pt x="4004" y="557"/>
                </a:cubicBezTo>
                <a:cubicBezTo>
                  <a:pt x="4067" y="537"/>
                  <a:pt x="4092" y="475"/>
                  <a:pt x="4153" y="455"/>
                </a:cubicBezTo>
                <a:cubicBezTo>
                  <a:pt x="4156" y="446"/>
                  <a:pt x="4163" y="437"/>
                  <a:pt x="4162" y="427"/>
                </a:cubicBezTo>
                <a:cubicBezTo>
                  <a:pt x="4160" y="407"/>
                  <a:pt x="4143" y="371"/>
                  <a:pt x="4143" y="371"/>
                </a:cubicBezTo>
                <a:cubicBezTo>
                  <a:pt x="4140" y="353"/>
                  <a:pt x="4130" y="334"/>
                  <a:pt x="4134" y="316"/>
                </a:cubicBezTo>
                <a:cubicBezTo>
                  <a:pt x="4137" y="303"/>
                  <a:pt x="4151" y="295"/>
                  <a:pt x="4162" y="288"/>
                </a:cubicBezTo>
                <a:cubicBezTo>
                  <a:pt x="4178" y="277"/>
                  <a:pt x="4200" y="278"/>
                  <a:pt x="4218" y="269"/>
                </a:cubicBezTo>
                <a:cubicBezTo>
                  <a:pt x="4250" y="253"/>
                  <a:pt x="4276" y="234"/>
                  <a:pt x="4311" y="223"/>
                </a:cubicBezTo>
                <a:cubicBezTo>
                  <a:pt x="4314" y="285"/>
                  <a:pt x="4308" y="348"/>
                  <a:pt x="4320" y="409"/>
                </a:cubicBezTo>
                <a:cubicBezTo>
                  <a:pt x="4322" y="419"/>
                  <a:pt x="4338" y="418"/>
                  <a:pt x="4348" y="418"/>
                </a:cubicBezTo>
                <a:cubicBezTo>
                  <a:pt x="4388" y="418"/>
                  <a:pt x="4431" y="402"/>
                  <a:pt x="4469" y="390"/>
                </a:cubicBezTo>
                <a:cubicBezTo>
                  <a:pt x="4673" y="396"/>
                  <a:pt x="4745" y="396"/>
                  <a:pt x="4905" y="427"/>
                </a:cubicBezTo>
                <a:cubicBezTo>
                  <a:pt x="4914" y="433"/>
                  <a:pt x="4923" y="441"/>
                  <a:pt x="4933" y="446"/>
                </a:cubicBezTo>
                <a:cubicBezTo>
                  <a:pt x="4953" y="456"/>
                  <a:pt x="4974" y="455"/>
                  <a:pt x="4952" y="455"/>
                </a:cubicBezTo>
              </a:path>
            </a:pathLst>
          </a:custGeom>
          <a:noFill/>
          <a:ln w="9525">
            <a:solidFill>
              <a:schemeClr val="tx1"/>
            </a:solidFill>
            <a:round/>
            <a:headEnd/>
            <a:tailEnd/>
          </a:ln>
        </p:spPr>
        <p:txBody>
          <a:bodyPr/>
          <a:lstStyle/>
          <a:p>
            <a:endParaRPr lang="fi-FI"/>
          </a:p>
        </p:txBody>
      </p:sp>
      <p:sp>
        <p:nvSpPr>
          <p:cNvPr id="155654" name="Freeform 7"/>
          <p:cNvSpPr>
            <a:spLocks/>
          </p:cNvSpPr>
          <p:nvPr/>
        </p:nvSpPr>
        <p:spPr bwMode="auto">
          <a:xfrm>
            <a:off x="7786688" y="4292600"/>
            <a:ext cx="962025" cy="103188"/>
          </a:xfrm>
          <a:custGeom>
            <a:avLst/>
            <a:gdLst>
              <a:gd name="T0" fmla="*/ 0 w 530"/>
              <a:gd name="T1" fmla="*/ 0 h 56"/>
              <a:gd name="T2" fmla="*/ 530 w 530"/>
              <a:gd name="T3" fmla="*/ 56 h 56"/>
              <a:gd name="T4" fmla="*/ 0 60000 65536"/>
              <a:gd name="T5" fmla="*/ 0 60000 65536"/>
              <a:gd name="T6" fmla="*/ 0 w 530"/>
              <a:gd name="T7" fmla="*/ 0 h 56"/>
              <a:gd name="T8" fmla="*/ 530 w 530"/>
              <a:gd name="T9" fmla="*/ 56 h 56"/>
            </a:gdLst>
            <a:ahLst/>
            <a:cxnLst>
              <a:cxn ang="T4">
                <a:pos x="T0" y="T1"/>
              </a:cxn>
              <a:cxn ang="T5">
                <a:pos x="T2" y="T3"/>
              </a:cxn>
            </a:cxnLst>
            <a:rect l="T6" t="T7" r="T8" b="T9"/>
            <a:pathLst>
              <a:path w="530" h="56">
                <a:moveTo>
                  <a:pt x="0" y="0"/>
                </a:moveTo>
                <a:cubicBezTo>
                  <a:pt x="172" y="55"/>
                  <a:pt x="350" y="56"/>
                  <a:pt x="530" y="56"/>
                </a:cubicBezTo>
              </a:path>
            </a:pathLst>
          </a:custGeom>
          <a:noFill/>
          <a:ln w="9525">
            <a:solidFill>
              <a:schemeClr val="tx1"/>
            </a:solidFill>
            <a:round/>
            <a:headEnd/>
            <a:tailEnd/>
          </a:ln>
        </p:spPr>
        <p:txBody>
          <a:bodyPr/>
          <a:lstStyle/>
          <a:p>
            <a:endParaRPr lang="fi-FI"/>
          </a:p>
        </p:txBody>
      </p:sp>
      <p:sp>
        <p:nvSpPr>
          <p:cNvPr id="155655" name="Freeform 8"/>
          <p:cNvSpPr>
            <a:spLocks/>
          </p:cNvSpPr>
          <p:nvPr/>
        </p:nvSpPr>
        <p:spPr bwMode="auto">
          <a:xfrm>
            <a:off x="8388350" y="4365625"/>
            <a:ext cx="360363" cy="503238"/>
          </a:xfrm>
          <a:custGeom>
            <a:avLst/>
            <a:gdLst>
              <a:gd name="T0" fmla="*/ 0 w 232"/>
              <a:gd name="T1" fmla="*/ 325 h 325"/>
              <a:gd name="T2" fmla="*/ 84 w 232"/>
              <a:gd name="T3" fmla="*/ 269 h 325"/>
              <a:gd name="T4" fmla="*/ 121 w 232"/>
              <a:gd name="T5" fmla="*/ 214 h 325"/>
              <a:gd name="T6" fmla="*/ 158 w 232"/>
              <a:gd name="T7" fmla="*/ 121 h 325"/>
              <a:gd name="T8" fmla="*/ 205 w 232"/>
              <a:gd name="T9" fmla="*/ 46 h 325"/>
              <a:gd name="T10" fmla="*/ 232 w 232"/>
              <a:gd name="T11" fmla="*/ 0 h 325"/>
              <a:gd name="T12" fmla="*/ 0 60000 65536"/>
              <a:gd name="T13" fmla="*/ 0 60000 65536"/>
              <a:gd name="T14" fmla="*/ 0 60000 65536"/>
              <a:gd name="T15" fmla="*/ 0 60000 65536"/>
              <a:gd name="T16" fmla="*/ 0 60000 65536"/>
              <a:gd name="T17" fmla="*/ 0 60000 65536"/>
              <a:gd name="T18" fmla="*/ 0 w 232"/>
              <a:gd name="T19" fmla="*/ 0 h 325"/>
              <a:gd name="T20" fmla="*/ 232 w 232"/>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232" h="325">
                <a:moveTo>
                  <a:pt x="0" y="325"/>
                </a:moveTo>
                <a:cubicBezTo>
                  <a:pt x="34" y="314"/>
                  <a:pt x="61" y="298"/>
                  <a:pt x="84" y="269"/>
                </a:cubicBezTo>
                <a:cubicBezTo>
                  <a:pt x="98" y="252"/>
                  <a:pt x="121" y="214"/>
                  <a:pt x="121" y="214"/>
                </a:cubicBezTo>
                <a:cubicBezTo>
                  <a:pt x="130" y="176"/>
                  <a:pt x="143" y="156"/>
                  <a:pt x="158" y="121"/>
                </a:cubicBezTo>
                <a:cubicBezTo>
                  <a:pt x="190" y="48"/>
                  <a:pt x="155" y="80"/>
                  <a:pt x="205" y="46"/>
                </a:cubicBezTo>
                <a:cubicBezTo>
                  <a:pt x="227" y="13"/>
                  <a:pt x="218" y="29"/>
                  <a:pt x="232" y="0"/>
                </a:cubicBezTo>
              </a:path>
            </a:pathLst>
          </a:custGeom>
          <a:noFill/>
          <a:ln w="9525">
            <a:solidFill>
              <a:schemeClr val="tx1"/>
            </a:solidFill>
            <a:round/>
            <a:headEnd/>
            <a:tailEnd/>
          </a:ln>
        </p:spPr>
        <p:txBody>
          <a:bodyPr/>
          <a:lstStyle/>
          <a:p>
            <a:endParaRPr lang="fi-FI"/>
          </a:p>
        </p:txBody>
      </p:sp>
      <p:sp>
        <p:nvSpPr>
          <p:cNvPr id="155656" name="Freeform 9"/>
          <p:cNvSpPr>
            <a:spLocks/>
          </p:cNvSpPr>
          <p:nvPr/>
        </p:nvSpPr>
        <p:spPr bwMode="auto">
          <a:xfrm>
            <a:off x="8675688" y="3716338"/>
            <a:ext cx="144462" cy="504825"/>
          </a:xfrm>
          <a:custGeom>
            <a:avLst/>
            <a:gdLst>
              <a:gd name="T0" fmla="*/ 0 w 121"/>
              <a:gd name="T1" fmla="*/ 0 h 83"/>
              <a:gd name="T2" fmla="*/ 103 w 121"/>
              <a:gd name="T3" fmla="*/ 37 h 83"/>
              <a:gd name="T4" fmla="*/ 121 w 121"/>
              <a:gd name="T5" fmla="*/ 83 h 83"/>
              <a:gd name="T6" fmla="*/ 0 60000 65536"/>
              <a:gd name="T7" fmla="*/ 0 60000 65536"/>
              <a:gd name="T8" fmla="*/ 0 60000 65536"/>
              <a:gd name="T9" fmla="*/ 0 w 121"/>
              <a:gd name="T10" fmla="*/ 0 h 83"/>
              <a:gd name="T11" fmla="*/ 121 w 121"/>
              <a:gd name="T12" fmla="*/ 83 h 83"/>
            </a:gdLst>
            <a:ahLst/>
            <a:cxnLst>
              <a:cxn ang="T6">
                <a:pos x="T0" y="T1"/>
              </a:cxn>
              <a:cxn ang="T7">
                <a:pos x="T2" y="T3"/>
              </a:cxn>
              <a:cxn ang="T8">
                <a:pos x="T4" y="T5"/>
              </a:cxn>
            </a:cxnLst>
            <a:rect l="T9" t="T10" r="T11" b="T12"/>
            <a:pathLst>
              <a:path w="121" h="83">
                <a:moveTo>
                  <a:pt x="0" y="0"/>
                </a:moveTo>
                <a:cubicBezTo>
                  <a:pt x="43" y="8"/>
                  <a:pt x="67" y="13"/>
                  <a:pt x="103" y="37"/>
                </a:cubicBezTo>
                <a:cubicBezTo>
                  <a:pt x="114" y="71"/>
                  <a:pt x="108" y="56"/>
                  <a:pt x="121" y="83"/>
                </a:cubicBezTo>
              </a:path>
            </a:pathLst>
          </a:custGeom>
          <a:noFill/>
          <a:ln w="9525">
            <a:solidFill>
              <a:schemeClr val="tx1"/>
            </a:solidFill>
            <a:round/>
            <a:headEnd/>
            <a:tailEnd/>
          </a:ln>
        </p:spPr>
        <p:txBody>
          <a:bodyPr/>
          <a:lstStyle/>
          <a:p>
            <a:endParaRPr lang="fi-FI"/>
          </a:p>
        </p:txBody>
      </p:sp>
      <p:sp>
        <p:nvSpPr>
          <p:cNvPr id="155657" name="AutoShape 10"/>
          <p:cNvSpPr>
            <a:spLocks noChangeArrowheads="1"/>
          </p:cNvSpPr>
          <p:nvPr/>
        </p:nvSpPr>
        <p:spPr bwMode="auto">
          <a:xfrm>
            <a:off x="8675688" y="4221163"/>
            <a:ext cx="323850" cy="360362"/>
          </a:xfrm>
          <a:custGeom>
            <a:avLst/>
            <a:gdLst>
              <a:gd name="T0" fmla="*/ 161925 w 21600"/>
              <a:gd name="T1" fmla="*/ 0 h 21600"/>
              <a:gd name="T2" fmla="*/ 47423 w 21600"/>
              <a:gd name="T3" fmla="*/ 52770 h 21600"/>
              <a:gd name="T4" fmla="*/ 0 w 21600"/>
              <a:gd name="T5" fmla="*/ 180181 h 21600"/>
              <a:gd name="T6" fmla="*/ 47423 w 21600"/>
              <a:gd name="T7" fmla="*/ 307592 h 21600"/>
              <a:gd name="T8" fmla="*/ 161925 w 21600"/>
              <a:gd name="T9" fmla="*/ 360362 h 21600"/>
              <a:gd name="T10" fmla="*/ 276427 w 21600"/>
              <a:gd name="T11" fmla="*/ 307592 h 21600"/>
              <a:gd name="T12" fmla="*/ 323850 w 21600"/>
              <a:gd name="T13" fmla="*/ 180181 h 21600"/>
              <a:gd name="T14" fmla="*/ 276427 w 21600"/>
              <a:gd name="T15" fmla="*/ 5277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28575">
            <a:solidFill>
              <a:srgbClr val="FF0066"/>
            </a:solidFill>
            <a:round/>
            <a:headEnd/>
            <a:tailEnd/>
          </a:ln>
        </p:spPr>
        <p:txBody>
          <a:bodyPr wrap="none" anchor="ctr"/>
          <a:lstStyle/>
          <a:p>
            <a:endParaRPr lang="fi-FI"/>
          </a:p>
        </p:txBody>
      </p:sp>
      <p:cxnSp>
        <p:nvCxnSpPr>
          <p:cNvPr id="155658" name="AutoShape 13"/>
          <p:cNvCxnSpPr>
            <a:cxnSpLocks noChangeShapeType="1"/>
            <a:stCxn id="155659" idx="4"/>
            <a:endCxn id="155652" idx="0"/>
          </p:cNvCxnSpPr>
          <p:nvPr/>
        </p:nvCxnSpPr>
        <p:spPr bwMode="auto">
          <a:xfrm flipV="1">
            <a:off x="684213" y="3333750"/>
            <a:ext cx="1584325" cy="828675"/>
          </a:xfrm>
          <a:prstGeom prst="straightConnector1">
            <a:avLst/>
          </a:prstGeom>
          <a:noFill/>
          <a:ln w="9525">
            <a:solidFill>
              <a:schemeClr val="tx1"/>
            </a:solidFill>
            <a:round/>
            <a:headEnd/>
            <a:tailEnd/>
          </a:ln>
        </p:spPr>
      </p:cxnSp>
      <p:sp>
        <p:nvSpPr>
          <p:cNvPr id="155659" name="AutoShape 11"/>
          <p:cNvSpPr>
            <a:spLocks noChangeArrowheads="1"/>
          </p:cNvSpPr>
          <p:nvPr/>
        </p:nvSpPr>
        <p:spPr bwMode="auto">
          <a:xfrm>
            <a:off x="323850" y="3860800"/>
            <a:ext cx="360363" cy="287338"/>
          </a:xfrm>
          <a:prstGeom prst="triangle">
            <a:avLst>
              <a:gd name="adj" fmla="val 50000"/>
            </a:avLst>
          </a:prstGeom>
          <a:noFill/>
          <a:ln w="28575">
            <a:solidFill>
              <a:srgbClr val="FF0066"/>
            </a:solidFill>
            <a:miter lim="800000"/>
            <a:headEnd/>
            <a:tailEnd/>
          </a:ln>
        </p:spPr>
        <p:txBody>
          <a:bodyPr wrap="none" anchor="ctr"/>
          <a:lstStyle/>
          <a:p>
            <a:pPr algn="ctr"/>
            <a:endParaRPr lang="fi-FI" sz="2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r>
              <a:rPr lang="fi-FI" i="1">
                <a:latin typeface="Arial Black" pitchFamily="34" charset="0"/>
              </a:rPr>
              <a:t>Lapsi suunnistaa</a:t>
            </a:r>
          </a:p>
        </p:txBody>
      </p:sp>
      <p:sp>
        <p:nvSpPr>
          <p:cNvPr id="156675" name="Rectangle 5"/>
          <p:cNvSpPr>
            <a:spLocks noGrp="1" noChangeArrowheads="1"/>
          </p:cNvSpPr>
          <p:nvPr>
            <p:ph type="body" sz="half" idx="4294967295"/>
          </p:nvPr>
        </p:nvSpPr>
        <p:spPr>
          <a:xfrm>
            <a:off x="4140200" y="1916113"/>
            <a:ext cx="4752975" cy="4752975"/>
          </a:xfrm>
        </p:spPr>
        <p:txBody>
          <a:bodyPr/>
          <a:lstStyle/>
          <a:p>
            <a:pPr>
              <a:lnSpc>
                <a:spcPct val="90000"/>
              </a:lnSpc>
            </a:pPr>
            <a:r>
              <a:rPr lang="fi-FI" sz="2800"/>
              <a:t>Musta väri hallitsee</a:t>
            </a:r>
          </a:p>
          <a:p>
            <a:pPr>
              <a:lnSpc>
                <a:spcPct val="90000"/>
              </a:lnSpc>
            </a:pPr>
            <a:r>
              <a:rPr lang="fi-FI" sz="2800"/>
              <a:t>Ei useinkaan kunnon suunnitelmaa</a:t>
            </a:r>
          </a:p>
          <a:p>
            <a:pPr>
              <a:lnSpc>
                <a:spcPct val="90000"/>
              </a:lnSpc>
            </a:pPr>
            <a:r>
              <a:rPr lang="fi-FI" sz="2800"/>
              <a:t>Reitinvalinnat tehdään vasta kun ne tulevat eteen</a:t>
            </a:r>
          </a:p>
          <a:p>
            <a:pPr>
              <a:lnSpc>
                <a:spcPct val="90000"/>
              </a:lnSpc>
            </a:pPr>
            <a:r>
              <a:rPr lang="fi-FI" sz="2800"/>
              <a:t>Erikoiset maastokohteet innostavat leikkimään</a:t>
            </a:r>
          </a:p>
          <a:p>
            <a:pPr>
              <a:lnSpc>
                <a:spcPct val="90000"/>
              </a:lnSpc>
            </a:pPr>
            <a:r>
              <a:rPr lang="fi-FI" sz="2800"/>
              <a:t>Rastille tullessa etsitään lippua tai seurataan muita</a:t>
            </a:r>
          </a:p>
          <a:p>
            <a:pPr>
              <a:lnSpc>
                <a:spcPct val="90000"/>
              </a:lnSpc>
            </a:pPr>
            <a:r>
              <a:rPr lang="fi-FI" sz="2800"/>
              <a:t>”Mä tiedän! Se on siellä halfpaipissa!”</a:t>
            </a:r>
          </a:p>
        </p:txBody>
      </p:sp>
      <p:pic>
        <p:nvPicPr>
          <p:cNvPr id="156676" name="Picture 6"/>
          <p:cNvPicPr>
            <a:picLocks noGrp="1" noChangeAspect="1" noChangeArrowheads="1"/>
          </p:cNvPicPr>
          <p:nvPr>
            <p:ph sz="half" idx="4294967295"/>
          </p:nvPr>
        </p:nvPicPr>
        <p:blipFill>
          <a:blip r:embed="rId2" cstate="print"/>
          <a:srcRect/>
          <a:stretch>
            <a:fillRect/>
          </a:stretch>
        </p:blipFill>
        <p:spPr>
          <a:xfrm>
            <a:off x="755650" y="1916113"/>
            <a:ext cx="3128963" cy="475297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a:lstStyle/>
          <a:p>
            <a:r>
              <a:rPr lang="fi-FI" i="1">
                <a:latin typeface="Arial Black" pitchFamily="34" charset="0"/>
              </a:rPr>
              <a:t>Nuori suunnistaa</a:t>
            </a:r>
          </a:p>
        </p:txBody>
      </p:sp>
      <p:sp>
        <p:nvSpPr>
          <p:cNvPr id="157699" name="Rectangle 3"/>
          <p:cNvSpPr>
            <a:spLocks noGrp="1" noChangeArrowheads="1"/>
          </p:cNvSpPr>
          <p:nvPr>
            <p:ph type="body" sz="half" idx="4294967295"/>
          </p:nvPr>
        </p:nvSpPr>
        <p:spPr>
          <a:xfrm>
            <a:off x="3995738" y="1844675"/>
            <a:ext cx="4897437" cy="4824413"/>
          </a:xfrm>
        </p:spPr>
        <p:txBody>
          <a:bodyPr/>
          <a:lstStyle/>
          <a:p>
            <a:pPr>
              <a:lnSpc>
                <a:spcPct val="90000"/>
              </a:lnSpc>
            </a:pPr>
            <a:r>
              <a:rPr lang="fi-FI" sz="2800"/>
              <a:t>Värit usein jo tasapainossa</a:t>
            </a:r>
          </a:p>
          <a:p>
            <a:pPr>
              <a:lnSpc>
                <a:spcPct val="90000"/>
              </a:lnSpc>
            </a:pPr>
            <a:r>
              <a:rPr lang="fi-FI" sz="2800"/>
              <a:t>Suunnitelmat ulottuvat seuraaviin ennakoihin</a:t>
            </a:r>
          </a:p>
          <a:p>
            <a:pPr>
              <a:lnSpc>
                <a:spcPct val="90000"/>
              </a:lnSpc>
            </a:pPr>
            <a:r>
              <a:rPr lang="fi-FI" sz="2800"/>
              <a:t>Reitinvalinnat päätetään usein jo etukäteen</a:t>
            </a:r>
          </a:p>
          <a:p>
            <a:pPr>
              <a:lnSpc>
                <a:spcPct val="90000"/>
              </a:lnSpc>
            </a:pPr>
            <a:r>
              <a:rPr lang="fi-FI" sz="2800">
                <a:sym typeface="Wingdings" pitchFamily="2" charset="2"/>
              </a:rPr>
              <a:t>Tukipisteitä huomioidaan reitin varrelta jälkikäteen</a:t>
            </a:r>
          </a:p>
          <a:p>
            <a:pPr>
              <a:lnSpc>
                <a:spcPct val="90000"/>
              </a:lnSpc>
            </a:pPr>
            <a:r>
              <a:rPr lang="fi-FI" sz="2800"/>
              <a:t>Rastille tullessa etsitään lippua tai seurataan muita</a:t>
            </a:r>
          </a:p>
          <a:p>
            <a:pPr>
              <a:lnSpc>
                <a:spcPct val="90000"/>
              </a:lnSpc>
            </a:pPr>
            <a:r>
              <a:rPr lang="fi-FI" sz="2800"/>
              <a:t>”Voi että, se on tietenkin siellä halfpaipissa…”</a:t>
            </a:r>
          </a:p>
        </p:txBody>
      </p:sp>
      <p:pic>
        <p:nvPicPr>
          <p:cNvPr id="157700" name="Picture 6"/>
          <p:cNvPicPr>
            <a:picLocks noGrp="1" noChangeAspect="1" noChangeArrowheads="1"/>
          </p:cNvPicPr>
          <p:nvPr>
            <p:ph sz="half" idx="4294967295"/>
          </p:nvPr>
        </p:nvPicPr>
        <p:blipFill>
          <a:blip r:embed="rId2" cstate="print"/>
          <a:srcRect/>
          <a:stretch>
            <a:fillRect/>
          </a:stretch>
        </p:blipFill>
        <p:spPr>
          <a:xfrm>
            <a:off x="755650" y="1916113"/>
            <a:ext cx="3033713" cy="4687887"/>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274638"/>
            <a:ext cx="7926388" cy="1143000"/>
          </a:xfrm>
        </p:spPr>
        <p:txBody>
          <a:bodyPr/>
          <a:lstStyle/>
          <a:p>
            <a:r>
              <a:rPr lang="fi-FI" i="1">
                <a:latin typeface="Arial Black" pitchFamily="34" charset="0"/>
              </a:rPr>
              <a:t>Aikuinen suunnistaa</a:t>
            </a:r>
          </a:p>
        </p:txBody>
      </p:sp>
      <p:sp>
        <p:nvSpPr>
          <p:cNvPr id="158723" name="Rectangle 3"/>
          <p:cNvSpPr>
            <a:spLocks noGrp="1" noChangeArrowheads="1"/>
          </p:cNvSpPr>
          <p:nvPr>
            <p:ph type="body" sz="half" idx="4294967295"/>
          </p:nvPr>
        </p:nvSpPr>
        <p:spPr>
          <a:xfrm>
            <a:off x="3995738" y="1844675"/>
            <a:ext cx="4824412" cy="4824413"/>
          </a:xfrm>
        </p:spPr>
        <p:txBody>
          <a:bodyPr/>
          <a:lstStyle/>
          <a:p>
            <a:r>
              <a:rPr lang="fi-FI" sz="2400"/>
              <a:t>Huomio oleellisiin väreihin</a:t>
            </a:r>
          </a:p>
          <a:p>
            <a:r>
              <a:rPr lang="fi-FI" sz="2400"/>
              <a:t>Suunnitelmat rastilta lähtiessä jo koko välille</a:t>
            </a:r>
          </a:p>
          <a:p>
            <a:r>
              <a:rPr lang="fi-FI" sz="2400"/>
              <a:t>Reitinvalinnat ratkaistaan tilanteen mukaan</a:t>
            </a:r>
          </a:p>
          <a:p>
            <a:r>
              <a:rPr lang="fi-FI" sz="2400">
                <a:sym typeface="Wingdings" pitchFamily="2" charset="2"/>
              </a:rPr>
              <a:t>Tukipisteitä odotetaan ja tarkistetaan reitin varrelta</a:t>
            </a:r>
          </a:p>
          <a:p>
            <a:r>
              <a:rPr lang="fi-FI" sz="2400"/>
              <a:t>Rastille tullessa etsitään rastipistettä</a:t>
            </a:r>
          </a:p>
          <a:p>
            <a:r>
              <a:rPr lang="fi-FI" sz="2400"/>
              <a:t>”Se on jossakin ojan päässä laskettelurinteen laitamilla.”</a:t>
            </a:r>
          </a:p>
        </p:txBody>
      </p:sp>
      <p:pic>
        <p:nvPicPr>
          <p:cNvPr id="158724" name="Picture 6"/>
          <p:cNvPicPr>
            <a:picLocks noGrp="1" noChangeAspect="1" noChangeArrowheads="1"/>
          </p:cNvPicPr>
          <p:nvPr>
            <p:ph sz="half" idx="4294967295"/>
          </p:nvPr>
        </p:nvPicPr>
        <p:blipFill>
          <a:blip r:embed="rId2" cstate="print"/>
          <a:srcRect/>
          <a:stretch>
            <a:fillRect/>
          </a:stretch>
        </p:blipFill>
        <p:spPr>
          <a:xfrm>
            <a:off x="755650" y="1916113"/>
            <a:ext cx="3062288" cy="4687887"/>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fi-FI"/>
              <a:t>Karttaretki</a:t>
            </a:r>
          </a:p>
        </p:txBody>
      </p:sp>
      <p:sp>
        <p:nvSpPr>
          <p:cNvPr id="74755" name="Rectangle 3"/>
          <p:cNvSpPr>
            <a:spLocks noGrp="1" noChangeArrowheads="1"/>
          </p:cNvSpPr>
          <p:nvPr>
            <p:ph type="body" idx="1"/>
          </p:nvPr>
        </p:nvSpPr>
        <p:spPr/>
        <p:txBody>
          <a:bodyPr/>
          <a:lstStyle/>
          <a:p>
            <a:pPr>
              <a:lnSpc>
                <a:spcPct val="80000"/>
              </a:lnSpc>
            </a:pPr>
            <a:r>
              <a:rPr lang="fi-FI" sz="2000"/>
              <a:t>Sopii hyvin ensimmäiselle suunnistustunnille ulkona</a:t>
            </a:r>
          </a:p>
          <a:p>
            <a:pPr>
              <a:lnSpc>
                <a:spcPct val="80000"/>
              </a:lnSpc>
            </a:pPr>
            <a:r>
              <a:rPr lang="fi-FI" sz="2000"/>
              <a:t>Karttaretkellä koko luokka tutustuu yhdessä maastossa liikkumiseen, kartan suuntaamiseen, kartan väreihin ja karttamerkkeihin.</a:t>
            </a:r>
          </a:p>
          <a:p>
            <a:pPr>
              <a:lnSpc>
                <a:spcPct val="80000"/>
              </a:lnSpc>
            </a:pPr>
            <a:r>
              <a:rPr lang="fi-FI" sz="2000"/>
              <a:t>Karttaretkellä kuljetaan maastossa ohjaajan tai oppilaan johdattaessa ryhmää</a:t>
            </a:r>
          </a:p>
          <a:p>
            <a:pPr>
              <a:lnSpc>
                <a:spcPct val="80000"/>
              </a:lnSpc>
            </a:pPr>
            <a:r>
              <a:rPr lang="fi-FI" sz="2000"/>
              <a:t>Ryhmän tehtävänä on seurata kartalta missä reitti kulkee</a:t>
            </a:r>
          </a:p>
          <a:p>
            <a:pPr>
              <a:lnSpc>
                <a:spcPct val="80000"/>
              </a:lnSpc>
            </a:pPr>
            <a:r>
              <a:rPr lang="fi-FI" sz="2000"/>
              <a:t>Sopivin väliajoin tarkastetaan olinpaikkaa ja ympäristöä</a:t>
            </a:r>
          </a:p>
          <a:p>
            <a:pPr>
              <a:lnSpc>
                <a:spcPct val="80000"/>
              </a:lnSpc>
            </a:pPr>
            <a:r>
              <a:rPr lang="fi-FI" sz="2000"/>
              <a:t>Matkan varrella voi olla tehtävärasteja tai leikkiä metsäleikkejä</a:t>
            </a:r>
          </a:p>
          <a:p>
            <a:pPr>
              <a:lnSpc>
                <a:spcPct val="80000"/>
              </a:lnSpc>
            </a:pPr>
            <a:r>
              <a:rPr lang="fi-FI" sz="2000"/>
              <a:t>Retkeen voidaan liittää myös eväsrasti nuotion ääressä. </a:t>
            </a:r>
          </a:p>
          <a:p>
            <a:pPr>
              <a:lnSpc>
                <a:spcPct val="80000"/>
              </a:lnSpc>
            </a:pPr>
            <a:r>
              <a:rPr lang="fi-FI" sz="2000"/>
              <a:t>Ryhmän johdattajaa voidaan vaihtaa tai pareille voidaan antaa tehtäväksi kulkea sovittuun kokoontumispaikkaan</a:t>
            </a:r>
          </a:p>
          <a:p>
            <a:pPr>
              <a:lnSpc>
                <a:spcPct val="80000"/>
              </a:lnSpc>
            </a:pPr>
            <a:r>
              <a:rPr lang="fi-FI" sz="2000"/>
              <a:t>Parit voivat edetä myös ”minä poljen sinä ohjaat” tekniikalla, jossa takana tuleva selittää maastokohteiden ja ilmansuuntien perusteella minne etummaisen kuuluu kulkea. </a:t>
            </a:r>
            <a:br>
              <a:rPr lang="fi-FI" sz="2000"/>
            </a:br>
            <a:endParaRPr lang="fi-FI" sz="20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fi-FI" sz="3600" b="1"/>
              <a:t>Esimerkki karttaretkestä</a:t>
            </a:r>
          </a:p>
        </p:txBody>
      </p:sp>
      <p:sp>
        <p:nvSpPr>
          <p:cNvPr id="75779" name="Rectangle 3"/>
          <p:cNvSpPr>
            <a:spLocks noGrp="1" noChangeArrowheads="1"/>
          </p:cNvSpPr>
          <p:nvPr>
            <p:ph type="body" sz="half" idx="1"/>
          </p:nvPr>
        </p:nvSpPr>
        <p:spPr/>
        <p:txBody>
          <a:bodyPr/>
          <a:lstStyle/>
          <a:p>
            <a:r>
              <a:rPr lang="fi-FI" sz="2400"/>
              <a:t>Paljon erilaisia kartan värejä ja karttamerkkejä (Nuolet kartassa)</a:t>
            </a:r>
          </a:p>
          <a:p>
            <a:r>
              <a:rPr lang="fi-FI" sz="2400"/>
              <a:t>1-2 rasteilla metsäleikkejä, 3 eväsrasti</a:t>
            </a:r>
          </a:p>
          <a:p>
            <a:r>
              <a:rPr lang="fi-FI" sz="2400"/>
              <a:t>Oppilaiden kartanlukua helpottaa, jos karttoihin on piirretty lähtö, reittiviiva ja rastit </a:t>
            </a:r>
          </a:p>
          <a:p>
            <a:r>
              <a:rPr lang="fi-FI" sz="2400"/>
              <a:t>Rasteilla ei tarvitse olla rastilippuja etukäteen</a:t>
            </a:r>
          </a:p>
          <a:p>
            <a:endParaRPr lang="fi-FI" sz="2400"/>
          </a:p>
        </p:txBody>
      </p:sp>
      <p:sp>
        <p:nvSpPr>
          <p:cNvPr id="75782" name="Rectangle 6"/>
          <p:cNvSpPr>
            <a:spLocks noGrp="1" noChangeArrowheads="1"/>
          </p:cNvSpPr>
          <p:nvPr>
            <p:ph type="body" sz="half" idx="2"/>
          </p:nvPr>
        </p:nvSpPr>
        <p:spPr/>
        <p:txBody>
          <a:bodyPr/>
          <a:lstStyle/>
          <a:p>
            <a:endParaRPr lang="fi-FI" sz="2400"/>
          </a:p>
        </p:txBody>
      </p:sp>
      <p:pic>
        <p:nvPicPr>
          <p:cNvPr id="75781" name="Picture 5"/>
          <p:cNvPicPr>
            <a:picLocks noChangeAspect="1" noChangeArrowheads="1"/>
          </p:cNvPicPr>
          <p:nvPr/>
        </p:nvPicPr>
        <p:blipFill>
          <a:blip r:embed="rId2" cstate="print"/>
          <a:srcRect/>
          <a:stretch>
            <a:fillRect/>
          </a:stretch>
        </p:blipFill>
        <p:spPr bwMode="auto">
          <a:xfrm>
            <a:off x="4443413" y="1412875"/>
            <a:ext cx="4273550" cy="475297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274638"/>
            <a:ext cx="7715250" cy="706437"/>
          </a:xfrm>
        </p:spPr>
        <p:txBody>
          <a:bodyPr/>
          <a:lstStyle/>
          <a:p>
            <a:r>
              <a:rPr lang="fi-FI" sz="4000" i="1"/>
              <a:t>Sateen varalle: salisuunnistus</a:t>
            </a:r>
          </a:p>
        </p:txBody>
      </p:sp>
      <p:sp>
        <p:nvSpPr>
          <p:cNvPr id="81925" name="Rectangle 5"/>
          <p:cNvSpPr>
            <a:spLocks noGrp="1" noChangeArrowheads="1"/>
          </p:cNvSpPr>
          <p:nvPr>
            <p:ph type="body" sz="half" idx="1"/>
          </p:nvPr>
        </p:nvSpPr>
        <p:spPr>
          <a:xfrm>
            <a:off x="457200" y="981075"/>
            <a:ext cx="4038600" cy="5145088"/>
          </a:xfrm>
        </p:spPr>
        <p:txBody>
          <a:bodyPr/>
          <a:lstStyle/>
          <a:p>
            <a:pPr>
              <a:lnSpc>
                <a:spcPct val="80000"/>
              </a:lnSpc>
              <a:buFontTx/>
              <a:buAutoNum type="arabicPeriod"/>
            </a:pPr>
            <a:r>
              <a:rPr lang="fi-FI" sz="2400"/>
              <a:t>Piirrä karttaan salin lattian pelikenttien viivat tai vain tietyn väriset viivat. Suunnistaessaan saa käyttää vain karttaan merkittyjä viivoja. Leimataan/kosketetaan omaa rastia tai muistetaan kirjain</a:t>
            </a:r>
          </a:p>
          <a:p>
            <a:pPr>
              <a:lnSpc>
                <a:spcPct val="80000"/>
              </a:lnSpc>
              <a:buFontTx/>
              <a:buAutoNum type="arabicPeriod"/>
            </a:pPr>
            <a:r>
              <a:rPr lang="fi-FI" sz="2400"/>
              <a:t>Piirrä kartta salista, johon on laitettu hajalleen liikuntavälineitä.</a:t>
            </a:r>
          </a:p>
          <a:p>
            <a:pPr>
              <a:lnSpc>
                <a:spcPct val="80000"/>
              </a:lnSpc>
              <a:buFontTx/>
              <a:buAutoNum type="arabicPeriod"/>
            </a:pPr>
            <a:r>
              <a:rPr lang="fi-FI" sz="2400"/>
              <a:t>Oppilaat tekevät salista ”metsän” ja kartan. Piirrettyään oppilaat voivat pareittain suunnitella radan kartalle ja viedä rasteja erilaisiin kohteisiin saliin</a:t>
            </a:r>
          </a:p>
        </p:txBody>
      </p:sp>
      <p:sp>
        <p:nvSpPr>
          <p:cNvPr id="81926" name="Rectangle 6"/>
          <p:cNvSpPr>
            <a:spLocks noGrp="1" noChangeArrowheads="1"/>
          </p:cNvSpPr>
          <p:nvPr>
            <p:ph type="body" sz="half" idx="2"/>
          </p:nvPr>
        </p:nvSpPr>
        <p:spPr/>
        <p:txBody>
          <a:bodyPr/>
          <a:lstStyle/>
          <a:p>
            <a:pPr>
              <a:lnSpc>
                <a:spcPct val="80000"/>
              </a:lnSpc>
            </a:pPr>
            <a:endParaRPr lang="fi-FI" sz="1600"/>
          </a:p>
        </p:txBody>
      </p:sp>
      <p:pic>
        <p:nvPicPr>
          <p:cNvPr id="81927" name="Picture 7"/>
          <p:cNvPicPr>
            <a:picLocks noChangeAspect="1" noChangeArrowheads="1"/>
          </p:cNvPicPr>
          <p:nvPr/>
        </p:nvPicPr>
        <p:blipFill>
          <a:blip r:embed="rId2" cstate="print"/>
          <a:srcRect/>
          <a:stretch>
            <a:fillRect/>
          </a:stretch>
        </p:blipFill>
        <p:spPr bwMode="auto">
          <a:xfrm>
            <a:off x="5003800" y="1104900"/>
            <a:ext cx="2952750" cy="2800350"/>
          </a:xfrm>
          <a:prstGeom prst="rect">
            <a:avLst/>
          </a:prstGeom>
          <a:noFill/>
        </p:spPr>
      </p:pic>
      <p:pic>
        <p:nvPicPr>
          <p:cNvPr id="81928" name="Kuva 2" descr="salikartta.jpg"/>
          <p:cNvPicPr>
            <a:picLocks noChangeAspect="1"/>
          </p:cNvPicPr>
          <p:nvPr/>
        </p:nvPicPr>
        <p:blipFill>
          <a:blip r:embed="rId3" cstate="print"/>
          <a:srcRect/>
          <a:stretch>
            <a:fillRect/>
          </a:stretch>
        </p:blipFill>
        <p:spPr bwMode="auto">
          <a:xfrm>
            <a:off x="4859338" y="4149725"/>
            <a:ext cx="3352800"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73138" y="0"/>
            <a:ext cx="8229601" cy="1143000"/>
          </a:xfrm>
        </p:spPr>
        <p:txBody>
          <a:bodyPr/>
          <a:lstStyle/>
          <a:p>
            <a:r>
              <a:rPr lang="fi-FI"/>
              <a:t>Pihasuunnistus</a:t>
            </a:r>
          </a:p>
        </p:txBody>
      </p:sp>
      <p:sp>
        <p:nvSpPr>
          <p:cNvPr id="84995" name="Rectangle 3"/>
          <p:cNvSpPr>
            <a:spLocks noGrp="1" noChangeArrowheads="1"/>
          </p:cNvSpPr>
          <p:nvPr>
            <p:ph type="body" idx="1"/>
          </p:nvPr>
        </p:nvSpPr>
        <p:spPr>
          <a:xfrm>
            <a:off x="179388" y="836613"/>
            <a:ext cx="8229600" cy="4525962"/>
          </a:xfrm>
        </p:spPr>
        <p:txBody>
          <a:bodyPr/>
          <a:lstStyle/>
          <a:p>
            <a:r>
              <a:rPr lang="fi-FI"/>
              <a:t>Viuhkat</a:t>
            </a:r>
          </a:p>
          <a:p>
            <a:r>
              <a:rPr lang="fi-FI"/>
              <a:t>Valokuvasuunnistus</a:t>
            </a:r>
          </a:p>
          <a:p>
            <a:r>
              <a:rPr lang="fi-FI"/>
              <a:t>Pistesuunnistus</a:t>
            </a:r>
          </a:p>
          <a:p>
            <a:r>
              <a:rPr lang="fi-FI"/>
              <a:t>Supersprintti</a:t>
            </a:r>
          </a:p>
          <a:p>
            <a:r>
              <a:rPr lang="fi-FI"/>
              <a:t>Muistisuunnistus</a:t>
            </a:r>
          </a:p>
          <a:p>
            <a:r>
              <a:rPr lang="fi-FI"/>
              <a:t>Bingo ja muut sovellukset</a:t>
            </a:r>
          </a:p>
        </p:txBody>
      </p:sp>
      <p:pic>
        <p:nvPicPr>
          <p:cNvPr id="84996" name="Picture 4"/>
          <p:cNvPicPr>
            <a:picLocks noChangeAspect="1" noChangeArrowheads="1"/>
          </p:cNvPicPr>
          <p:nvPr/>
        </p:nvPicPr>
        <p:blipFill>
          <a:blip r:embed="rId2" cstate="print"/>
          <a:srcRect/>
          <a:stretch>
            <a:fillRect/>
          </a:stretch>
        </p:blipFill>
        <p:spPr bwMode="auto">
          <a:xfrm>
            <a:off x="5867400" y="549275"/>
            <a:ext cx="2857500" cy="2762250"/>
          </a:xfrm>
          <a:prstGeom prst="rect">
            <a:avLst/>
          </a:prstGeom>
          <a:noFill/>
        </p:spPr>
      </p:pic>
      <p:pic>
        <p:nvPicPr>
          <p:cNvPr id="84997" name="Picture 5"/>
          <p:cNvPicPr>
            <a:picLocks noChangeAspect="1" noChangeArrowheads="1"/>
          </p:cNvPicPr>
          <p:nvPr/>
        </p:nvPicPr>
        <p:blipFill>
          <a:blip r:embed="rId3" cstate="print"/>
          <a:srcRect/>
          <a:stretch>
            <a:fillRect/>
          </a:stretch>
        </p:blipFill>
        <p:spPr bwMode="auto">
          <a:xfrm>
            <a:off x="6156325" y="3500438"/>
            <a:ext cx="2565400" cy="2952750"/>
          </a:xfrm>
          <a:prstGeom prst="rect">
            <a:avLst/>
          </a:prstGeom>
          <a:noFill/>
          <a:ln w="9525">
            <a:noFill/>
            <a:miter lim="800000"/>
            <a:headEnd/>
            <a:tailEnd/>
          </a:ln>
          <a:effectLst/>
        </p:spPr>
      </p:pic>
      <p:pic>
        <p:nvPicPr>
          <p:cNvPr id="84998" name="Picture 6"/>
          <p:cNvPicPr>
            <a:picLocks noChangeAspect="1" noChangeArrowheads="1"/>
          </p:cNvPicPr>
          <p:nvPr/>
        </p:nvPicPr>
        <p:blipFill>
          <a:blip r:embed="rId4" cstate="print"/>
          <a:srcRect/>
          <a:stretch>
            <a:fillRect/>
          </a:stretch>
        </p:blipFill>
        <p:spPr bwMode="auto">
          <a:xfrm>
            <a:off x="1835150" y="4292600"/>
            <a:ext cx="3419475" cy="2257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fi-FI"/>
              <a:t>Viuhkasuunnistus</a:t>
            </a:r>
          </a:p>
        </p:txBody>
      </p:sp>
      <p:sp>
        <p:nvSpPr>
          <p:cNvPr id="87043" name="Rectangle 3"/>
          <p:cNvSpPr>
            <a:spLocks noGrp="1" noChangeArrowheads="1"/>
          </p:cNvSpPr>
          <p:nvPr>
            <p:ph type="body" idx="1"/>
          </p:nvPr>
        </p:nvSpPr>
        <p:spPr/>
        <p:txBody>
          <a:bodyPr/>
          <a:lstStyle/>
          <a:p>
            <a:pPr>
              <a:lnSpc>
                <a:spcPct val="80000"/>
              </a:lnSpc>
            </a:pPr>
            <a:r>
              <a:rPr lang="fi-FI" sz="2000"/>
              <a:t>Keskusrasti, josta</a:t>
            </a:r>
          </a:p>
          <a:p>
            <a:pPr>
              <a:lnSpc>
                <a:spcPct val="80000"/>
              </a:lnSpc>
              <a:buFontTx/>
              <a:buNone/>
            </a:pPr>
            <a:r>
              <a:rPr lang="fi-FI" sz="2000"/>
              <a:t>	a) 1 rastin tai</a:t>
            </a:r>
          </a:p>
          <a:p>
            <a:pPr>
              <a:lnSpc>
                <a:spcPct val="80000"/>
              </a:lnSpc>
              <a:buFontTx/>
              <a:buNone/>
            </a:pPr>
            <a:r>
              <a:rPr lang="fi-FI" sz="2000"/>
              <a:t>	b) muutaman rastin rata </a:t>
            </a:r>
            <a:br>
              <a:rPr lang="fi-FI" sz="2000"/>
            </a:br>
            <a:r>
              <a:rPr lang="fi-FI" sz="2000"/>
              <a:t>palaten aina takaisin lähtöpaikkaan</a:t>
            </a:r>
          </a:p>
          <a:p>
            <a:pPr>
              <a:lnSpc>
                <a:spcPct val="80000"/>
              </a:lnSpc>
            </a:pPr>
            <a:r>
              <a:rPr lang="fi-FI" sz="2000"/>
              <a:t>Jokaisen viuhkan jälkeen keskusrastilta uusi kartta, jossa seuraava viuhka</a:t>
            </a:r>
          </a:p>
          <a:p>
            <a:pPr>
              <a:lnSpc>
                <a:spcPct val="80000"/>
              </a:lnSpc>
            </a:pPr>
            <a:r>
              <a:rPr lang="fi-FI" sz="2000"/>
              <a:t>Tavoitteena voi olla, että kierretään kaikki rasti-/ratavaihtoehdot tai niin paljon kuin määrätyssä ajassa kukin oppilas ehtii</a:t>
            </a:r>
          </a:p>
          <a:p>
            <a:pPr>
              <a:lnSpc>
                <a:spcPct val="80000"/>
              </a:lnSpc>
            </a:pPr>
            <a:r>
              <a:rPr lang="fi-FI" sz="2000"/>
              <a:t>Myös muistisuunnistuksena</a:t>
            </a:r>
            <a:br>
              <a:rPr lang="fi-FI" sz="2000"/>
            </a:br>
            <a:r>
              <a:rPr lang="fi-FI" sz="2000"/>
              <a:t/>
            </a:r>
            <a:br>
              <a:rPr lang="fi-FI" sz="2000"/>
            </a:br>
            <a:r>
              <a:rPr lang="fi-FI" sz="2000"/>
              <a:t>+ Harjoitus auttaa opettajaa seuramaan ja ohjaamaan oppilaiden suoritusta, </a:t>
            </a:r>
            <a:br>
              <a:rPr lang="fi-FI" sz="2000"/>
            </a:br>
            <a:r>
              <a:rPr lang="fi-FI" sz="2000"/>
              <a:t>+ Eritasoisilla oppilailla on mahdollisuus kiertää itselleen sopiva määrä rasteja/ratoja</a:t>
            </a:r>
            <a:br>
              <a:rPr lang="fi-FI" sz="2000"/>
            </a:br>
            <a:r>
              <a:rPr lang="fi-FI" sz="2000"/>
              <a:t>+ Radat/rastit kannattaa suunnitella helpommiksi ja vaikeammiksi, lyhyemmiksi ja pidemmiksi, jotta kaikille sopivasti haastetta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fi-FI"/>
              <a:t>Harjoitusten tavoitteet</a:t>
            </a:r>
          </a:p>
        </p:txBody>
      </p:sp>
      <p:sp>
        <p:nvSpPr>
          <p:cNvPr id="6147" name="Rectangle 3"/>
          <p:cNvSpPr>
            <a:spLocks noGrp="1" noChangeArrowheads="1"/>
          </p:cNvSpPr>
          <p:nvPr>
            <p:ph type="body" idx="1"/>
          </p:nvPr>
        </p:nvSpPr>
        <p:spPr/>
        <p:txBody>
          <a:bodyPr/>
          <a:lstStyle/>
          <a:p>
            <a:pPr>
              <a:lnSpc>
                <a:spcPct val="90000"/>
              </a:lnSpc>
              <a:buFontTx/>
              <a:buNone/>
            </a:pPr>
            <a:r>
              <a:rPr lang="fi-FI" dirty="0"/>
              <a:t>Valmiuksia opettaa </a:t>
            </a:r>
            <a:r>
              <a:rPr lang="fi-FI" dirty="0" smtClean="0"/>
              <a:t>suunnistusta ja retkeilyä koulussa erilaisille ryhmille</a:t>
            </a:r>
            <a:endParaRPr lang="fi-FI" dirty="0"/>
          </a:p>
          <a:p>
            <a:pPr>
              <a:lnSpc>
                <a:spcPct val="90000"/>
              </a:lnSpc>
            </a:pPr>
            <a:r>
              <a:rPr lang="fi-FI" dirty="0"/>
              <a:t>Erilaiset harjoitukset ja niiden kehittely</a:t>
            </a:r>
          </a:p>
          <a:p>
            <a:pPr>
              <a:lnSpc>
                <a:spcPct val="90000"/>
              </a:lnSpc>
            </a:pPr>
            <a:r>
              <a:rPr lang="fi-FI" dirty="0"/>
              <a:t>Erilaiset opetusmenetelmät</a:t>
            </a:r>
          </a:p>
          <a:p>
            <a:pPr>
              <a:lnSpc>
                <a:spcPct val="90000"/>
              </a:lnSpc>
            </a:pPr>
            <a:r>
              <a:rPr lang="fi-FI" dirty="0"/>
              <a:t>Turvallisuuskysymykset</a:t>
            </a:r>
          </a:p>
          <a:p>
            <a:pPr>
              <a:lnSpc>
                <a:spcPct val="90000"/>
              </a:lnSpc>
            </a:pPr>
            <a:r>
              <a:rPr lang="fi-FI" dirty="0"/>
              <a:t>Eri materiaalien ja oheiskirjallisuuden käyttö</a:t>
            </a:r>
          </a:p>
          <a:p>
            <a:pPr>
              <a:lnSpc>
                <a:spcPct val="90000"/>
              </a:lnSpc>
            </a:pPr>
            <a:r>
              <a:rPr lang="fi-FI" dirty="0"/>
              <a:t>Johdonmukainen opetus</a:t>
            </a:r>
          </a:p>
          <a:p>
            <a:pPr>
              <a:lnSpc>
                <a:spcPct val="90000"/>
              </a:lnSpc>
            </a:pPr>
            <a:r>
              <a:rPr lang="fi-FI" dirty="0"/>
              <a:t>Omien taitojen kehittäminen</a:t>
            </a:r>
          </a:p>
        </p:txBody>
      </p:sp>
      <p:pic>
        <p:nvPicPr>
          <p:cNvPr id="6148" name="Picture 4" descr="ramsau 2007 pernilla 054"/>
          <p:cNvPicPr>
            <a:picLocks noChangeAspect="1" noChangeArrowheads="1"/>
          </p:cNvPicPr>
          <p:nvPr/>
        </p:nvPicPr>
        <p:blipFill>
          <a:blip r:embed="rId2" cstate="print"/>
          <a:srcRect/>
          <a:stretch>
            <a:fillRect/>
          </a:stretch>
        </p:blipFill>
        <p:spPr bwMode="auto">
          <a:xfrm>
            <a:off x="6300788" y="4652963"/>
            <a:ext cx="2503487"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fi-FI"/>
              <a:t>Viuhkat</a:t>
            </a:r>
          </a:p>
        </p:txBody>
      </p:sp>
      <p:sp>
        <p:nvSpPr>
          <p:cNvPr id="86019" name="Rectangle 3"/>
          <p:cNvSpPr>
            <a:spLocks noGrp="1" noChangeAspect="1" noChangeArrowheads="1"/>
          </p:cNvSpPr>
          <p:nvPr>
            <p:ph type="body" idx="1"/>
          </p:nvPr>
        </p:nvSpPr>
        <p:spPr/>
        <p:txBody>
          <a:bodyPr/>
          <a:lstStyle/>
          <a:p>
            <a:endParaRPr lang="fi-FI"/>
          </a:p>
        </p:txBody>
      </p:sp>
      <p:pic>
        <p:nvPicPr>
          <p:cNvPr id="86020" name="Picture 4"/>
          <p:cNvPicPr>
            <a:picLocks noChangeAspect="1" noChangeArrowheads="1"/>
          </p:cNvPicPr>
          <p:nvPr/>
        </p:nvPicPr>
        <p:blipFill>
          <a:blip r:embed="rId2" cstate="print"/>
          <a:srcRect/>
          <a:stretch>
            <a:fillRect/>
          </a:stretch>
        </p:blipFill>
        <p:spPr bwMode="auto">
          <a:xfrm>
            <a:off x="323850" y="1412875"/>
            <a:ext cx="2735263" cy="2381250"/>
          </a:xfrm>
          <a:prstGeom prst="rect">
            <a:avLst/>
          </a:prstGeom>
          <a:noFill/>
        </p:spPr>
      </p:pic>
      <p:pic>
        <p:nvPicPr>
          <p:cNvPr id="86021" name="Picture 5"/>
          <p:cNvPicPr>
            <a:picLocks noChangeAspect="1" noChangeArrowheads="1"/>
          </p:cNvPicPr>
          <p:nvPr/>
        </p:nvPicPr>
        <p:blipFill>
          <a:blip r:embed="rId3" cstate="print"/>
          <a:srcRect/>
          <a:stretch>
            <a:fillRect/>
          </a:stretch>
        </p:blipFill>
        <p:spPr bwMode="auto">
          <a:xfrm>
            <a:off x="5364163" y="1196975"/>
            <a:ext cx="3097212" cy="2800350"/>
          </a:xfrm>
          <a:prstGeom prst="rect">
            <a:avLst/>
          </a:prstGeom>
          <a:noFill/>
          <a:ln w="9525">
            <a:noFill/>
            <a:miter lim="800000"/>
            <a:headEnd/>
            <a:tailEnd/>
          </a:ln>
          <a:effectLst/>
        </p:spPr>
      </p:pic>
      <p:pic>
        <p:nvPicPr>
          <p:cNvPr id="86022" name="Picture 6"/>
          <p:cNvPicPr>
            <a:picLocks noChangeAspect="1" noChangeArrowheads="1"/>
          </p:cNvPicPr>
          <p:nvPr/>
        </p:nvPicPr>
        <p:blipFill>
          <a:blip r:embed="rId4" cstate="print"/>
          <a:srcRect/>
          <a:stretch>
            <a:fillRect/>
          </a:stretch>
        </p:blipFill>
        <p:spPr bwMode="auto">
          <a:xfrm>
            <a:off x="611188" y="4437063"/>
            <a:ext cx="2247900" cy="2085975"/>
          </a:xfrm>
          <a:prstGeom prst="rect">
            <a:avLst/>
          </a:prstGeom>
          <a:noFill/>
        </p:spPr>
      </p:pic>
      <p:pic>
        <p:nvPicPr>
          <p:cNvPr id="86023" name="Picture 7"/>
          <p:cNvPicPr>
            <a:picLocks noChangeAspect="1" noChangeArrowheads="1"/>
          </p:cNvPicPr>
          <p:nvPr/>
        </p:nvPicPr>
        <p:blipFill>
          <a:blip r:embed="rId5" cstate="print"/>
          <a:srcRect/>
          <a:stretch>
            <a:fillRect/>
          </a:stretch>
        </p:blipFill>
        <p:spPr bwMode="auto">
          <a:xfrm>
            <a:off x="3059113" y="4149725"/>
            <a:ext cx="2752725" cy="2552700"/>
          </a:xfrm>
          <a:prstGeom prst="rect">
            <a:avLst/>
          </a:prstGeom>
          <a:noFill/>
        </p:spPr>
      </p:pic>
      <p:pic>
        <p:nvPicPr>
          <p:cNvPr id="86024" name="Picture 8"/>
          <p:cNvPicPr>
            <a:picLocks noChangeAspect="1" noChangeArrowheads="1"/>
          </p:cNvPicPr>
          <p:nvPr/>
        </p:nvPicPr>
        <p:blipFill>
          <a:blip r:embed="rId6" cstate="print"/>
          <a:srcRect/>
          <a:stretch>
            <a:fillRect/>
          </a:stretch>
        </p:blipFill>
        <p:spPr bwMode="auto">
          <a:xfrm>
            <a:off x="5940425" y="4000500"/>
            <a:ext cx="2857500" cy="28575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fi-FI"/>
              <a:t>Tarkkuussuunnistus</a:t>
            </a:r>
          </a:p>
        </p:txBody>
      </p:sp>
      <p:sp>
        <p:nvSpPr>
          <p:cNvPr id="88067" name="Rectangle 3"/>
          <p:cNvSpPr>
            <a:spLocks noGrp="1" noChangeArrowheads="1"/>
          </p:cNvSpPr>
          <p:nvPr>
            <p:ph type="body" sz="half" idx="1"/>
          </p:nvPr>
        </p:nvSpPr>
        <p:spPr>
          <a:xfrm>
            <a:off x="250825" y="1568450"/>
            <a:ext cx="4978400" cy="5289550"/>
          </a:xfrm>
        </p:spPr>
        <p:txBody>
          <a:bodyPr/>
          <a:lstStyle/>
          <a:p>
            <a:pPr>
              <a:lnSpc>
                <a:spcPct val="90000"/>
              </a:lnSpc>
            </a:pPr>
            <a:r>
              <a:rPr lang="fi-FI" sz="2000"/>
              <a:t>Ei nopeutta vaan tarkkuutta</a:t>
            </a:r>
          </a:p>
          <a:p>
            <a:pPr>
              <a:lnSpc>
                <a:spcPct val="90000"/>
              </a:lnSpc>
            </a:pPr>
            <a:r>
              <a:rPr lang="fi-FI" sz="2000"/>
              <a:t>Erona normaalin suunnistukseen on se, että saavuttaessa rastiympyrän lähellä polulla on tähystystolppa, josta aukeaa näkymä rastipisteeseen</a:t>
            </a:r>
          </a:p>
          <a:p>
            <a:pPr>
              <a:lnSpc>
                <a:spcPct val="90000"/>
              </a:lnSpc>
            </a:pPr>
            <a:r>
              <a:rPr lang="fi-FI" sz="2000"/>
              <a:t>Useita lippuja joista valitaan oikea eli karttaan piirretty rasti</a:t>
            </a:r>
          </a:p>
          <a:p>
            <a:pPr>
              <a:lnSpc>
                <a:spcPct val="90000"/>
              </a:lnSpc>
            </a:pPr>
            <a:r>
              <a:rPr lang="fi-FI" sz="2000"/>
              <a:t>Rastiliput sijaitsevat maastossa vapaassa muodostelmassa ja oppilas tulkitsee niitä poikittain vasemmalta oikealle A, B, C ja D. Rastilippujen määrä voi vaihdella 2-4. Välttämättä mikään ei ole oikea.</a:t>
            </a:r>
            <a:br>
              <a:rPr lang="fi-FI" sz="2000"/>
            </a:br>
            <a:r>
              <a:rPr lang="fi-FI" sz="2000"/>
              <a:t/>
            </a:r>
            <a:br>
              <a:rPr lang="fi-FI" sz="2000"/>
            </a:br>
            <a:r>
              <a:rPr lang="fi-FI" sz="2000"/>
              <a:t/>
            </a:r>
            <a:br>
              <a:rPr lang="fi-FI" sz="2000"/>
            </a:br>
            <a:endParaRPr lang="fi-FI" sz="2000"/>
          </a:p>
        </p:txBody>
      </p:sp>
      <p:sp>
        <p:nvSpPr>
          <p:cNvPr id="88068" name="Rectangle 4"/>
          <p:cNvSpPr>
            <a:spLocks noGrp="1" noChangeArrowheads="1"/>
          </p:cNvSpPr>
          <p:nvPr>
            <p:ph type="body" sz="half" idx="2"/>
          </p:nvPr>
        </p:nvSpPr>
        <p:spPr/>
        <p:txBody>
          <a:bodyPr/>
          <a:lstStyle/>
          <a:p>
            <a:pPr>
              <a:lnSpc>
                <a:spcPct val="90000"/>
              </a:lnSpc>
            </a:pPr>
            <a:endParaRPr lang="fi-FI" sz="2000"/>
          </a:p>
        </p:txBody>
      </p:sp>
      <p:pic>
        <p:nvPicPr>
          <p:cNvPr id="88069" name="Picture 5"/>
          <p:cNvPicPr>
            <a:picLocks noChangeAspect="1" noChangeArrowheads="1"/>
          </p:cNvPicPr>
          <p:nvPr/>
        </p:nvPicPr>
        <p:blipFill>
          <a:blip r:embed="rId2" cstate="print"/>
          <a:srcRect/>
          <a:stretch>
            <a:fillRect/>
          </a:stretch>
        </p:blipFill>
        <p:spPr bwMode="auto">
          <a:xfrm>
            <a:off x="5364163" y="1484313"/>
            <a:ext cx="3198812" cy="4818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i-FI"/>
              <a:t>Eri tasoisia ratoja</a:t>
            </a:r>
          </a:p>
        </p:txBody>
      </p:sp>
      <p:sp>
        <p:nvSpPr>
          <p:cNvPr id="82947" name="Rectangle 3"/>
          <p:cNvSpPr>
            <a:spLocks noGrp="1" noChangeArrowheads="1"/>
          </p:cNvSpPr>
          <p:nvPr>
            <p:ph type="body" idx="1"/>
          </p:nvPr>
        </p:nvSpPr>
        <p:spPr/>
        <p:txBody>
          <a:bodyPr/>
          <a:lstStyle/>
          <a:p>
            <a:pPr>
              <a:lnSpc>
                <a:spcPct val="80000"/>
              </a:lnSpc>
            </a:pPr>
            <a:r>
              <a:rPr lang="fi-FI" sz="2000" i="1"/>
              <a:t>Kulku-ura suunnistus – yksi reitinvalinta</a:t>
            </a:r>
            <a:r>
              <a:rPr lang="fi-FI" sz="2000"/>
              <a:t>: </a:t>
            </a:r>
          </a:p>
          <a:p>
            <a:pPr>
              <a:lnSpc>
                <a:spcPct val="80000"/>
              </a:lnSpc>
              <a:buFontTx/>
              <a:buNone/>
            </a:pPr>
            <a:r>
              <a:rPr lang="fi-FI" sz="2000"/>
              <a:t>	- rastit kulku-uralla</a:t>
            </a:r>
          </a:p>
          <a:p>
            <a:pPr>
              <a:lnSpc>
                <a:spcPct val="80000"/>
              </a:lnSpc>
              <a:buFontTx/>
              <a:buNone/>
            </a:pPr>
            <a:r>
              <a:rPr lang="fi-FI" sz="2000"/>
              <a:t>	- suunnan vaihdoissa rasti</a:t>
            </a:r>
          </a:p>
          <a:p>
            <a:pPr>
              <a:lnSpc>
                <a:spcPct val="80000"/>
              </a:lnSpc>
            </a:pPr>
            <a:r>
              <a:rPr lang="fi-FI" sz="2000" i="1"/>
              <a:t>Kulku-urasuunnistus - useita reitinvalintoja:</a:t>
            </a:r>
          </a:p>
          <a:p>
            <a:pPr>
              <a:lnSpc>
                <a:spcPct val="80000"/>
              </a:lnSpc>
              <a:buFontTx/>
              <a:buNone/>
            </a:pPr>
            <a:r>
              <a:rPr lang="fi-FI" sz="2000"/>
              <a:t>	- Rata kulkee helposti seurattavia polkuja pitkin</a:t>
            </a:r>
          </a:p>
          <a:p>
            <a:pPr>
              <a:lnSpc>
                <a:spcPct val="80000"/>
              </a:lnSpc>
              <a:buFontTx/>
              <a:buNone/>
            </a:pPr>
            <a:r>
              <a:rPr lang="fi-FI" sz="2000"/>
              <a:t>	- Oppilas joutuu valitsemaan oikean polun</a:t>
            </a:r>
          </a:p>
          <a:p>
            <a:pPr>
              <a:lnSpc>
                <a:spcPct val="80000"/>
              </a:lnSpc>
              <a:buFontTx/>
              <a:buNone/>
            </a:pPr>
            <a:r>
              <a:rPr lang="fi-FI" sz="2000"/>
              <a:t>	- Rastit kulku-uralla</a:t>
            </a:r>
          </a:p>
          <a:p>
            <a:pPr>
              <a:lnSpc>
                <a:spcPct val="80000"/>
              </a:lnSpc>
            </a:pPr>
            <a:r>
              <a:rPr lang="fi-FI" sz="2000" i="1"/>
              <a:t>Rastit kulku-uran vieressä:</a:t>
            </a:r>
          </a:p>
          <a:p>
            <a:pPr>
              <a:lnSpc>
                <a:spcPct val="80000"/>
              </a:lnSpc>
              <a:buFontTx/>
              <a:buNone/>
            </a:pPr>
            <a:r>
              <a:rPr lang="fi-FI" sz="2000"/>
              <a:t>	- Kulku-uralla varma, viimeinen kiintopiste, josta lähdetään rastille</a:t>
            </a:r>
          </a:p>
          <a:p>
            <a:pPr>
              <a:lnSpc>
                <a:spcPct val="80000"/>
              </a:lnSpc>
              <a:buFontTx/>
              <a:buNone/>
            </a:pPr>
            <a:r>
              <a:rPr lang="fi-FI" sz="2000"/>
              <a:t>	- Siirtyminen uralta toiselle</a:t>
            </a:r>
          </a:p>
          <a:p>
            <a:pPr>
              <a:lnSpc>
                <a:spcPct val="80000"/>
              </a:lnSpc>
              <a:buFontTx/>
              <a:buNone/>
            </a:pPr>
            <a:r>
              <a:rPr lang="fi-FI" sz="2000"/>
              <a:t>	- Lyhyiden matkojen suunnistus kohti kokoavaa maastokohtaa</a:t>
            </a:r>
          </a:p>
          <a:p>
            <a:pPr>
              <a:lnSpc>
                <a:spcPct val="80000"/>
              </a:lnSpc>
              <a:buFontTx/>
              <a:buNone/>
            </a:pPr>
            <a:r>
              <a:rPr lang="fi-FI" sz="2000"/>
              <a:t>	- Käytettävän maastoalueen rajoituttava selviin kohteisiin</a:t>
            </a:r>
          </a:p>
          <a:p>
            <a:pPr>
              <a:lnSpc>
                <a:spcPct val="80000"/>
              </a:lnSpc>
              <a:buFontTx/>
              <a:buNone/>
            </a:pPr>
            <a:endParaRPr lang="fi-FI" sz="2000"/>
          </a:p>
          <a:p>
            <a:pPr>
              <a:lnSpc>
                <a:spcPct val="80000"/>
              </a:lnSpc>
            </a:pPr>
            <a:endParaRPr lang="fi-FI" sz="20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fi-FI" sz="4000" i="1"/>
              <a:t>Viivasuunnistus</a:t>
            </a:r>
            <a:br>
              <a:rPr lang="fi-FI" sz="4000" i="1"/>
            </a:br>
            <a:endParaRPr lang="fi-FI" sz="4000" i="1"/>
          </a:p>
        </p:txBody>
      </p:sp>
      <p:sp>
        <p:nvSpPr>
          <p:cNvPr id="72707" name="Rectangle 3"/>
          <p:cNvSpPr>
            <a:spLocks noGrp="1" noChangeArrowheads="1"/>
          </p:cNvSpPr>
          <p:nvPr>
            <p:ph type="body" idx="1"/>
          </p:nvPr>
        </p:nvSpPr>
        <p:spPr/>
        <p:txBody>
          <a:bodyPr/>
          <a:lstStyle/>
          <a:p>
            <a:pPr>
              <a:lnSpc>
                <a:spcPct val="90000"/>
              </a:lnSpc>
            </a:pPr>
            <a:r>
              <a:rPr lang="fi-FI"/>
              <a:t>Suunnistus karttaan merkittyä reittiä pitkin</a:t>
            </a:r>
          </a:p>
          <a:p>
            <a:pPr>
              <a:lnSpc>
                <a:spcPct val="90000"/>
              </a:lnSpc>
            </a:pPr>
            <a:r>
              <a:rPr lang="fi-FI"/>
              <a:t>Rastit paikannetaan kartalle</a:t>
            </a:r>
          </a:p>
          <a:p>
            <a:pPr>
              <a:lnSpc>
                <a:spcPct val="90000"/>
              </a:lnSpc>
            </a:pPr>
            <a:r>
              <a:rPr lang="fi-FI"/>
              <a:t>Sopii niin aloittelijalle kuin kilpasuunnistajallekin</a:t>
            </a:r>
          </a:p>
          <a:p>
            <a:pPr>
              <a:lnSpc>
                <a:spcPct val="90000"/>
              </a:lnSpc>
            </a:pPr>
            <a:r>
              <a:rPr lang="fi-FI"/>
              <a:t>Ratamestarin pystyttävä arvioimaan vaikeusaste</a:t>
            </a:r>
          </a:p>
          <a:p>
            <a:pPr>
              <a:lnSpc>
                <a:spcPct val="90000"/>
              </a:lnSpc>
            </a:pPr>
            <a:r>
              <a:rPr lang="fi-FI"/>
              <a:t>Viiva voi kulkea eri suunnistajilla eri kohdissa</a:t>
            </a:r>
          </a:p>
          <a:p>
            <a:pPr>
              <a:lnSpc>
                <a:spcPct val="90000"/>
              </a:lnSpc>
            </a:pPr>
            <a:r>
              <a:rPr lang="fi-FI"/>
              <a:t>Hyvä kartan suunnastamisharjoitus</a:t>
            </a:r>
          </a:p>
          <a:p>
            <a:pPr>
              <a:lnSpc>
                <a:spcPct val="90000"/>
              </a:lnSpc>
            </a:pPr>
            <a:endParaRPr lang="fi-FI"/>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i-FI" sz="3600" dirty="0" smtClean="0"/>
              <a:t>Erilaisia harjoituksia (</a:t>
            </a:r>
            <a:r>
              <a:rPr lang="fi-FI" sz="3600" dirty="0" err="1" smtClean="0"/>
              <a:t>www.olekartalla.fi</a:t>
            </a:r>
            <a:r>
              <a:rPr lang="fi-FI" sz="3600" dirty="0" smtClean="0"/>
              <a:t>)</a:t>
            </a:r>
            <a:endParaRPr lang="fi-FI" sz="3600" dirty="0"/>
          </a:p>
        </p:txBody>
      </p:sp>
      <p:sp>
        <p:nvSpPr>
          <p:cNvPr id="73731" name="Rectangle 3"/>
          <p:cNvSpPr>
            <a:spLocks noGrp="1" noChangeArrowheads="1"/>
          </p:cNvSpPr>
          <p:nvPr>
            <p:ph type="body" idx="1"/>
          </p:nvPr>
        </p:nvSpPr>
        <p:spPr/>
        <p:txBody>
          <a:bodyPr/>
          <a:lstStyle/>
          <a:p>
            <a:r>
              <a:rPr lang="fi-FI" dirty="0"/>
              <a:t>Suunnistusbingo</a:t>
            </a:r>
          </a:p>
          <a:p>
            <a:r>
              <a:rPr lang="fi-FI" dirty="0"/>
              <a:t>Pariviesti</a:t>
            </a:r>
          </a:p>
          <a:p>
            <a:r>
              <a:rPr lang="fi-FI" dirty="0"/>
              <a:t>Partiosuunnistus</a:t>
            </a:r>
          </a:p>
          <a:p>
            <a:r>
              <a:rPr lang="fi-FI" dirty="0"/>
              <a:t>Rastijahti</a:t>
            </a:r>
          </a:p>
          <a:p>
            <a:r>
              <a:rPr lang="fi-FI" dirty="0"/>
              <a:t>Nauhajahti</a:t>
            </a:r>
          </a:p>
          <a:p>
            <a:r>
              <a:rPr lang="fi-FI" dirty="0"/>
              <a:t>Veikkaussuunnistus</a:t>
            </a:r>
          </a:p>
          <a:p>
            <a:r>
              <a:rPr lang="fi-FI" dirty="0"/>
              <a:t>Toimintarata</a:t>
            </a:r>
          </a:p>
          <a:p>
            <a:endParaRPr lang="fi-FI"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fi-FI"/>
              <a:t>Pelit ja leikit maastossa</a:t>
            </a:r>
          </a:p>
        </p:txBody>
      </p:sp>
      <p:sp>
        <p:nvSpPr>
          <p:cNvPr id="77827" name="Rectangle 3"/>
          <p:cNvSpPr>
            <a:spLocks noGrp="1" noChangeArrowheads="1"/>
          </p:cNvSpPr>
          <p:nvPr>
            <p:ph type="body" idx="1"/>
          </p:nvPr>
        </p:nvSpPr>
        <p:spPr/>
        <p:txBody>
          <a:bodyPr/>
          <a:lstStyle/>
          <a:p>
            <a:r>
              <a:rPr lang="fi-FI"/>
              <a:t>Samoja leikkejä kuin pihalla</a:t>
            </a:r>
          </a:p>
          <a:p>
            <a:r>
              <a:rPr lang="fi-FI"/>
              <a:t>Esim. jalkapallo, kirkkis, lekkeri, polttopallo</a:t>
            </a:r>
          </a:p>
          <a:p>
            <a:r>
              <a:rPr lang="fi-FI"/>
              <a:t>Rastilipunryöstö</a:t>
            </a:r>
          </a:p>
          <a:p>
            <a:r>
              <a:rPr lang="fi-FI"/>
              <a:t>Temppuradat</a:t>
            </a:r>
          </a:p>
          <a:p>
            <a:r>
              <a:rPr lang="fi-FI"/>
              <a:t>Mielikuvitusta!</a:t>
            </a:r>
          </a:p>
          <a:p>
            <a:endParaRPr lang="fi-FI"/>
          </a:p>
          <a:p>
            <a:endParaRPr lang="fi-FI"/>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äivämäärän paikkamerkki 3"/>
          <p:cNvSpPr txBox="1">
            <a:spLocks noGrp="1"/>
          </p:cNvSpPr>
          <p:nvPr/>
        </p:nvSpPr>
        <p:spPr bwMode="auto">
          <a:xfrm>
            <a:off x="7215188" y="6442075"/>
            <a:ext cx="1905000" cy="381000"/>
          </a:xfrm>
          <a:prstGeom prst="rect">
            <a:avLst/>
          </a:prstGeom>
          <a:noFill/>
          <a:ln w="9525">
            <a:noFill/>
            <a:miter lim="800000"/>
            <a:headEnd/>
            <a:tailEnd/>
          </a:ln>
        </p:spPr>
        <p:txBody>
          <a:bodyPr wrap="none" lIns="92075" tIns="46038" rIns="92075" bIns="46038" anchor="ctr"/>
          <a:lstStyle/>
          <a:p>
            <a:pPr algn="r"/>
            <a:fld id="{AD0CBE29-ABC8-4209-9DE9-70842408E122}" type="datetime1">
              <a:rPr lang="fi-FI" sz="1400">
                <a:latin typeface="Times New Roman" pitchFamily="18" charset="0"/>
              </a:rPr>
              <a:pPr algn="r"/>
              <a:t>26.8.2020</a:t>
            </a:fld>
            <a:endParaRPr lang="fi-FI" sz="1400">
              <a:latin typeface="Times New Roman" pitchFamily="18" charset="0"/>
            </a:endParaRPr>
          </a:p>
        </p:txBody>
      </p:sp>
      <p:sp>
        <p:nvSpPr>
          <p:cNvPr id="138243" name="Dian numeron paikkamerkki 5"/>
          <p:cNvSpPr txBox="1">
            <a:spLocks noGrp="1"/>
          </p:cNvSpPr>
          <p:nvPr/>
        </p:nvSpPr>
        <p:spPr bwMode="auto">
          <a:xfrm>
            <a:off x="7199313" y="6148388"/>
            <a:ext cx="1905000" cy="381000"/>
          </a:xfrm>
          <a:prstGeom prst="rect">
            <a:avLst/>
          </a:prstGeom>
          <a:noFill/>
          <a:ln w="9525">
            <a:noFill/>
            <a:miter lim="800000"/>
            <a:headEnd/>
            <a:tailEnd/>
          </a:ln>
        </p:spPr>
        <p:txBody>
          <a:bodyPr wrap="none" lIns="92075" tIns="0" rIns="92075" bIns="0" anchor="b"/>
          <a:lstStyle/>
          <a:p>
            <a:pPr lvl="1" algn="r"/>
            <a:fld id="{DD33F771-A9D2-40A7-ACF4-7541E2C702D5}" type="slidenum">
              <a:rPr lang="fi-FI" sz="1400"/>
              <a:pPr lvl="1" algn="r"/>
              <a:t>66</a:t>
            </a:fld>
            <a:endParaRPr lang="fi-FI" sz="1400">
              <a:latin typeface="Times New Roman" pitchFamily="18" charset="0"/>
            </a:endParaRPr>
          </a:p>
        </p:txBody>
      </p:sp>
      <p:sp>
        <p:nvSpPr>
          <p:cNvPr id="49154" name="Rectangle 2"/>
          <p:cNvSpPr>
            <a:spLocks noGrp="1" noChangeArrowheads="1"/>
          </p:cNvSpPr>
          <p:nvPr>
            <p:ph type="title" idx="4294967295"/>
          </p:nvPr>
        </p:nvSpPr>
        <p:spPr/>
        <p:txBody>
          <a:bodyPr lIns="92075" tIns="46038" rIns="92075" bIns="46038"/>
          <a:lstStyle/>
          <a:p>
            <a:pPr eaLnBrk="1" hangingPunct="1">
              <a:defRPr/>
            </a:pPr>
            <a:r>
              <a:rPr lang="fi-FI">
                <a:effectLst>
                  <a:outerShdw blurRad="38100" dist="38100" dir="2700000" algn="tl">
                    <a:srgbClr val="C0C0C0"/>
                  </a:outerShdw>
                </a:effectLst>
              </a:rPr>
              <a:t>Retkeily</a:t>
            </a:r>
          </a:p>
        </p:txBody>
      </p:sp>
      <p:sp>
        <p:nvSpPr>
          <p:cNvPr id="138245" name="Rectangle 3"/>
          <p:cNvSpPr>
            <a:spLocks noGrp="1" noChangeArrowheads="1"/>
          </p:cNvSpPr>
          <p:nvPr>
            <p:ph type="body" idx="4294967295"/>
          </p:nvPr>
        </p:nvSpPr>
        <p:spPr/>
        <p:txBody>
          <a:bodyPr lIns="182562" tIns="46038" rIns="182562" bIns="46038"/>
          <a:lstStyle/>
          <a:p>
            <a:pPr eaLnBrk="1" hangingPunct="1">
              <a:lnSpc>
                <a:spcPct val="80000"/>
              </a:lnSpc>
            </a:pPr>
            <a:r>
              <a:rPr lang="fi-FI" sz="2800" smtClean="0"/>
              <a:t>I-taso</a:t>
            </a:r>
          </a:p>
          <a:p>
            <a:pPr eaLnBrk="1" hangingPunct="1">
              <a:lnSpc>
                <a:spcPct val="80000"/>
              </a:lnSpc>
              <a:buFontTx/>
              <a:buChar char="-"/>
            </a:pPr>
            <a:r>
              <a:rPr lang="fi-FI" sz="2800" smtClean="0"/>
              <a:t>Maastossa liikkumisen perusasiat</a:t>
            </a:r>
          </a:p>
          <a:p>
            <a:pPr eaLnBrk="1" hangingPunct="1">
              <a:lnSpc>
                <a:spcPct val="80000"/>
              </a:lnSpc>
              <a:buFontTx/>
              <a:buChar char="-"/>
            </a:pPr>
            <a:r>
              <a:rPr lang="fi-FI" sz="2800" smtClean="0"/>
              <a:t>Oikea vaatetus</a:t>
            </a:r>
          </a:p>
          <a:p>
            <a:pPr eaLnBrk="1" hangingPunct="1">
              <a:lnSpc>
                <a:spcPct val="80000"/>
              </a:lnSpc>
              <a:buFontTx/>
              <a:buChar char="-"/>
            </a:pPr>
            <a:r>
              <a:rPr lang="fi-FI" sz="2800" smtClean="0"/>
              <a:t>Siisteys</a:t>
            </a:r>
          </a:p>
          <a:p>
            <a:pPr eaLnBrk="1" hangingPunct="1">
              <a:lnSpc>
                <a:spcPct val="80000"/>
              </a:lnSpc>
            </a:pPr>
            <a:r>
              <a:rPr lang="fi-FI" sz="2800" smtClean="0"/>
              <a:t>II-taso</a:t>
            </a:r>
          </a:p>
          <a:p>
            <a:pPr eaLnBrk="1" hangingPunct="1">
              <a:lnSpc>
                <a:spcPct val="80000"/>
              </a:lnSpc>
              <a:buFontTx/>
              <a:buChar char="-"/>
            </a:pPr>
            <a:r>
              <a:rPr lang="fi-FI" sz="2800" smtClean="0"/>
              <a:t>Luonnossa käyttäytyminen</a:t>
            </a:r>
          </a:p>
          <a:p>
            <a:pPr eaLnBrk="1" hangingPunct="1">
              <a:lnSpc>
                <a:spcPct val="80000"/>
              </a:lnSpc>
              <a:buFontTx/>
              <a:buChar char="-"/>
            </a:pPr>
            <a:r>
              <a:rPr lang="fi-FI" sz="2800" smtClean="0"/>
              <a:t>Retkieväät</a:t>
            </a:r>
          </a:p>
          <a:p>
            <a:pPr eaLnBrk="1" hangingPunct="1">
              <a:lnSpc>
                <a:spcPct val="80000"/>
              </a:lnSpc>
              <a:buFontTx/>
              <a:buChar char="-"/>
            </a:pPr>
            <a:r>
              <a:rPr lang="fi-FI" sz="2800" smtClean="0"/>
              <a:t>Luonnossa liikkuminen integroiden muihin oppiaineisiin</a:t>
            </a:r>
          </a:p>
          <a:p>
            <a:pPr eaLnBrk="1" hangingPunct="1">
              <a:lnSpc>
                <a:spcPct val="80000"/>
              </a:lnSpc>
              <a:buFontTx/>
              <a:buChar char="-"/>
            </a:pPr>
            <a:endParaRPr lang="fi-FI" sz="2800" smtClean="0"/>
          </a:p>
          <a:p>
            <a:pPr eaLnBrk="1" hangingPunct="1">
              <a:lnSpc>
                <a:spcPct val="80000"/>
              </a:lnSpc>
            </a:pPr>
            <a:endParaRPr lang="fi-FI" sz="2800" smtClean="0"/>
          </a:p>
          <a:p>
            <a:pPr eaLnBrk="1" hangingPunct="1">
              <a:lnSpc>
                <a:spcPct val="80000"/>
              </a:lnSpc>
            </a:pPr>
            <a:endParaRPr lang="fi-FI" sz="2800" smtClean="0"/>
          </a:p>
          <a:p>
            <a:pPr eaLnBrk="1" hangingPunct="1">
              <a:lnSpc>
                <a:spcPct val="80000"/>
              </a:lnSpc>
            </a:pPr>
            <a:endParaRPr lang="fi-FI" sz="2800" smtClean="0"/>
          </a:p>
        </p:txBody>
      </p:sp>
    </p:spTree>
    <p:extLst>
      <p:ext uri="{BB962C8B-B14F-4D97-AF65-F5344CB8AC3E}">
        <p14:creationId xmlns:p14="http://schemas.microsoft.com/office/powerpoint/2010/main" val="33666948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Päivämäärän paikkamerkki 3"/>
          <p:cNvSpPr txBox="1">
            <a:spLocks noGrp="1"/>
          </p:cNvSpPr>
          <p:nvPr/>
        </p:nvSpPr>
        <p:spPr bwMode="auto">
          <a:xfrm>
            <a:off x="7215188" y="6442075"/>
            <a:ext cx="1905000" cy="381000"/>
          </a:xfrm>
          <a:prstGeom prst="rect">
            <a:avLst/>
          </a:prstGeom>
          <a:noFill/>
          <a:ln w="9525">
            <a:noFill/>
            <a:miter lim="800000"/>
            <a:headEnd/>
            <a:tailEnd/>
          </a:ln>
        </p:spPr>
        <p:txBody>
          <a:bodyPr wrap="none" lIns="92075" tIns="46038" rIns="92075" bIns="46038" anchor="ctr"/>
          <a:lstStyle/>
          <a:p>
            <a:pPr algn="r"/>
            <a:fld id="{283D7CCB-123D-4F60-AF9F-E394E317C1F2}" type="datetime1">
              <a:rPr lang="fi-FI" sz="1400">
                <a:latin typeface="Times New Roman" pitchFamily="18" charset="0"/>
              </a:rPr>
              <a:pPr algn="r"/>
              <a:t>26.8.2020</a:t>
            </a:fld>
            <a:endParaRPr lang="fi-FI" sz="1400">
              <a:latin typeface="Times New Roman" pitchFamily="18" charset="0"/>
            </a:endParaRPr>
          </a:p>
        </p:txBody>
      </p:sp>
      <p:sp>
        <p:nvSpPr>
          <p:cNvPr id="139267" name="Dian numeron paikkamerkki 5"/>
          <p:cNvSpPr txBox="1">
            <a:spLocks noGrp="1"/>
          </p:cNvSpPr>
          <p:nvPr/>
        </p:nvSpPr>
        <p:spPr bwMode="auto">
          <a:xfrm>
            <a:off x="7199313" y="6148388"/>
            <a:ext cx="1905000" cy="381000"/>
          </a:xfrm>
          <a:prstGeom prst="rect">
            <a:avLst/>
          </a:prstGeom>
          <a:noFill/>
          <a:ln w="9525">
            <a:noFill/>
            <a:miter lim="800000"/>
            <a:headEnd/>
            <a:tailEnd/>
          </a:ln>
        </p:spPr>
        <p:txBody>
          <a:bodyPr wrap="none" lIns="92075" tIns="0" rIns="92075" bIns="0" anchor="b"/>
          <a:lstStyle/>
          <a:p>
            <a:pPr lvl="1" algn="r"/>
            <a:fld id="{5D571EAE-17B0-43D3-992C-50952EE07CD9}" type="slidenum">
              <a:rPr lang="fi-FI" sz="1400"/>
              <a:pPr lvl="1" algn="r"/>
              <a:t>67</a:t>
            </a:fld>
            <a:endParaRPr lang="fi-FI" sz="1400">
              <a:latin typeface="Times New Roman" pitchFamily="18" charset="0"/>
            </a:endParaRPr>
          </a:p>
        </p:txBody>
      </p:sp>
      <p:sp>
        <p:nvSpPr>
          <p:cNvPr id="50178" name="Rectangle 2"/>
          <p:cNvSpPr>
            <a:spLocks noGrp="1" noChangeArrowheads="1"/>
          </p:cNvSpPr>
          <p:nvPr>
            <p:ph type="title" idx="4294967295"/>
          </p:nvPr>
        </p:nvSpPr>
        <p:spPr/>
        <p:txBody>
          <a:bodyPr lIns="92075" tIns="46038" rIns="92075" bIns="46038"/>
          <a:lstStyle/>
          <a:p>
            <a:pPr eaLnBrk="1" hangingPunct="1">
              <a:defRPr/>
            </a:pPr>
            <a:r>
              <a:rPr lang="fi-FI">
                <a:effectLst>
                  <a:outerShdw blurRad="38100" dist="38100" dir="2700000" algn="tl">
                    <a:srgbClr val="C0C0C0"/>
                  </a:outerShdw>
                </a:effectLst>
              </a:rPr>
              <a:t>Retkeily</a:t>
            </a:r>
          </a:p>
        </p:txBody>
      </p:sp>
      <p:sp>
        <p:nvSpPr>
          <p:cNvPr id="139269" name="Rectangle 3"/>
          <p:cNvSpPr>
            <a:spLocks noGrp="1" noChangeArrowheads="1"/>
          </p:cNvSpPr>
          <p:nvPr>
            <p:ph type="body" idx="4294967295"/>
          </p:nvPr>
        </p:nvSpPr>
        <p:spPr/>
        <p:txBody>
          <a:bodyPr lIns="182562" tIns="46038" rIns="182562" bIns="46038"/>
          <a:lstStyle/>
          <a:p>
            <a:pPr eaLnBrk="1" hangingPunct="1"/>
            <a:r>
              <a:rPr lang="fi-FI" smtClean="0"/>
              <a:t>III-taso</a:t>
            </a:r>
          </a:p>
          <a:p>
            <a:pPr eaLnBrk="1" hangingPunct="1">
              <a:buFontTx/>
              <a:buChar char="-"/>
            </a:pPr>
            <a:r>
              <a:rPr lang="fi-FI" smtClean="0"/>
              <a:t>Luonnonsuojelu</a:t>
            </a:r>
          </a:p>
          <a:p>
            <a:pPr eaLnBrk="1" hangingPunct="1">
              <a:buFontTx/>
              <a:buChar char="-"/>
            </a:pPr>
            <a:r>
              <a:rPr lang="fi-FI" smtClean="0"/>
              <a:t>Retkivarusteet</a:t>
            </a:r>
          </a:p>
          <a:p>
            <a:pPr eaLnBrk="1" hangingPunct="1">
              <a:buFontTx/>
              <a:buChar char="-"/>
            </a:pPr>
            <a:r>
              <a:rPr lang="fi-FI" smtClean="0"/>
              <a:t>Nuotion teko</a:t>
            </a:r>
          </a:p>
          <a:p>
            <a:pPr eaLnBrk="1" hangingPunct="1">
              <a:buFontTx/>
              <a:buChar char="-"/>
            </a:pPr>
            <a:r>
              <a:rPr lang="fi-FI" smtClean="0"/>
              <a:t>Patikointi</a:t>
            </a:r>
          </a:p>
          <a:p>
            <a:pPr eaLnBrk="1" hangingPunct="1">
              <a:buFontTx/>
              <a:buChar char="-"/>
            </a:pPr>
            <a:r>
              <a:rPr lang="fi-FI" smtClean="0"/>
              <a:t>Integrointi muihin oppiaineisiin</a:t>
            </a:r>
          </a:p>
        </p:txBody>
      </p:sp>
    </p:spTree>
    <p:extLst>
      <p:ext uri="{BB962C8B-B14F-4D97-AF65-F5344CB8AC3E}">
        <p14:creationId xmlns:p14="http://schemas.microsoft.com/office/powerpoint/2010/main" val="4182034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Päivämäärän paikkamerkki 3"/>
          <p:cNvSpPr txBox="1">
            <a:spLocks noGrp="1"/>
          </p:cNvSpPr>
          <p:nvPr/>
        </p:nvSpPr>
        <p:spPr bwMode="auto">
          <a:xfrm>
            <a:off x="7215188" y="6442075"/>
            <a:ext cx="1905000" cy="381000"/>
          </a:xfrm>
          <a:prstGeom prst="rect">
            <a:avLst/>
          </a:prstGeom>
          <a:noFill/>
          <a:ln w="9525">
            <a:noFill/>
            <a:miter lim="800000"/>
            <a:headEnd/>
            <a:tailEnd/>
          </a:ln>
        </p:spPr>
        <p:txBody>
          <a:bodyPr wrap="none" lIns="92075" tIns="46038" rIns="92075" bIns="46038" anchor="ctr"/>
          <a:lstStyle/>
          <a:p>
            <a:pPr algn="r"/>
            <a:fld id="{5C44F77B-75FF-4C63-93BC-CF0F7BE35368}" type="datetime1">
              <a:rPr lang="fi-FI" sz="1400">
                <a:latin typeface="Times New Roman" pitchFamily="18" charset="0"/>
              </a:rPr>
              <a:pPr algn="r"/>
              <a:t>26.8.2020</a:t>
            </a:fld>
            <a:endParaRPr lang="fi-FI" sz="1400">
              <a:latin typeface="Times New Roman" pitchFamily="18" charset="0"/>
            </a:endParaRPr>
          </a:p>
        </p:txBody>
      </p:sp>
      <p:sp>
        <p:nvSpPr>
          <p:cNvPr id="140291" name="Dian numeron paikkamerkki 5"/>
          <p:cNvSpPr txBox="1">
            <a:spLocks noGrp="1"/>
          </p:cNvSpPr>
          <p:nvPr/>
        </p:nvSpPr>
        <p:spPr bwMode="auto">
          <a:xfrm>
            <a:off x="7199313" y="6148388"/>
            <a:ext cx="1905000" cy="381000"/>
          </a:xfrm>
          <a:prstGeom prst="rect">
            <a:avLst/>
          </a:prstGeom>
          <a:noFill/>
          <a:ln w="9525">
            <a:noFill/>
            <a:miter lim="800000"/>
            <a:headEnd/>
            <a:tailEnd/>
          </a:ln>
        </p:spPr>
        <p:txBody>
          <a:bodyPr wrap="none" lIns="92075" tIns="0" rIns="92075" bIns="0" anchor="b"/>
          <a:lstStyle/>
          <a:p>
            <a:pPr lvl="1" algn="r"/>
            <a:fld id="{F47105F4-C95D-4725-90A0-839C501CC78D}" type="slidenum">
              <a:rPr lang="fi-FI" sz="1400"/>
              <a:pPr lvl="1" algn="r"/>
              <a:t>68</a:t>
            </a:fld>
            <a:endParaRPr lang="fi-FI" sz="1400">
              <a:latin typeface="Times New Roman" pitchFamily="18" charset="0"/>
            </a:endParaRPr>
          </a:p>
        </p:txBody>
      </p:sp>
      <p:sp>
        <p:nvSpPr>
          <p:cNvPr id="51202" name="Rectangle 2"/>
          <p:cNvSpPr>
            <a:spLocks noGrp="1" noChangeArrowheads="1"/>
          </p:cNvSpPr>
          <p:nvPr>
            <p:ph type="title" idx="4294967295"/>
          </p:nvPr>
        </p:nvSpPr>
        <p:spPr/>
        <p:txBody>
          <a:bodyPr lIns="92075" tIns="46038" rIns="92075" bIns="46038"/>
          <a:lstStyle/>
          <a:p>
            <a:pPr eaLnBrk="1" hangingPunct="1">
              <a:defRPr/>
            </a:pPr>
            <a:r>
              <a:rPr lang="fi-FI">
                <a:effectLst>
                  <a:outerShdw blurRad="38100" dist="38100" dir="2700000" algn="tl">
                    <a:srgbClr val="C0C0C0"/>
                  </a:outerShdw>
                </a:effectLst>
              </a:rPr>
              <a:t>Retkeily</a:t>
            </a:r>
          </a:p>
        </p:txBody>
      </p:sp>
      <p:sp>
        <p:nvSpPr>
          <p:cNvPr id="140293" name="Rectangle 3"/>
          <p:cNvSpPr>
            <a:spLocks noGrp="1" noChangeArrowheads="1"/>
          </p:cNvSpPr>
          <p:nvPr>
            <p:ph type="body" idx="4294967295"/>
          </p:nvPr>
        </p:nvSpPr>
        <p:spPr/>
        <p:txBody>
          <a:bodyPr lIns="182562" tIns="46038" rIns="182562" bIns="46038"/>
          <a:lstStyle/>
          <a:p>
            <a:pPr eaLnBrk="1" hangingPunct="1"/>
            <a:r>
              <a:rPr lang="fi-FI" smtClean="0"/>
              <a:t>IV-taso</a:t>
            </a:r>
          </a:p>
          <a:p>
            <a:pPr eaLnBrk="1" hangingPunct="1">
              <a:buFontTx/>
              <a:buChar char="-"/>
            </a:pPr>
            <a:r>
              <a:rPr lang="fi-FI" smtClean="0"/>
              <a:t>Ulkoilureitit ja –alueet</a:t>
            </a:r>
          </a:p>
          <a:p>
            <a:pPr eaLnBrk="1" hangingPunct="1">
              <a:buFontTx/>
              <a:buChar char="-"/>
            </a:pPr>
            <a:r>
              <a:rPr lang="fi-FI" smtClean="0"/>
              <a:t>Jokamiehen oikeudet ja velvollisuudet</a:t>
            </a:r>
          </a:p>
          <a:p>
            <a:pPr eaLnBrk="1" hangingPunct="1">
              <a:buFontTx/>
              <a:buChar char="-"/>
            </a:pPr>
            <a:r>
              <a:rPr lang="fi-FI" smtClean="0"/>
              <a:t>Oikea varustautuminen</a:t>
            </a:r>
          </a:p>
          <a:p>
            <a:pPr eaLnBrk="1" hangingPunct="1">
              <a:buFontTx/>
              <a:buChar char="-"/>
            </a:pPr>
            <a:r>
              <a:rPr lang="fi-FI" smtClean="0"/>
              <a:t>Retkiä mahdollisuuksien mukaan esim. liikuntapäivinä, leirikouluissa sekä valinnaisilla retkeilykursseilla</a:t>
            </a:r>
          </a:p>
        </p:txBody>
      </p:sp>
    </p:spTree>
    <p:extLst>
      <p:ext uri="{BB962C8B-B14F-4D97-AF65-F5344CB8AC3E}">
        <p14:creationId xmlns:p14="http://schemas.microsoft.com/office/powerpoint/2010/main" val="8418820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i-FI" smtClean="0"/>
              <a:t>Retkeily</a:t>
            </a:r>
          </a:p>
        </p:txBody>
      </p:sp>
      <p:sp>
        <p:nvSpPr>
          <p:cNvPr id="45059" name="Rectangle 3"/>
          <p:cNvSpPr>
            <a:spLocks noGrp="1" noChangeArrowheads="1"/>
          </p:cNvSpPr>
          <p:nvPr>
            <p:ph type="body" idx="1"/>
          </p:nvPr>
        </p:nvSpPr>
        <p:spPr/>
        <p:txBody>
          <a:bodyPr/>
          <a:lstStyle/>
          <a:p>
            <a:pPr eaLnBrk="1" hangingPunct="1">
              <a:lnSpc>
                <a:spcPct val="90000"/>
              </a:lnSpc>
            </a:pPr>
            <a:r>
              <a:rPr lang="fi-FI" sz="2400" smtClean="0"/>
              <a:t>Luontopolku integroiden luokka-asteen muihin oppisisältöihin</a:t>
            </a:r>
          </a:p>
          <a:p>
            <a:pPr eaLnBrk="1" hangingPunct="1">
              <a:lnSpc>
                <a:spcPct val="90000"/>
              </a:lnSpc>
            </a:pPr>
            <a:r>
              <a:rPr lang="fi-FI" sz="2400" smtClean="0"/>
              <a:t>Hiihto-, patikka- tai polkupyöräretki oppituntien puitteissa tai koulun yhteisinä tapahtumapäivinä. Retken yhteydessä mahdollisesti käsiteltäviä aihepiirejä:</a:t>
            </a:r>
          </a:p>
          <a:p>
            <a:pPr lvl="1" eaLnBrk="1" hangingPunct="1">
              <a:lnSpc>
                <a:spcPct val="90000"/>
              </a:lnSpc>
            </a:pPr>
            <a:r>
              <a:rPr lang="fi-FI" sz="2000" smtClean="0"/>
              <a:t>varustautuminen retkelle eri vuodenaikoina</a:t>
            </a:r>
          </a:p>
          <a:p>
            <a:pPr lvl="1" eaLnBrk="1" hangingPunct="1">
              <a:lnSpc>
                <a:spcPct val="90000"/>
              </a:lnSpc>
            </a:pPr>
            <a:r>
              <a:rPr lang="fi-FI" sz="2000" smtClean="0"/>
              <a:t>käyttäytyminen liikenteessä ja luonnossa</a:t>
            </a:r>
          </a:p>
          <a:p>
            <a:pPr lvl="1" eaLnBrk="1" hangingPunct="1">
              <a:lnSpc>
                <a:spcPct val="90000"/>
              </a:lnSpc>
            </a:pPr>
            <a:r>
              <a:rPr lang="fi-FI" sz="2000" smtClean="0"/>
              <a:t>jokamiehen oikeudet</a:t>
            </a:r>
          </a:p>
          <a:p>
            <a:pPr lvl="1" eaLnBrk="1" hangingPunct="1">
              <a:lnSpc>
                <a:spcPct val="90000"/>
              </a:lnSpc>
            </a:pPr>
            <a:r>
              <a:rPr lang="fi-FI" sz="2000" smtClean="0"/>
              <a:t>tulentekotaidot ja turvallinen tulenpito</a:t>
            </a:r>
          </a:p>
          <a:p>
            <a:pPr lvl="1" eaLnBrk="1" hangingPunct="1">
              <a:lnSpc>
                <a:spcPct val="90000"/>
              </a:lnSpc>
            </a:pPr>
            <a:r>
              <a:rPr lang="fi-FI" sz="2000" smtClean="0"/>
              <a:t>kartanlukutaidon ja kompassin hyödyntäminen maastossa</a:t>
            </a:r>
          </a:p>
          <a:p>
            <a:pPr lvl="1" eaLnBrk="1" hangingPunct="1">
              <a:lnSpc>
                <a:spcPct val="90000"/>
              </a:lnSpc>
            </a:pPr>
            <a:r>
              <a:rPr lang="fi-FI" sz="2000" smtClean="0"/>
              <a:t>toimenpiteet eksyksissä oltaessa</a:t>
            </a:r>
          </a:p>
          <a:p>
            <a:pPr lvl="1" eaLnBrk="1" hangingPunct="1">
              <a:lnSpc>
                <a:spcPct val="90000"/>
              </a:lnSpc>
            </a:pPr>
            <a:r>
              <a:rPr lang="fi-FI" sz="2000" smtClean="0"/>
              <a:t>ensiavun perustaitoja</a:t>
            </a:r>
          </a:p>
        </p:txBody>
      </p:sp>
    </p:spTree>
    <p:extLst>
      <p:ext uri="{BB962C8B-B14F-4D97-AF65-F5344CB8AC3E}">
        <p14:creationId xmlns:p14="http://schemas.microsoft.com/office/powerpoint/2010/main" val="992932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Bradley Hand ITC" panose="03070402050302030203" pitchFamily="66" charset="0"/>
              </a:rPr>
              <a:t>MUISTA!</a:t>
            </a:r>
            <a:r>
              <a:rPr lang="fi-FI" dirty="0" smtClean="0"/>
              <a:t>	</a:t>
            </a:r>
            <a:endParaRPr lang="fi-FI" dirty="0"/>
          </a:p>
        </p:txBody>
      </p:sp>
      <p:sp>
        <p:nvSpPr>
          <p:cNvPr id="3" name="Content Placeholder 2"/>
          <p:cNvSpPr>
            <a:spLocks noGrp="1"/>
          </p:cNvSpPr>
          <p:nvPr>
            <p:ph idx="1"/>
          </p:nvPr>
        </p:nvSpPr>
        <p:spPr/>
        <p:txBody>
          <a:bodyPr/>
          <a:lstStyle/>
          <a:p>
            <a:pPr marL="0" indent="0">
              <a:buNone/>
            </a:pPr>
            <a:r>
              <a:rPr lang="fi-FI" b="1" dirty="0" smtClean="0">
                <a:latin typeface="Bradley Hand ITC" panose="03070402050302030203" pitchFamily="66" charset="0"/>
              </a:rPr>
              <a:t>SUUNNITTELE TUNNIT AVOIMIN MIELIN, KOKEILE JA LUO UUTTA.</a:t>
            </a:r>
          </a:p>
          <a:p>
            <a:pPr marL="0" indent="0">
              <a:buNone/>
            </a:pPr>
            <a:r>
              <a:rPr lang="fi-FI" b="1" dirty="0" smtClean="0">
                <a:latin typeface="Bradley Hand ITC" panose="03070402050302030203" pitchFamily="66" charset="0"/>
              </a:rPr>
              <a:t>KIRJAA YLÖS TUNNILLA SAATU PALAUTE (VERTAIS-TAI LEHTORIPALAUTE).</a:t>
            </a:r>
          </a:p>
          <a:p>
            <a:pPr marL="0" indent="0">
              <a:buNone/>
            </a:pPr>
            <a:r>
              <a:rPr lang="fi-FI" b="1" dirty="0" smtClean="0">
                <a:latin typeface="Bradley Hand ITC" panose="03070402050302030203" pitchFamily="66" charset="0"/>
              </a:rPr>
              <a:t>KIRJOITA TUNNIN JÄLKEEN MAHDOLLISIMMAN NOPEASTI OHJEESSA ANNETUT YDINKOHDAT YLÖS. TÄMÄ ON OLEELLISTA JA HELPOTTAA KOKO TYÖN YHTEENVETOA. VIE YDINKOHDAT PEDANETTIIN.</a:t>
            </a:r>
          </a:p>
          <a:p>
            <a:pPr marL="0" indent="0">
              <a:buNone/>
            </a:pPr>
            <a:r>
              <a:rPr lang="fi-FI" b="1" dirty="0" smtClean="0">
                <a:latin typeface="Bradley Hand ITC" panose="03070402050302030203" pitchFamily="66" charset="0"/>
              </a:rPr>
              <a:t>SYYSKUUSSA ”TSEKKAUSTAPAAMINEN”, TYÖN PALAUTUS JOULUKUUSSA JA PURKUSEMINAARIT TAMMIKUU 2020.</a:t>
            </a:r>
            <a:endParaRPr lang="fi-FI" b="1" dirty="0">
              <a:latin typeface="Bradley Hand ITC" panose="03070402050302030203" pitchFamily="66" charset="0"/>
            </a:endParaRP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06582" y="2287620"/>
              <a:ext cx="1891080" cy="231660"/>
            </p14:xfrm>
          </p:contentPart>
        </mc:Choice>
        <mc:Fallback>
          <p:pic>
            <p:nvPicPr>
              <p:cNvPr id="4" name="Ink 3"/>
              <p:cNvPicPr/>
              <p:nvPr/>
            </p:nvPicPr>
            <p:blipFill>
              <a:blip r:embed="rId3"/>
              <a:stretch>
                <a:fillRect/>
              </a:stretch>
            </p:blipFill>
            <p:spPr>
              <a:xfrm>
                <a:off x="658711" y="2191575"/>
                <a:ext cx="1986822" cy="423391"/>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706582" y="3037410"/>
              <a:ext cx="5018760" cy="139860"/>
            </p14:xfrm>
          </p:contentPart>
        </mc:Choice>
        <mc:Fallback>
          <p:pic>
            <p:nvPicPr>
              <p:cNvPr id="5" name="Ink 4"/>
              <p:cNvPicPr/>
              <p:nvPr/>
            </p:nvPicPr>
            <p:blipFill>
              <a:blip r:embed="rId5"/>
              <a:stretch>
                <a:fillRect/>
              </a:stretch>
            </p:blipFill>
            <p:spPr>
              <a:xfrm>
                <a:off x="658702" y="2941527"/>
                <a:ext cx="5114520" cy="33162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1205272" y="3018240"/>
              <a:ext cx="3512430" cy="140130"/>
            </p14:xfrm>
          </p:contentPart>
        </mc:Choice>
        <mc:Fallback>
          <p:pic>
            <p:nvPicPr>
              <p:cNvPr id="6" name="Ink 5"/>
              <p:cNvPicPr/>
              <p:nvPr/>
            </p:nvPicPr>
            <p:blipFill>
              <a:blip r:embed="rId7"/>
              <a:stretch>
                <a:fillRect/>
              </a:stretch>
            </p:blipFill>
            <p:spPr>
              <a:xfrm>
                <a:off x="1157393" y="2924233"/>
                <a:ext cx="3608548" cy="32779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2005822" y="3690540"/>
              <a:ext cx="1891080" cy="57240"/>
            </p14:xfrm>
          </p:contentPart>
        </mc:Choice>
        <mc:Fallback>
          <p:pic>
            <p:nvPicPr>
              <p:cNvPr id="7" name="Ink 6"/>
              <p:cNvPicPr/>
              <p:nvPr/>
            </p:nvPicPr>
            <p:blipFill>
              <a:blip r:embed="rId9"/>
              <a:stretch>
                <a:fillRect/>
              </a:stretch>
            </p:blipFill>
            <p:spPr>
              <a:xfrm>
                <a:off x="1957942" y="3595021"/>
                <a:ext cx="1986840" cy="24827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3439792" y="4016160"/>
              <a:ext cx="2472930" cy="96120"/>
            </p14:xfrm>
          </p:contentPart>
        </mc:Choice>
        <mc:Fallback>
          <p:pic>
            <p:nvPicPr>
              <p:cNvPr id="8" name="Ink 7"/>
              <p:cNvPicPr/>
              <p:nvPr/>
            </p:nvPicPr>
            <p:blipFill>
              <a:blip r:embed="rId11"/>
              <a:stretch>
                <a:fillRect/>
              </a:stretch>
            </p:blipFill>
            <p:spPr>
              <a:xfrm>
                <a:off x="3391910" y="3937916"/>
                <a:ext cx="2568693" cy="252608"/>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800002" y="4606920"/>
              <a:ext cx="1725300" cy="116370"/>
            </p14:xfrm>
          </p:contentPart>
        </mc:Choice>
        <mc:Fallback>
          <p:pic>
            <p:nvPicPr>
              <p:cNvPr id="9" name="Ink 8"/>
              <p:cNvPicPr/>
              <p:nvPr/>
            </p:nvPicPr>
            <p:blipFill>
              <a:blip r:embed="rId13"/>
              <a:stretch>
                <a:fillRect/>
              </a:stretch>
            </p:blipFill>
            <p:spPr>
              <a:xfrm>
                <a:off x="752117" y="4510726"/>
                <a:ext cx="1821430" cy="30875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p14:cNvContentPartPr/>
              <p14:nvPr/>
            </p14:nvContentPartPr>
            <p14:xfrm>
              <a:off x="768952" y="4940910"/>
              <a:ext cx="1932930" cy="55890"/>
            </p14:xfrm>
          </p:contentPart>
        </mc:Choice>
        <mc:Fallback>
          <p:pic>
            <p:nvPicPr>
              <p:cNvPr id="10" name="Ink 9"/>
              <p:cNvPicPr/>
              <p:nvPr/>
            </p:nvPicPr>
            <p:blipFill>
              <a:blip r:embed="rId15"/>
              <a:stretch>
                <a:fillRect/>
              </a:stretch>
            </p:blipFill>
            <p:spPr>
              <a:xfrm>
                <a:off x="721070" y="4845252"/>
                <a:ext cx="2029054" cy="247206"/>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p14:cNvContentPartPr/>
              <p14:nvPr/>
            </p14:nvContentPartPr>
            <p14:xfrm>
              <a:off x="5798512" y="4992480"/>
              <a:ext cx="2098980" cy="92880"/>
            </p14:xfrm>
          </p:contentPart>
        </mc:Choice>
        <mc:Fallback>
          <p:pic>
            <p:nvPicPr>
              <p:cNvPr id="11" name="Ink 10"/>
              <p:cNvPicPr/>
              <p:nvPr/>
            </p:nvPicPr>
            <p:blipFill>
              <a:blip r:embed="rId17"/>
              <a:stretch>
                <a:fillRect/>
              </a:stretch>
            </p:blipFill>
            <p:spPr>
              <a:xfrm>
                <a:off x="5750636" y="4895986"/>
                <a:ext cx="2195092" cy="285868"/>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p14:cNvContentPartPr/>
              <p14:nvPr/>
            </p14:nvContentPartPr>
            <p14:xfrm>
              <a:off x="329662" y="1092330"/>
              <a:ext cx="2514510" cy="972540"/>
            </p14:xfrm>
          </p:contentPart>
        </mc:Choice>
        <mc:Fallback>
          <p:pic>
            <p:nvPicPr>
              <p:cNvPr id="15" name="Ink 14"/>
              <p:cNvPicPr/>
              <p:nvPr/>
            </p:nvPicPr>
            <p:blipFill>
              <a:blip r:embed="rId19"/>
              <a:stretch>
                <a:fillRect/>
              </a:stretch>
            </p:blipFill>
            <p:spPr>
              <a:xfrm>
                <a:off x="310580" y="1073254"/>
                <a:ext cx="2552674" cy="101069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p14:cNvContentPartPr/>
              <p14:nvPr/>
            </p14:nvContentPartPr>
            <p14:xfrm>
              <a:off x="288622" y="1937970"/>
              <a:ext cx="702270" cy="3107160"/>
            </p14:xfrm>
          </p:contentPart>
        </mc:Choice>
        <mc:Fallback>
          <p:pic>
            <p:nvPicPr>
              <p:cNvPr id="17" name="Ink 16"/>
              <p:cNvPicPr/>
              <p:nvPr/>
            </p:nvPicPr>
            <p:blipFill>
              <a:blip r:embed="rId21"/>
              <a:stretch>
                <a:fillRect/>
              </a:stretch>
            </p:blipFill>
            <p:spPr>
              <a:xfrm>
                <a:off x="269535" y="1918890"/>
                <a:ext cx="740445" cy="3145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p14:cNvContentPartPr/>
              <p14:nvPr/>
            </p14:nvContentPartPr>
            <p14:xfrm>
              <a:off x="966322" y="1968210"/>
              <a:ext cx="135270" cy="124740"/>
            </p14:xfrm>
          </p:contentPart>
        </mc:Choice>
        <mc:Fallback>
          <p:pic>
            <p:nvPicPr>
              <p:cNvPr id="32" name="Ink 31"/>
              <p:cNvPicPr/>
              <p:nvPr/>
            </p:nvPicPr>
            <p:blipFill>
              <a:blip r:embed="rId23"/>
              <a:stretch>
                <a:fillRect/>
              </a:stretch>
            </p:blipFill>
            <p:spPr>
              <a:xfrm>
                <a:off x="947255" y="1949157"/>
                <a:ext cx="173405" cy="162845"/>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Ink 36"/>
              <p14:cNvContentPartPr/>
              <p14:nvPr/>
            </p14:nvContentPartPr>
            <p14:xfrm>
              <a:off x="672022" y="1334520"/>
              <a:ext cx="1878660" cy="615330"/>
            </p14:xfrm>
          </p:contentPart>
        </mc:Choice>
        <mc:Fallback>
          <p:pic>
            <p:nvPicPr>
              <p:cNvPr id="37" name="Ink 36"/>
              <p:cNvPicPr/>
              <p:nvPr/>
            </p:nvPicPr>
            <p:blipFill>
              <a:blip r:embed="rId25"/>
              <a:stretch>
                <a:fillRect/>
              </a:stretch>
            </p:blipFill>
            <p:spPr>
              <a:xfrm>
                <a:off x="652944" y="1315448"/>
                <a:ext cx="1916816" cy="653473"/>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0" name="Ink 39"/>
              <p14:cNvContentPartPr/>
              <p14:nvPr/>
            </p14:nvContentPartPr>
            <p14:xfrm>
              <a:off x="914482" y="930060"/>
              <a:ext cx="1704240" cy="415800"/>
            </p14:xfrm>
          </p:contentPart>
        </mc:Choice>
        <mc:Fallback>
          <p:pic>
            <p:nvPicPr>
              <p:cNvPr id="40" name="Ink 39"/>
              <p:cNvPicPr/>
              <p:nvPr/>
            </p:nvPicPr>
            <p:blipFill>
              <a:blip r:embed="rId27"/>
              <a:stretch>
                <a:fillRect/>
              </a:stretch>
            </p:blipFill>
            <p:spPr>
              <a:xfrm>
                <a:off x="895402" y="910980"/>
                <a:ext cx="174240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3" name="Ink 42"/>
              <p14:cNvContentPartPr/>
              <p14:nvPr/>
            </p14:nvContentPartPr>
            <p14:xfrm>
              <a:off x="341542" y="1220850"/>
              <a:ext cx="188730" cy="467910"/>
            </p14:xfrm>
          </p:contentPart>
        </mc:Choice>
        <mc:Fallback>
          <p:pic>
            <p:nvPicPr>
              <p:cNvPr id="43" name="Ink 42"/>
              <p:cNvPicPr/>
              <p:nvPr/>
            </p:nvPicPr>
            <p:blipFill>
              <a:blip r:embed="rId29"/>
              <a:stretch>
                <a:fillRect/>
              </a:stretch>
            </p:blipFill>
            <p:spPr>
              <a:xfrm>
                <a:off x="322453" y="1201774"/>
                <a:ext cx="226908" cy="506063"/>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7" name="Ink 46"/>
              <p14:cNvContentPartPr/>
              <p14:nvPr/>
            </p14:nvContentPartPr>
            <p14:xfrm>
              <a:off x="2306872" y="1324800"/>
              <a:ext cx="644490" cy="644490"/>
            </p14:xfrm>
          </p:contentPart>
        </mc:Choice>
        <mc:Fallback>
          <p:pic>
            <p:nvPicPr>
              <p:cNvPr id="47" name="Ink 46"/>
              <p:cNvPicPr/>
              <p:nvPr/>
            </p:nvPicPr>
            <p:blipFill>
              <a:blip r:embed="rId31"/>
              <a:stretch>
                <a:fillRect/>
              </a:stretch>
            </p:blipFill>
            <p:spPr>
              <a:xfrm>
                <a:off x="2287789" y="1305717"/>
                <a:ext cx="682655" cy="68265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 name="Ink 11"/>
              <p14:cNvContentPartPr/>
              <p14:nvPr/>
            </p14:nvContentPartPr>
            <p14:xfrm>
              <a:off x="744467" y="5216632"/>
              <a:ext cx="1861920" cy="70200"/>
            </p14:xfrm>
          </p:contentPart>
        </mc:Choice>
        <mc:Fallback>
          <p:pic>
            <p:nvPicPr>
              <p:cNvPr id="12" name="Ink 11"/>
              <p:cNvPicPr/>
              <p:nvPr/>
            </p:nvPicPr>
            <p:blipFill>
              <a:blip r:embed="rId33"/>
              <a:stretch>
                <a:fillRect/>
              </a:stretch>
            </p:blipFill>
            <p:spPr>
              <a:xfrm>
                <a:off x="696578" y="5121002"/>
                <a:ext cx="1958059" cy="261101"/>
              </a:xfrm>
              <a:prstGeom prst="rect">
                <a:avLst/>
              </a:prstGeom>
            </p:spPr>
          </p:pic>
        </mc:Fallback>
      </mc:AlternateContent>
    </p:spTree>
    <p:extLst>
      <p:ext uri="{BB962C8B-B14F-4D97-AF65-F5344CB8AC3E}">
        <p14:creationId xmlns:p14="http://schemas.microsoft.com/office/powerpoint/2010/main" val="135277550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fi-FI" sz="4000"/>
              <a:t>Mitä erilaisia mahdollisuuksia koulusuunnistukseen?</a:t>
            </a:r>
          </a:p>
        </p:txBody>
      </p:sp>
      <p:sp>
        <p:nvSpPr>
          <p:cNvPr id="93187" name="Rectangle 3"/>
          <p:cNvSpPr>
            <a:spLocks noGrp="1" noChangeArrowheads="1"/>
          </p:cNvSpPr>
          <p:nvPr>
            <p:ph type="body" idx="1"/>
          </p:nvPr>
        </p:nvSpPr>
        <p:spPr>
          <a:xfrm>
            <a:off x="0" y="1412875"/>
            <a:ext cx="8229600" cy="4525963"/>
          </a:xfrm>
        </p:spPr>
        <p:txBody>
          <a:bodyPr/>
          <a:lstStyle/>
          <a:p>
            <a:r>
              <a:rPr lang="fi-FI" sz="2400"/>
              <a:t>Tavoitteena kiireettömyys </a:t>
            </a:r>
          </a:p>
          <a:p>
            <a:r>
              <a:rPr lang="fi-FI" sz="2400"/>
              <a:t>Liikuntapäivät</a:t>
            </a:r>
          </a:p>
          <a:p>
            <a:r>
              <a:rPr lang="fi-FI" sz="2400"/>
              <a:t>Leirikoulut</a:t>
            </a:r>
          </a:p>
          <a:p>
            <a:r>
              <a:rPr lang="fi-FI" sz="2400"/>
              <a:t>Seikkailuradat</a:t>
            </a:r>
          </a:p>
          <a:p>
            <a:r>
              <a:rPr lang="fi-FI" sz="2400"/>
              <a:t>Integrointi muiden oppiaineiden kanssa</a:t>
            </a:r>
          </a:p>
          <a:p>
            <a:r>
              <a:rPr lang="fi-FI" sz="2400"/>
              <a:t>Kuntorastit</a:t>
            </a:r>
          </a:p>
          <a:p>
            <a:endParaRPr lang="fi-FI"/>
          </a:p>
        </p:txBody>
      </p:sp>
      <p:pic>
        <p:nvPicPr>
          <p:cNvPr id="5" name="Kuvan paikkamerkki 4" descr="IMG_0094.JPG"/>
          <p:cNvPicPr>
            <a:picLocks noChangeAspect="1"/>
          </p:cNvPicPr>
          <p:nvPr/>
        </p:nvPicPr>
        <p:blipFill>
          <a:blip r:embed="rId2" cstate="print"/>
          <a:srcRect l="880" r="880"/>
          <a:stretch>
            <a:fillRect/>
          </a:stretch>
        </p:blipFill>
        <p:spPr bwMode="auto">
          <a:xfrm rot="194096">
            <a:off x="6343650" y="1862138"/>
            <a:ext cx="2493963" cy="3384550"/>
          </a:xfrm>
          <a:prstGeom prst="rect">
            <a:avLst/>
          </a:prstGeom>
          <a:noFill/>
          <a:ln w="177800" cap="sq">
            <a:solidFill>
              <a:schemeClr val="tx1"/>
            </a:solidFill>
            <a:miter lim="800000"/>
            <a:headEnd/>
            <a:tailEnd/>
          </a:ln>
          <a:effectLst>
            <a:outerShdw dist="38100" dir="2700000" algn="tl" rotWithShape="0">
              <a:srgbClr val="000000">
                <a:alpha val="39999"/>
              </a:srgbClr>
            </a:outerShdw>
          </a:effectLst>
        </p:spPr>
      </p:pic>
      <p:pic>
        <p:nvPicPr>
          <p:cNvPr id="6" name="Kuva 5" descr="karttaretki.jpg"/>
          <p:cNvPicPr>
            <a:picLocks noChangeAspect="1"/>
          </p:cNvPicPr>
          <p:nvPr/>
        </p:nvPicPr>
        <p:blipFill>
          <a:blip r:embed="rId3" cstate="print"/>
          <a:stretch>
            <a:fillRect/>
          </a:stretch>
        </p:blipFill>
        <p:spPr>
          <a:xfrm>
            <a:off x="2411413" y="3789363"/>
            <a:ext cx="2663825" cy="266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tsikko 1"/>
          <p:cNvSpPr>
            <a:spLocks noGrp="1"/>
          </p:cNvSpPr>
          <p:nvPr>
            <p:ph type="title" idx="4294967295"/>
          </p:nvPr>
        </p:nvSpPr>
        <p:spPr/>
        <p:txBody>
          <a:bodyPr anchor="t"/>
          <a:lstStyle/>
          <a:p>
            <a:r>
              <a:rPr lang="fi-FI"/>
              <a:t>Nettisivut www.olekartalla.fi</a:t>
            </a:r>
          </a:p>
        </p:txBody>
      </p:sp>
      <p:sp>
        <p:nvSpPr>
          <p:cNvPr id="110595" name="Sisällön paikkamerkki 2"/>
          <p:cNvSpPr>
            <a:spLocks noGrp="1"/>
          </p:cNvSpPr>
          <p:nvPr>
            <p:ph sz="half" idx="4294967295"/>
          </p:nvPr>
        </p:nvSpPr>
        <p:spPr>
          <a:xfrm>
            <a:off x="631825" y="2057400"/>
            <a:ext cx="3435350" cy="2163763"/>
          </a:xfrm>
        </p:spPr>
        <p:txBody>
          <a:bodyPr/>
          <a:lstStyle/>
          <a:p>
            <a:pPr>
              <a:spcBef>
                <a:spcPts val="2000"/>
              </a:spcBef>
            </a:pPr>
            <a:r>
              <a:rPr lang="fi-FI" sz="2000"/>
              <a:t>Ajankohtaisia uutisia koulusuunnistukseen liittyen</a:t>
            </a:r>
          </a:p>
          <a:p>
            <a:pPr>
              <a:spcBef>
                <a:spcPts val="2000"/>
              </a:spcBef>
            </a:pPr>
            <a:r>
              <a:rPr lang="fi-FI" sz="2000"/>
              <a:t>Rastiseikkailuasiaa, kuvia, juttuja ja linkkejä</a:t>
            </a:r>
          </a:p>
          <a:p>
            <a:pPr>
              <a:spcBef>
                <a:spcPts val="2000"/>
              </a:spcBef>
            </a:pPr>
            <a:r>
              <a:rPr lang="fi-FI" sz="2000"/>
              <a:t>Informaatiota suunnistusseuroille kouluyhteistyöstä</a:t>
            </a:r>
          </a:p>
          <a:p>
            <a:pPr>
              <a:spcBef>
                <a:spcPts val="2000"/>
              </a:spcBef>
            </a:pPr>
            <a:r>
              <a:rPr lang="fi-FI" sz="2000"/>
              <a:t>Tärkeää tietoa karttaprojektista ja kartoista yleensäkin</a:t>
            </a:r>
          </a:p>
        </p:txBody>
      </p:sp>
      <p:sp>
        <p:nvSpPr>
          <p:cNvPr id="110596" name="Sisällön paikkamerkki 3"/>
          <p:cNvSpPr>
            <a:spLocks noGrp="1"/>
          </p:cNvSpPr>
          <p:nvPr>
            <p:ph sz="half" idx="4294967295"/>
          </p:nvPr>
        </p:nvSpPr>
        <p:spPr>
          <a:xfrm>
            <a:off x="4660900" y="2057400"/>
            <a:ext cx="3868738" cy="4068763"/>
          </a:xfrm>
        </p:spPr>
        <p:txBody>
          <a:bodyPr/>
          <a:lstStyle/>
          <a:p>
            <a:pPr>
              <a:spcBef>
                <a:spcPts val="2000"/>
              </a:spcBef>
            </a:pPr>
            <a:r>
              <a:rPr lang="fi-FI" sz="2000"/>
              <a:t>Eri aihepiireihin liittyviä ideoita opettajille oppitunneilla käytettäviksi</a:t>
            </a:r>
          </a:p>
          <a:p>
            <a:pPr>
              <a:spcBef>
                <a:spcPts val="2000"/>
              </a:spcBef>
            </a:pPr>
            <a:r>
              <a:rPr lang="fi-FI" sz="2000"/>
              <a:t>Vinkkejä eri taitotasoille ja eri tilanteisiin (saliin, metsään, pihalle…)</a:t>
            </a:r>
          </a:p>
          <a:p>
            <a:pPr>
              <a:spcBef>
                <a:spcPts val="2000"/>
              </a:spcBef>
            </a:pPr>
            <a:r>
              <a:rPr lang="fi-FI" sz="2000"/>
              <a:t>Valmiita tuntisuunnitelmia ja</a:t>
            </a:r>
            <a:r>
              <a:rPr lang="fi-FI" sz="2800"/>
              <a:t> </a:t>
            </a:r>
            <a:r>
              <a:rPr lang="fi-FI" sz="2000"/>
              <a:t>malleja suoraan omaan käyttöön poimittavaksi</a:t>
            </a:r>
          </a:p>
          <a:p>
            <a:pPr>
              <a:spcBef>
                <a:spcPts val="2000"/>
              </a:spcBef>
            </a:pPr>
            <a:r>
              <a:rPr lang="fi-FI" sz="2000"/>
              <a:t>Yhteystiedot</a:t>
            </a:r>
            <a:r>
              <a:rPr lang="fi-FI" sz="28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985" y="3591754"/>
            <a:ext cx="4572000" cy="923330"/>
          </a:xfrm>
          <a:prstGeom prst="rect">
            <a:avLst/>
          </a:prstGeom>
        </p:spPr>
        <p:txBody>
          <a:bodyPr>
            <a:spAutoFit/>
          </a:bodyPr>
          <a:lstStyle/>
          <a:p>
            <a:pPr defTabSz="685800" fontAlgn="auto">
              <a:spcBef>
                <a:spcPts val="0"/>
              </a:spcBef>
              <a:spcAft>
                <a:spcPts val="0"/>
              </a:spcAft>
            </a:pPr>
            <a:r>
              <a:rPr lang="fi-FI" b="1" dirty="0">
                <a:solidFill>
                  <a:prstClr val="black"/>
                </a:solidFill>
                <a:latin typeface="Bradley Hand ITC" panose="03070402050302030203" pitchFamily="66" charset="0"/>
                <a:cs typeface="+mn-cs"/>
              </a:rPr>
              <a:t>Miten ja millä keinoin onnistuit aikaansaamaan fyysistä aktiivisuutta tunneillasi?</a:t>
            </a:r>
          </a:p>
        </p:txBody>
      </p:sp>
      <p:sp>
        <p:nvSpPr>
          <p:cNvPr id="3" name="Rectangle 2"/>
          <p:cNvSpPr/>
          <p:nvPr/>
        </p:nvSpPr>
        <p:spPr>
          <a:xfrm>
            <a:off x="701726" y="5171835"/>
            <a:ext cx="4572000" cy="646331"/>
          </a:xfrm>
          <a:prstGeom prst="rect">
            <a:avLst/>
          </a:prstGeom>
        </p:spPr>
        <p:txBody>
          <a:bodyPr>
            <a:spAutoFit/>
          </a:bodyPr>
          <a:lstStyle/>
          <a:p>
            <a:pPr defTabSz="685800" fontAlgn="auto">
              <a:spcBef>
                <a:spcPts val="0"/>
              </a:spcBef>
              <a:spcAft>
                <a:spcPts val="0"/>
              </a:spcAft>
            </a:pPr>
            <a:r>
              <a:rPr lang="fi-FI" b="1" dirty="0">
                <a:solidFill>
                  <a:prstClr val="black"/>
                </a:solidFill>
                <a:latin typeface="Bradley Hand ITC" panose="03070402050302030203" pitchFamily="66" charset="0"/>
                <a:cs typeface="+mn-cs"/>
              </a:rPr>
              <a:t>Mitä havaintoja teit oppimista tukevan motivaatioilmaston </a:t>
            </a:r>
            <a:r>
              <a:rPr lang="fi-FI" b="1" dirty="0">
                <a:solidFill>
                  <a:prstClr val="black"/>
                </a:solidFill>
                <a:latin typeface="Bradley Hand ITC" panose="03070402050302030203" pitchFamily="66" charset="0"/>
                <a:cs typeface="+mn-cs"/>
              </a:rPr>
              <a:t>luomisesta?</a:t>
            </a:r>
            <a:endParaRPr lang="fi-FI" b="1" dirty="0">
              <a:solidFill>
                <a:prstClr val="black"/>
              </a:solidFill>
              <a:latin typeface="Bradley Hand ITC" panose="03070402050302030203" pitchFamily="66" charset="0"/>
              <a:cs typeface="+mn-cs"/>
            </a:endParaRPr>
          </a:p>
        </p:txBody>
      </p:sp>
      <p:sp>
        <p:nvSpPr>
          <p:cNvPr id="4" name="Rectangle 3"/>
          <p:cNvSpPr/>
          <p:nvPr/>
        </p:nvSpPr>
        <p:spPr>
          <a:xfrm>
            <a:off x="4602047" y="3430311"/>
            <a:ext cx="4572000" cy="646331"/>
          </a:xfrm>
          <a:prstGeom prst="rect">
            <a:avLst/>
          </a:prstGeom>
        </p:spPr>
        <p:txBody>
          <a:bodyPr>
            <a:spAutoFit/>
          </a:bodyPr>
          <a:lstStyle/>
          <a:p>
            <a:pPr defTabSz="685800" fontAlgn="auto">
              <a:spcBef>
                <a:spcPts val="0"/>
              </a:spcBef>
              <a:spcAft>
                <a:spcPts val="0"/>
              </a:spcAft>
            </a:pPr>
            <a:r>
              <a:rPr lang="fi-FI" b="1" dirty="0">
                <a:solidFill>
                  <a:prstClr val="black"/>
                </a:solidFill>
                <a:latin typeface="Bradley Hand ITC" panose="03070402050302030203" pitchFamily="66" charset="0"/>
                <a:cs typeface="+mn-cs"/>
              </a:rPr>
              <a:t>Mitä keinoja käytit opetuksessasi tukemaan taitojen oppimista eri ympäristöissä?</a:t>
            </a:r>
          </a:p>
        </p:txBody>
      </p:sp>
      <p:sp>
        <p:nvSpPr>
          <p:cNvPr id="5" name="Rectangle 4"/>
          <p:cNvSpPr/>
          <p:nvPr/>
        </p:nvSpPr>
        <p:spPr>
          <a:xfrm>
            <a:off x="69173" y="2603458"/>
            <a:ext cx="4572000" cy="646331"/>
          </a:xfrm>
          <a:prstGeom prst="rect">
            <a:avLst/>
          </a:prstGeom>
        </p:spPr>
        <p:txBody>
          <a:bodyPr>
            <a:spAutoFit/>
          </a:bodyPr>
          <a:lstStyle/>
          <a:p>
            <a:pPr defTabSz="685800" fontAlgn="auto">
              <a:spcBef>
                <a:spcPts val="0"/>
              </a:spcBef>
              <a:spcAft>
                <a:spcPts val="0"/>
              </a:spcAft>
            </a:pPr>
            <a:r>
              <a:rPr lang="fi-FI" b="1" dirty="0">
                <a:solidFill>
                  <a:prstClr val="black"/>
                </a:solidFill>
                <a:latin typeface="Bradley Hand ITC" panose="03070402050302030203" pitchFamily="66" charset="0"/>
                <a:cs typeface="+mn-cs"/>
              </a:rPr>
              <a:t>Mitä </a:t>
            </a:r>
            <a:r>
              <a:rPr lang="fi-FI" b="1" dirty="0">
                <a:solidFill>
                  <a:prstClr val="black"/>
                </a:solidFill>
                <a:latin typeface="Bradley Hand ITC" panose="03070402050302030203" pitchFamily="66" charset="0"/>
                <a:cs typeface="+mn-cs"/>
              </a:rPr>
              <a:t>palautteenantomenetelmiä </a:t>
            </a:r>
            <a:r>
              <a:rPr lang="fi-FI" b="1" dirty="0">
                <a:solidFill>
                  <a:prstClr val="black"/>
                </a:solidFill>
                <a:latin typeface="Bradley Hand ITC" panose="03070402050302030203" pitchFamily="66" charset="0"/>
                <a:cs typeface="+mn-cs"/>
              </a:rPr>
              <a:t>käytit ja mitä haasteita koit palautteenannossa? </a:t>
            </a:r>
          </a:p>
        </p:txBody>
      </p:sp>
      <p:sp>
        <p:nvSpPr>
          <p:cNvPr id="6" name="Rectangle 5"/>
          <p:cNvSpPr/>
          <p:nvPr/>
        </p:nvSpPr>
        <p:spPr>
          <a:xfrm>
            <a:off x="4572000" y="4504627"/>
            <a:ext cx="4572000" cy="646331"/>
          </a:xfrm>
          <a:prstGeom prst="rect">
            <a:avLst/>
          </a:prstGeom>
        </p:spPr>
        <p:txBody>
          <a:bodyPr>
            <a:spAutoFit/>
          </a:bodyPr>
          <a:lstStyle/>
          <a:p>
            <a:pPr defTabSz="685800" fontAlgn="auto">
              <a:spcBef>
                <a:spcPts val="0"/>
              </a:spcBef>
              <a:spcAft>
                <a:spcPts val="0"/>
              </a:spcAft>
            </a:pPr>
            <a:r>
              <a:rPr lang="fi-FI" b="1" dirty="0">
                <a:solidFill>
                  <a:prstClr val="black"/>
                </a:solidFill>
                <a:latin typeface="Bradley Hand ITC" panose="03070402050302030203" pitchFamily="66" charset="0"/>
                <a:cs typeface="+mn-cs"/>
              </a:rPr>
              <a:t>Millaisia opetusmenetelmiä käytit/kokeilit? </a:t>
            </a:r>
          </a:p>
          <a:p>
            <a:pPr defTabSz="685800" fontAlgn="auto">
              <a:spcBef>
                <a:spcPts val="0"/>
              </a:spcBef>
              <a:spcAft>
                <a:spcPts val="0"/>
              </a:spcAft>
            </a:pPr>
            <a:endParaRPr lang="fi-FI" b="1" dirty="0">
              <a:solidFill>
                <a:prstClr val="black"/>
              </a:solidFill>
              <a:latin typeface="Bradley Hand ITC" panose="03070402050302030203" pitchFamily="66" charset="0"/>
              <a:cs typeface="+mn-cs"/>
            </a:endParaRPr>
          </a:p>
        </p:txBody>
      </p:sp>
      <p:sp>
        <p:nvSpPr>
          <p:cNvPr id="7" name="Rectangle 6"/>
          <p:cNvSpPr/>
          <p:nvPr/>
        </p:nvSpPr>
        <p:spPr>
          <a:xfrm>
            <a:off x="960776" y="1194331"/>
            <a:ext cx="7210628" cy="1015663"/>
          </a:xfrm>
          <a:prstGeom prst="rect">
            <a:avLst/>
          </a:prstGeom>
        </p:spPr>
        <p:txBody>
          <a:bodyPr wrap="none">
            <a:spAutoFit/>
          </a:bodyPr>
          <a:lstStyle/>
          <a:p>
            <a:pPr defTabSz="685800" fontAlgn="auto">
              <a:spcBef>
                <a:spcPts val="0"/>
              </a:spcBef>
              <a:spcAft>
                <a:spcPts val="0"/>
              </a:spcAft>
            </a:pPr>
            <a:r>
              <a:rPr lang="fi-FI" sz="3000" b="1" dirty="0">
                <a:solidFill>
                  <a:prstClr val="black"/>
                </a:solidFill>
                <a:latin typeface="Bradley Hand ITC" panose="03070402050302030203" pitchFamily="66" charset="0"/>
                <a:cs typeface="+mn-cs"/>
              </a:rPr>
              <a:t>JOKAISEN PITÄMÄSI TUNNIN </a:t>
            </a:r>
            <a:r>
              <a:rPr lang="fi-FI" sz="3000" b="1" dirty="0">
                <a:solidFill>
                  <a:prstClr val="black"/>
                </a:solidFill>
                <a:latin typeface="Bradley Hand ITC" panose="03070402050302030203" pitchFamily="66" charset="0"/>
                <a:cs typeface="+mn-cs"/>
              </a:rPr>
              <a:t>JÄLKEEN</a:t>
            </a:r>
          </a:p>
          <a:p>
            <a:pPr defTabSz="685800" fontAlgn="auto">
              <a:spcBef>
                <a:spcPts val="0"/>
              </a:spcBef>
              <a:spcAft>
                <a:spcPts val="0"/>
              </a:spcAft>
            </a:pPr>
            <a:r>
              <a:rPr lang="fi-FI" sz="3000" b="1" dirty="0">
                <a:solidFill>
                  <a:prstClr val="black"/>
                </a:solidFill>
                <a:latin typeface="Bradley Hand ITC" panose="03070402050302030203" pitchFamily="66" charset="0"/>
                <a:cs typeface="+mn-cs"/>
              </a:rPr>
              <a:t> POHDI JA KIRJOITA LYHYESTI</a:t>
            </a:r>
            <a:endParaRPr lang="fi-FI" sz="3000" b="1" dirty="0">
              <a:solidFill>
                <a:prstClr val="black"/>
              </a:solidFill>
              <a:latin typeface="Calibri" panose="020F0502020204030204"/>
              <a:cs typeface="+mn-cs"/>
            </a:endParaRPr>
          </a:p>
        </p:txBody>
      </p: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514560" y="981893"/>
              <a:ext cx="7878600" cy="1337580"/>
            </p14:xfrm>
          </p:contentPart>
        </mc:Choice>
        <mc:Fallback>
          <p:pic>
            <p:nvPicPr>
              <p:cNvPr id="9" name="Ink 8"/>
              <p:cNvPicPr/>
              <p:nvPr/>
            </p:nvPicPr>
            <p:blipFill>
              <a:blip r:embed="rId3"/>
              <a:stretch>
                <a:fillRect/>
              </a:stretch>
            </p:blipFill>
            <p:spPr>
              <a:xfrm>
                <a:off x="495480" y="962816"/>
                <a:ext cx="7916760" cy="1375735"/>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841525" y="5606192"/>
              <a:ext cx="1808460" cy="42120"/>
            </p14:xfrm>
          </p:contentPart>
        </mc:Choice>
        <mc:Fallback>
          <p:pic>
            <p:nvPicPr>
              <p:cNvPr id="10" name="Ink 9"/>
              <p:cNvPicPr/>
              <p:nvPr/>
            </p:nvPicPr>
            <p:blipFill>
              <a:blip r:embed="rId5"/>
              <a:stretch>
                <a:fillRect/>
              </a:stretch>
            </p:blipFill>
            <p:spPr>
              <a:xfrm>
                <a:off x="793650" y="5510072"/>
                <a:ext cx="190457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4630802" y="3780989"/>
              <a:ext cx="1756350" cy="125550"/>
            </p14:xfrm>
          </p:contentPart>
        </mc:Choice>
        <mc:Fallback>
          <p:pic>
            <p:nvPicPr>
              <p:cNvPr id="11" name="Ink 10"/>
              <p:cNvPicPr/>
              <p:nvPr/>
            </p:nvPicPr>
            <p:blipFill>
              <a:blip r:embed="rId7"/>
              <a:stretch>
                <a:fillRect/>
              </a:stretch>
            </p:blipFill>
            <p:spPr>
              <a:xfrm>
                <a:off x="4582915" y="3684938"/>
                <a:ext cx="1852485" cy="31729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p14:cNvContentPartPr/>
              <p14:nvPr/>
            </p14:nvContentPartPr>
            <p14:xfrm>
              <a:off x="2826581" y="5325365"/>
              <a:ext cx="1558980" cy="10530"/>
            </p14:xfrm>
          </p:contentPart>
        </mc:Choice>
        <mc:Fallback>
          <p:pic>
            <p:nvPicPr>
              <p:cNvPr id="12" name="Ink 11"/>
              <p:cNvPicPr/>
              <p:nvPr/>
            </p:nvPicPr>
            <p:blipFill>
              <a:blip r:embed="rId9"/>
              <a:stretch>
                <a:fillRect/>
              </a:stretch>
            </p:blipFill>
            <p:spPr>
              <a:xfrm>
                <a:off x="2778707" y="5228416"/>
                <a:ext cx="1655089" cy="20442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p14:cNvContentPartPr/>
              <p14:nvPr/>
            </p14:nvContentPartPr>
            <p14:xfrm>
              <a:off x="701726" y="2712313"/>
              <a:ext cx="2421090" cy="95850"/>
            </p14:xfrm>
          </p:contentPart>
        </mc:Choice>
        <mc:Fallback>
          <p:pic>
            <p:nvPicPr>
              <p:cNvPr id="13" name="Ink 12"/>
              <p:cNvPicPr/>
              <p:nvPr/>
            </p:nvPicPr>
            <p:blipFill>
              <a:blip r:embed="rId11"/>
              <a:stretch>
                <a:fillRect/>
              </a:stretch>
            </p:blipFill>
            <p:spPr>
              <a:xfrm>
                <a:off x="653851" y="2616103"/>
                <a:ext cx="2516839" cy="288271"/>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p14:cNvContentPartPr/>
              <p14:nvPr/>
            </p14:nvContentPartPr>
            <p14:xfrm>
              <a:off x="2161735" y="3998475"/>
              <a:ext cx="1995030" cy="70740"/>
            </p14:xfrm>
          </p:contentPart>
        </mc:Choice>
        <mc:Fallback>
          <p:pic>
            <p:nvPicPr>
              <p:cNvPr id="14" name="Ink 13"/>
              <p:cNvPicPr/>
              <p:nvPr/>
            </p:nvPicPr>
            <p:blipFill>
              <a:blip r:embed="rId13"/>
              <a:stretch>
                <a:fillRect/>
              </a:stretch>
            </p:blipFill>
            <p:spPr>
              <a:xfrm>
                <a:off x="2113857" y="3902599"/>
                <a:ext cx="2090786" cy="262492"/>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p14:cNvContentPartPr/>
              <p14:nvPr/>
            </p14:nvContentPartPr>
            <p14:xfrm>
              <a:off x="5631775" y="4582080"/>
              <a:ext cx="1672920" cy="151200"/>
            </p14:xfrm>
          </p:contentPart>
        </mc:Choice>
        <mc:Fallback>
          <p:pic>
            <p:nvPicPr>
              <p:cNvPr id="15" name="Ink 14"/>
              <p:cNvPicPr/>
              <p:nvPr/>
            </p:nvPicPr>
            <p:blipFill>
              <a:blip r:embed="rId15"/>
              <a:stretch>
                <a:fillRect/>
              </a:stretch>
            </p:blipFill>
            <p:spPr>
              <a:xfrm>
                <a:off x="5583905" y="4486547"/>
                <a:ext cx="1768659" cy="342624"/>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p14:cNvContentPartPr/>
              <p14:nvPr/>
            </p14:nvContentPartPr>
            <p14:xfrm>
              <a:off x="1101281" y="1348901"/>
              <a:ext cx="1673190" cy="221940"/>
            </p14:xfrm>
          </p:contentPart>
        </mc:Choice>
        <mc:Fallback>
          <p:pic>
            <p:nvPicPr>
              <p:cNvPr id="16" name="Ink 15"/>
              <p:cNvPicPr/>
              <p:nvPr/>
            </p:nvPicPr>
            <p:blipFill>
              <a:blip r:embed="rId17"/>
              <a:stretch>
                <a:fillRect/>
              </a:stretch>
            </p:blipFill>
            <p:spPr>
              <a:xfrm>
                <a:off x="1041164" y="1229118"/>
                <a:ext cx="1793424" cy="46186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p14:cNvContentPartPr/>
              <p14:nvPr/>
            </p14:nvContentPartPr>
            <p14:xfrm>
              <a:off x="1101281" y="1653353"/>
              <a:ext cx="1725300" cy="47250"/>
            </p14:xfrm>
          </p:contentPart>
        </mc:Choice>
        <mc:Fallback>
          <p:pic>
            <p:nvPicPr>
              <p:cNvPr id="17" name="Ink 16"/>
              <p:cNvPicPr/>
              <p:nvPr/>
            </p:nvPicPr>
            <p:blipFill>
              <a:blip r:embed="rId19"/>
              <a:stretch>
                <a:fillRect/>
              </a:stretch>
            </p:blipFill>
            <p:spPr>
              <a:xfrm>
                <a:off x="1082203" y="1615120"/>
                <a:ext cx="1763456" cy="123716"/>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p14:cNvContentPartPr/>
              <p14:nvPr/>
            </p14:nvContentPartPr>
            <p14:xfrm>
              <a:off x="6282122" y="1685327"/>
              <a:ext cx="1839510" cy="70470"/>
            </p14:xfrm>
          </p:contentPart>
        </mc:Choice>
        <mc:Fallback>
          <p:pic>
            <p:nvPicPr>
              <p:cNvPr id="18" name="Ink 17"/>
              <p:cNvPicPr/>
              <p:nvPr/>
            </p:nvPicPr>
            <p:blipFill>
              <a:blip r:embed="rId21"/>
              <a:stretch>
                <a:fillRect/>
              </a:stretch>
            </p:blipFill>
            <p:spPr>
              <a:xfrm>
                <a:off x="6263043" y="1647216"/>
                <a:ext cx="1877668" cy="14669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p14:cNvContentPartPr/>
              <p14:nvPr/>
            </p14:nvContentPartPr>
            <p14:xfrm>
              <a:off x="6359726" y="1429586"/>
              <a:ext cx="1715040" cy="98820"/>
            </p14:xfrm>
          </p:contentPart>
        </mc:Choice>
        <mc:Fallback>
          <p:pic>
            <p:nvPicPr>
              <p:cNvPr id="19" name="Ink 18"/>
              <p:cNvPicPr/>
              <p:nvPr/>
            </p:nvPicPr>
            <p:blipFill>
              <a:blip r:embed="rId23"/>
              <a:stretch>
                <a:fillRect/>
              </a:stretch>
            </p:blipFill>
            <p:spPr>
              <a:xfrm>
                <a:off x="6299606" y="1309924"/>
                <a:ext cx="1835280" cy="338144"/>
              </a:xfrm>
              <a:prstGeom prst="rect">
                <a:avLst/>
              </a:prstGeom>
            </p:spPr>
          </p:pic>
        </mc:Fallback>
      </mc:AlternateContent>
      <p:sp>
        <p:nvSpPr>
          <p:cNvPr id="8" name="Rectangle 7"/>
          <p:cNvSpPr/>
          <p:nvPr/>
        </p:nvSpPr>
        <p:spPr>
          <a:xfrm>
            <a:off x="6092928" y="5249881"/>
            <a:ext cx="1342034" cy="369332"/>
          </a:xfrm>
          <a:prstGeom prst="rect">
            <a:avLst/>
          </a:prstGeom>
        </p:spPr>
        <p:txBody>
          <a:bodyPr wrap="none">
            <a:spAutoFit/>
          </a:bodyPr>
          <a:lstStyle/>
          <a:p>
            <a:pPr defTabSz="685800" fontAlgn="auto">
              <a:spcBef>
                <a:spcPts val="0"/>
              </a:spcBef>
              <a:spcAft>
                <a:spcPts val="0"/>
              </a:spcAft>
            </a:pPr>
            <a:r>
              <a:rPr lang="fi-FI" b="1" dirty="0">
                <a:solidFill>
                  <a:prstClr val="black"/>
                </a:solidFill>
                <a:latin typeface="Bradley Hand ITC" panose="03070402050302030203" pitchFamily="66" charset="0"/>
                <a:cs typeface="+mn-cs"/>
              </a:rPr>
              <a:t>UUSI OPS?</a:t>
            </a:r>
          </a:p>
        </p:txBody>
      </p:sp>
      <mc:AlternateContent xmlns:mc="http://schemas.openxmlformats.org/markup-compatibility/2006">
        <mc:Choice xmlns:p14="http://schemas.microsoft.com/office/powerpoint/2010/main" Requires="p14">
          <p:contentPart p14:bwMode="auto" r:id="rId24">
            <p14:nvContentPartPr>
              <p14:cNvPr id="20" name="Ink 19"/>
              <p14:cNvContentPartPr/>
              <p14:nvPr/>
            </p14:nvContentPartPr>
            <p14:xfrm>
              <a:off x="6050434" y="5528771"/>
              <a:ext cx="1166813" cy="53578"/>
            </p14:xfrm>
          </p:contentPart>
        </mc:Choice>
        <mc:Fallback>
          <p:pic>
            <p:nvPicPr>
              <p:cNvPr id="20" name="Ink 19"/>
              <p:cNvPicPr/>
              <p:nvPr/>
            </p:nvPicPr>
            <p:blipFill>
              <a:blip r:embed="rId25"/>
              <a:stretch>
                <a:fillRect/>
              </a:stretch>
            </p:blipFill>
            <p:spPr>
              <a:xfrm>
                <a:off x="5990311" y="5408583"/>
                <a:ext cx="1287058" cy="293955"/>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p14:cNvContentPartPr/>
              <p14:nvPr/>
            </p14:nvContentPartPr>
            <p14:xfrm>
              <a:off x="5993484" y="5405741"/>
              <a:ext cx="1166813" cy="34528"/>
            </p14:xfrm>
          </p:contentPart>
        </mc:Choice>
        <mc:Fallback>
          <p:pic>
            <p:nvPicPr>
              <p:cNvPr id="21" name="Ink 20"/>
              <p:cNvPicPr/>
              <p:nvPr/>
            </p:nvPicPr>
            <p:blipFill>
              <a:blip r:embed="rId27"/>
              <a:stretch>
                <a:fillRect/>
              </a:stretch>
            </p:blipFill>
            <p:spPr>
              <a:xfrm>
                <a:off x="5933361" y="5282894"/>
                <a:ext cx="1287058" cy="280585"/>
              </a:xfrm>
              <a:prstGeom prst="rect">
                <a:avLst/>
              </a:prstGeom>
            </p:spPr>
          </p:pic>
        </mc:Fallback>
      </mc:AlternateContent>
      <p:sp>
        <p:nvSpPr>
          <p:cNvPr id="22" name="Rectangle 21"/>
          <p:cNvSpPr/>
          <p:nvPr/>
        </p:nvSpPr>
        <p:spPr>
          <a:xfrm>
            <a:off x="4290890" y="2396926"/>
            <a:ext cx="4572000" cy="674031"/>
          </a:xfrm>
          <a:prstGeom prst="rect">
            <a:avLst/>
          </a:prstGeom>
        </p:spPr>
        <p:txBody>
          <a:bodyPr>
            <a:spAutoFit/>
          </a:bodyPr>
          <a:lstStyle/>
          <a:p>
            <a:pPr defTabSz="685800" fontAlgn="auto">
              <a:lnSpc>
                <a:spcPct val="90000"/>
              </a:lnSpc>
              <a:spcBef>
                <a:spcPts val="750"/>
              </a:spcBef>
              <a:spcAft>
                <a:spcPts val="0"/>
              </a:spcAft>
            </a:pPr>
            <a:r>
              <a:rPr lang="fi-FI" sz="2100" b="1" dirty="0">
                <a:solidFill>
                  <a:prstClr val="black"/>
                </a:solidFill>
                <a:latin typeface="Bradley Hand ITC" panose="03070402050302030203" pitchFamily="66" charset="0"/>
                <a:cs typeface="+mn-cs"/>
              </a:rPr>
              <a:t>Tunnin pitäjä: kirjoita saamasi palaute (lehtori/vertaispalaute) ylös!!</a:t>
            </a:r>
          </a:p>
        </p:txBody>
      </p:sp>
      <mc:AlternateContent xmlns:mc="http://schemas.openxmlformats.org/markup-compatibility/2006">
        <mc:Choice xmlns:p14="http://schemas.microsoft.com/office/powerpoint/2010/main" Requires="p14">
          <p:contentPart p14:bwMode="auto" r:id="rId28">
            <p14:nvContentPartPr>
              <p14:cNvPr id="24" name="Ink 23"/>
              <p14:cNvContentPartPr/>
              <p14:nvPr/>
            </p14:nvContentPartPr>
            <p14:xfrm>
              <a:off x="6064817" y="2419702"/>
              <a:ext cx="2606040" cy="250020"/>
            </p14:xfrm>
          </p:contentPart>
        </mc:Choice>
        <mc:Fallback>
          <p:pic>
            <p:nvPicPr>
              <p:cNvPr id="24" name="Ink 23"/>
              <p:cNvPicPr/>
              <p:nvPr/>
            </p:nvPicPr>
            <p:blipFill>
              <a:blip r:embed="rId29"/>
              <a:stretch>
                <a:fillRect/>
              </a:stretch>
            </p:blipFill>
            <p:spPr>
              <a:xfrm>
                <a:off x="6016937" y="2324285"/>
                <a:ext cx="2702160" cy="440853"/>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p14:cNvContentPartPr/>
              <p14:nvPr/>
            </p14:nvContentPartPr>
            <p14:xfrm>
              <a:off x="6888047" y="2865742"/>
              <a:ext cx="714420" cy="98550"/>
            </p14:xfrm>
          </p:contentPart>
        </mc:Choice>
        <mc:Fallback>
          <p:pic>
            <p:nvPicPr>
              <p:cNvPr id="25" name="Ink 24"/>
              <p:cNvPicPr/>
              <p:nvPr/>
            </p:nvPicPr>
            <p:blipFill>
              <a:blip r:embed="rId31"/>
              <a:stretch>
                <a:fillRect/>
              </a:stretch>
            </p:blipFill>
            <p:spPr>
              <a:xfrm>
                <a:off x="6840179" y="2769710"/>
                <a:ext cx="810516" cy="290615"/>
              </a:xfrm>
              <a:prstGeom prst="rect">
                <a:avLst/>
              </a:prstGeom>
            </p:spPr>
          </p:pic>
        </mc:Fallback>
      </mc:AlternateContent>
    </p:spTree>
    <p:extLst>
      <p:ext uri="{BB962C8B-B14F-4D97-AF65-F5344CB8AC3E}">
        <p14:creationId xmlns:p14="http://schemas.microsoft.com/office/powerpoint/2010/main" val="281028625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i-FI" dirty="0"/>
              <a:t>Luennot</a:t>
            </a:r>
          </a:p>
        </p:txBody>
      </p:sp>
      <p:sp>
        <p:nvSpPr>
          <p:cNvPr id="5123" name="Rectangle 3"/>
          <p:cNvSpPr>
            <a:spLocks noGrp="1" noChangeArrowheads="1"/>
          </p:cNvSpPr>
          <p:nvPr>
            <p:ph type="body" idx="1"/>
          </p:nvPr>
        </p:nvSpPr>
        <p:spPr/>
        <p:txBody>
          <a:bodyPr/>
          <a:lstStyle/>
          <a:p>
            <a:pPr marL="609600" indent="-609600">
              <a:lnSpc>
                <a:spcPct val="90000"/>
              </a:lnSpc>
            </a:pPr>
            <a:r>
              <a:rPr lang="fi-FI" sz="2400" dirty="0" smtClean="0"/>
              <a:t>Suunnistus ja retkeily luontoliikunnan viitekehyksessä</a:t>
            </a:r>
          </a:p>
          <a:p>
            <a:pPr marL="609600" indent="-609600">
              <a:lnSpc>
                <a:spcPct val="90000"/>
              </a:lnSpc>
            </a:pPr>
            <a:r>
              <a:rPr lang="fi-FI" sz="2400" dirty="0" smtClean="0"/>
              <a:t>Suunnistusopetuksen </a:t>
            </a:r>
            <a:r>
              <a:rPr lang="fi-FI" sz="2400" dirty="0"/>
              <a:t>haasteet</a:t>
            </a:r>
          </a:p>
          <a:p>
            <a:pPr marL="609600" indent="-609600">
              <a:lnSpc>
                <a:spcPct val="90000"/>
              </a:lnSpc>
            </a:pPr>
            <a:r>
              <a:rPr lang="fi-FI" sz="2400" dirty="0"/>
              <a:t>Suunnistusopetuksen tavoitteet</a:t>
            </a:r>
          </a:p>
          <a:p>
            <a:pPr marL="609600" indent="-609600">
              <a:lnSpc>
                <a:spcPct val="90000"/>
              </a:lnSpc>
            </a:pPr>
            <a:r>
              <a:rPr lang="fi-FI" sz="2400" dirty="0"/>
              <a:t>Suunnistustaitojen oppiminen ja opetuksen eteneminen</a:t>
            </a:r>
          </a:p>
          <a:p>
            <a:pPr marL="609600" indent="-609600">
              <a:lnSpc>
                <a:spcPct val="90000"/>
              </a:lnSpc>
            </a:pPr>
            <a:r>
              <a:rPr lang="fi-FI" sz="2400" dirty="0"/>
              <a:t>Mielekkään suunnistustunnin puitteet</a:t>
            </a:r>
          </a:p>
          <a:p>
            <a:pPr marL="609600" indent="-609600">
              <a:lnSpc>
                <a:spcPct val="90000"/>
              </a:lnSpc>
            </a:pPr>
            <a:r>
              <a:rPr lang="fi-FI" sz="2400" dirty="0"/>
              <a:t>Suunnistustaidon elementit</a:t>
            </a:r>
          </a:p>
          <a:p>
            <a:pPr marL="609600" indent="-609600">
              <a:lnSpc>
                <a:spcPct val="90000"/>
              </a:lnSpc>
            </a:pPr>
            <a:r>
              <a:rPr lang="fi-FI" sz="2400" dirty="0"/>
              <a:t>Erilaiset harjoitukset </a:t>
            </a:r>
          </a:p>
          <a:p>
            <a:pPr marL="609600" indent="-609600">
              <a:lnSpc>
                <a:spcPct val="90000"/>
              </a:lnSpc>
            </a:pPr>
            <a:r>
              <a:rPr lang="fi-FI" sz="2400" dirty="0" smtClean="0"/>
              <a:t>Suunnistustaidon kehittäminen</a:t>
            </a:r>
          </a:p>
          <a:p>
            <a:pPr marL="609600" indent="-609600">
              <a:lnSpc>
                <a:spcPct val="90000"/>
              </a:lnSpc>
            </a:pPr>
            <a:r>
              <a:rPr lang="fi-FI" sz="2400" dirty="0" smtClean="0"/>
              <a:t>Retkeily koululiikunnassa</a:t>
            </a:r>
            <a:endParaRPr lang="fi-FI" sz="2400" dirty="0"/>
          </a:p>
          <a:p>
            <a:pPr marL="609600" indent="-609600">
              <a:lnSpc>
                <a:spcPct val="90000"/>
              </a:lnSpc>
            </a:pPr>
            <a:endParaRPr lang="fi-FI" dirty="0"/>
          </a:p>
          <a:p>
            <a:pPr marL="0" indent="0">
              <a:lnSpc>
                <a:spcPct val="90000"/>
              </a:lnSpc>
              <a:buNone/>
            </a:pPr>
            <a:endParaRPr lang="fi-F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13462</TotalTime>
  <Words>2764</Words>
  <Application>Microsoft Office PowerPoint</Application>
  <PresentationFormat>Näytössä katseltava diaesitys (4:3)</PresentationFormat>
  <Paragraphs>438</Paragraphs>
  <Slides>71</Slides>
  <Notes>1</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71</vt:i4>
      </vt:variant>
    </vt:vector>
  </HeadingPairs>
  <TitlesOfParts>
    <vt:vector size="80" baseType="lpstr">
      <vt:lpstr>Arial</vt:lpstr>
      <vt:lpstr>Arial Black</vt:lpstr>
      <vt:lpstr>Bradley Hand ITC</vt:lpstr>
      <vt:lpstr>Calibri</vt:lpstr>
      <vt:lpstr>Calibri Light</vt:lpstr>
      <vt:lpstr>Times New Roman</vt:lpstr>
      <vt:lpstr>Wingdings</vt:lpstr>
      <vt:lpstr>Oletusrakenne</vt:lpstr>
      <vt:lpstr>Office Theme</vt:lpstr>
      <vt:lpstr>Suunnistus ja retkeily</vt:lpstr>
      <vt:lpstr>Liikuntadidaktiikan jatkokurssi 2</vt:lpstr>
      <vt:lpstr>Liikuntadidaktiikan jatkokurssi 2</vt:lpstr>
      <vt:lpstr>Liikuntadidaktiikan jatkokurssi</vt:lpstr>
      <vt:lpstr>Kurssin sisältö ja käytänteitä</vt:lpstr>
      <vt:lpstr>Harjoitusten tavoitteet</vt:lpstr>
      <vt:lpstr>MUISTA! </vt:lpstr>
      <vt:lpstr>PowerPoint-esitys</vt:lpstr>
      <vt:lpstr>Luennot</vt:lpstr>
      <vt:lpstr>pohdittavaksi ryhmissä</vt:lpstr>
      <vt:lpstr>Luontoliikunta</vt:lpstr>
      <vt:lpstr>Luontoliikunta</vt:lpstr>
      <vt:lpstr>Luonto ja terveys</vt:lpstr>
      <vt:lpstr>Tiedätkö, mikä paikka?</vt:lpstr>
      <vt:lpstr>Luonto lasten liikuntapaikkana</vt:lpstr>
      <vt:lpstr>Luontoliikunta</vt:lpstr>
      <vt:lpstr>POPS 2016 ja luontoliikunta</vt:lpstr>
      <vt:lpstr>Ongelmat koulujen suunnistusopetuksessa </vt:lpstr>
      <vt:lpstr>Opettamisen haasteita</vt:lpstr>
      <vt:lpstr>Suunnistusopetuksen tavoitteet</vt:lpstr>
      <vt:lpstr>Suunnistus taitojen kehittäjänä</vt:lpstr>
      <vt:lpstr>Kognitiivisia ja havaintomotorisia tavoitteita: </vt:lpstr>
      <vt:lpstr>Kognitiivisia ja havaintomotorisia tavoitteita:</vt:lpstr>
      <vt:lpstr>Suunnistuksen psykomotorisia tavoitteita</vt:lpstr>
      <vt:lpstr>Suunnistuksen psykomotorisia tavoitteita</vt:lpstr>
      <vt:lpstr>Sosiaalis-affektiivisia tavoitteita</vt:lpstr>
      <vt:lpstr>PowerPoint-esitys</vt:lpstr>
      <vt:lpstr>Taitotasot 1-3</vt:lpstr>
      <vt:lpstr>Taitotaso 1</vt:lpstr>
      <vt:lpstr>PowerPoint-esitys</vt:lpstr>
      <vt:lpstr>Taitotaso 2</vt:lpstr>
      <vt:lpstr>PowerPoint-esitys</vt:lpstr>
      <vt:lpstr>Taitotaso 3</vt:lpstr>
      <vt:lpstr>PowerPoint-esitys</vt:lpstr>
      <vt:lpstr>Mielekkään suunnistustunnin puitteet</vt:lpstr>
      <vt:lpstr>Harjoitusalueen valinnassa huomioitava</vt:lpstr>
      <vt:lpstr>2. Kartta</vt:lpstr>
      <vt:lpstr>Kartta</vt:lpstr>
      <vt:lpstr>3. Rastit</vt:lpstr>
      <vt:lpstr>4. Ratojen merkitseminen</vt:lpstr>
      <vt:lpstr>Rastipiste =ympyrän keskipiste sininen= EI NÄIN!</vt:lpstr>
      <vt:lpstr>5.Välineet</vt:lpstr>
      <vt:lpstr>Emit-leimaus</vt:lpstr>
      <vt:lpstr>Viitoitusnauhat</vt:lpstr>
      <vt:lpstr>Suunnistuksen lajit</vt:lpstr>
      <vt:lpstr>Maastossa eteneminen</vt:lpstr>
      <vt:lpstr>Maaston muotojen hahmottaminen eli korkeuskäyrien ymmärtäminen </vt:lpstr>
      <vt:lpstr>Ratasuunnitteluideoita</vt:lpstr>
      <vt:lpstr>Suunnassa kulku</vt:lpstr>
      <vt:lpstr>Ratasuunnitteluideoita</vt:lpstr>
      <vt:lpstr>Lasten, nuorten ja aikuisten käyttämät suunnistustekniikat</vt:lpstr>
      <vt:lpstr>Lapsi suunnistaa</vt:lpstr>
      <vt:lpstr>Nuori suunnistaa</vt:lpstr>
      <vt:lpstr>Aikuinen suunnistaa</vt:lpstr>
      <vt:lpstr>Karttaretki</vt:lpstr>
      <vt:lpstr>Esimerkki karttaretkestä</vt:lpstr>
      <vt:lpstr>Sateen varalle: salisuunnistus</vt:lpstr>
      <vt:lpstr>Pihasuunnistus</vt:lpstr>
      <vt:lpstr>Viuhkasuunnistus</vt:lpstr>
      <vt:lpstr>Viuhkat</vt:lpstr>
      <vt:lpstr>Tarkkuussuunnistus</vt:lpstr>
      <vt:lpstr>Eri tasoisia ratoja</vt:lpstr>
      <vt:lpstr>Viivasuunnistus </vt:lpstr>
      <vt:lpstr>Erilaisia harjoituksia (www.olekartalla.fi)</vt:lpstr>
      <vt:lpstr>Pelit ja leikit maastossa</vt:lpstr>
      <vt:lpstr>Retkeily</vt:lpstr>
      <vt:lpstr>Retkeily</vt:lpstr>
      <vt:lpstr>Retkeily</vt:lpstr>
      <vt:lpstr>Retkeily</vt:lpstr>
      <vt:lpstr>Mitä erilaisia mahdollisuuksia koulusuunnistukseen?</vt:lpstr>
      <vt:lpstr>Nettisivut www.olekartalla.fi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Suunnistus ja retkeily</dc:title>
  <dc:creator>Marttiina Joensuu</dc:creator>
  <cp:lastModifiedBy>Huotari, Pertti</cp:lastModifiedBy>
  <cp:revision>73</cp:revision>
  <dcterms:created xsi:type="dcterms:W3CDTF">2010-08-24T08:23:42Z</dcterms:created>
  <dcterms:modified xsi:type="dcterms:W3CDTF">2020-08-26T12:14:25Z</dcterms:modified>
</cp:coreProperties>
</file>