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 id="2147483718" r:id="rId4"/>
    <p:sldMasterId id="2147483719" r:id="rId5"/>
    <p:sldMasterId id="2147483720" r:id="rId6"/>
  </p:sldMasterIdLst>
  <p:notesMasterIdLst>
    <p:notesMasterId r:id="rId40"/>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Exo 2" panose="020B0604020202020204" charset="0"/>
      <p:regular r:id="rId45"/>
      <p:bold r:id="rId46"/>
      <p:italic r:id="rId47"/>
      <p:boldItalic r:id="rId48"/>
    </p:embeddedFont>
    <p:embeddedFont>
      <p:font typeface="Exo 2 SemiBold" panose="020B0604020202020204"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4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ef7d57ec97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ef7d57ec97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ef7d57ec97_0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ef7d57ec97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ef7d57ec97_0_1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ef7d57ec97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ef7d57ec97_0_1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ef7d57ec97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ef7d57ec97_0_1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ef7d57ec97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7b4b351965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7b4b351965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7b4b351965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7b4b351965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84f084da2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84f084da2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84f084da2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84f084da2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7b4b351965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7b4b351965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ef7d57ec97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ef7d57ec9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ef7d57ec97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ef7d57ec97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ef7d57ec97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ef7d57ec97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ef7d57ec97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ef7d57ec97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ef7d57ec97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ef7d57ec97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ef7d57ec97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ef7d57ec97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ef7d57ec97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ef7d57ec97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ef7d57ec97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ef7d57ec9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ef7d57ec97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ef7d57ec97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ef7d57ec97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ef7d57ec9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ef7d57ec97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ef7d57ec97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ef7d57ec9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ef7d57ec9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ef7d57ec97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ef7d57ec97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ef7d57ec97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ef7d57ec97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7b4b351965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7b4b351965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ef7d57ec97_0_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ef7d57ec97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f7d57ec97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ef7d57ec9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ef7d57ec97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ef7d57ec9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d745e89f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7d745e89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7d745e89f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7d745e89f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d745e89f8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7d745e89f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7d745e89f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7d745e89f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pic>
        <p:nvPicPr>
          <p:cNvPr id="62" name="Google Shape;62;p16"/>
          <p:cNvPicPr preferRelativeResize="0"/>
          <p:nvPr/>
        </p:nvPicPr>
        <p:blipFill>
          <a:blip r:embed="rId2">
            <a:alphaModFix/>
          </a:blip>
          <a:stretch>
            <a:fillRect/>
          </a:stretch>
        </p:blipFill>
        <p:spPr>
          <a:xfrm>
            <a:off x="0" y="0"/>
            <a:ext cx="9144000" cy="5143502"/>
          </a:xfrm>
          <a:prstGeom prst="rect">
            <a:avLst/>
          </a:prstGeom>
          <a:noFill/>
          <a:ln>
            <a:noFill/>
          </a:ln>
        </p:spPr>
      </p:pic>
      <p:sp>
        <p:nvSpPr>
          <p:cNvPr id="63" name="Google Shape;63;p16"/>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Exo 2 SemiBold"/>
              <a:buNone/>
              <a:defRPr sz="20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23850" rtl="0">
              <a:lnSpc>
                <a:spcPct val="150000"/>
              </a:lnSpc>
              <a:spcBef>
                <a:spcPts val="0"/>
              </a:spcBef>
              <a:spcAft>
                <a:spcPts val="0"/>
              </a:spcAft>
              <a:buClr>
                <a:schemeClr val="dk1"/>
              </a:buClr>
              <a:buSzPts val="1500"/>
              <a:buChar char="●"/>
              <a:defRPr sz="1500">
                <a:solidFill>
                  <a:schemeClr val="dk1"/>
                </a:solidFill>
              </a:defRPr>
            </a:lvl1pPr>
            <a:lvl2pPr marL="914400" lvl="1" indent="-323850" rtl="0">
              <a:lnSpc>
                <a:spcPct val="150000"/>
              </a:lnSpc>
              <a:spcBef>
                <a:spcPts val="0"/>
              </a:spcBef>
              <a:spcAft>
                <a:spcPts val="0"/>
              </a:spcAft>
              <a:buClr>
                <a:schemeClr val="dk1"/>
              </a:buClr>
              <a:buSzPts val="1500"/>
              <a:buChar char="○"/>
              <a:defRPr sz="1500">
                <a:solidFill>
                  <a:schemeClr val="dk1"/>
                </a:solidFill>
              </a:defRPr>
            </a:lvl2pPr>
            <a:lvl3pPr marL="1371600" lvl="2" indent="-323850" rtl="0">
              <a:lnSpc>
                <a:spcPct val="150000"/>
              </a:lnSpc>
              <a:spcBef>
                <a:spcPts val="0"/>
              </a:spcBef>
              <a:spcAft>
                <a:spcPts val="0"/>
              </a:spcAft>
              <a:buClr>
                <a:schemeClr val="dk1"/>
              </a:buClr>
              <a:buSzPts val="1500"/>
              <a:buChar char="■"/>
              <a:defRPr sz="1500">
                <a:solidFill>
                  <a:schemeClr val="dk1"/>
                </a:solidFill>
              </a:defRPr>
            </a:lvl3pPr>
            <a:lvl4pPr marL="1828800" lvl="3" indent="-323850" rtl="0">
              <a:lnSpc>
                <a:spcPct val="150000"/>
              </a:lnSpc>
              <a:spcBef>
                <a:spcPts val="0"/>
              </a:spcBef>
              <a:spcAft>
                <a:spcPts val="0"/>
              </a:spcAft>
              <a:buClr>
                <a:schemeClr val="dk1"/>
              </a:buClr>
              <a:buSzPts val="1500"/>
              <a:buChar char="●"/>
              <a:defRPr sz="1500">
                <a:solidFill>
                  <a:schemeClr val="dk1"/>
                </a:solidFill>
              </a:defRPr>
            </a:lvl4pPr>
            <a:lvl5pPr marL="2286000" lvl="4" indent="-323850" rtl="0">
              <a:lnSpc>
                <a:spcPct val="150000"/>
              </a:lnSpc>
              <a:spcBef>
                <a:spcPts val="0"/>
              </a:spcBef>
              <a:spcAft>
                <a:spcPts val="0"/>
              </a:spcAft>
              <a:buClr>
                <a:schemeClr val="dk1"/>
              </a:buClr>
              <a:buSzPts val="1500"/>
              <a:buChar char="○"/>
              <a:defRPr sz="1500">
                <a:solidFill>
                  <a:schemeClr val="dk1"/>
                </a:solidFill>
              </a:defRPr>
            </a:lvl5pPr>
            <a:lvl6pPr marL="2743200" lvl="5" indent="-323850" rtl="0">
              <a:lnSpc>
                <a:spcPct val="150000"/>
              </a:lnSpc>
              <a:spcBef>
                <a:spcPts val="0"/>
              </a:spcBef>
              <a:spcAft>
                <a:spcPts val="0"/>
              </a:spcAft>
              <a:buClr>
                <a:schemeClr val="dk1"/>
              </a:buClr>
              <a:buSzPts val="1500"/>
              <a:buChar char="■"/>
              <a:defRPr sz="1500">
                <a:solidFill>
                  <a:schemeClr val="dk1"/>
                </a:solidFill>
              </a:defRPr>
            </a:lvl6pPr>
            <a:lvl7pPr marL="3200400" lvl="6" indent="-323850" rtl="0">
              <a:lnSpc>
                <a:spcPct val="150000"/>
              </a:lnSpc>
              <a:spcBef>
                <a:spcPts val="0"/>
              </a:spcBef>
              <a:spcAft>
                <a:spcPts val="0"/>
              </a:spcAft>
              <a:buClr>
                <a:schemeClr val="dk1"/>
              </a:buClr>
              <a:buSzPts val="1500"/>
              <a:buChar char="●"/>
              <a:defRPr sz="1500">
                <a:solidFill>
                  <a:schemeClr val="dk1"/>
                </a:solidFill>
              </a:defRPr>
            </a:lvl7pPr>
            <a:lvl8pPr marL="3657600" lvl="7" indent="-323850" rtl="0">
              <a:lnSpc>
                <a:spcPct val="150000"/>
              </a:lnSpc>
              <a:spcBef>
                <a:spcPts val="0"/>
              </a:spcBef>
              <a:spcAft>
                <a:spcPts val="0"/>
              </a:spcAft>
              <a:buClr>
                <a:schemeClr val="dk1"/>
              </a:buClr>
              <a:buSzPts val="1500"/>
              <a:buChar char="○"/>
              <a:defRPr sz="1500">
                <a:solidFill>
                  <a:schemeClr val="dk1"/>
                </a:solidFill>
              </a:defRPr>
            </a:lvl8pPr>
            <a:lvl9pPr marL="4114800" lvl="8" indent="-323850" rtl="0">
              <a:lnSpc>
                <a:spcPct val="150000"/>
              </a:lnSpc>
              <a:spcBef>
                <a:spcPts val="0"/>
              </a:spcBef>
              <a:spcAft>
                <a:spcPts val="0"/>
              </a:spcAft>
              <a:buClr>
                <a:schemeClr val="dk1"/>
              </a:buClr>
              <a:buSzPts val="1500"/>
              <a:buChar char="■"/>
              <a:defRPr sz="1500">
                <a:solidFill>
                  <a:schemeClr val="dk1"/>
                </a:solidFill>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66" name="Google Shape;66;p16"/>
          <p:cNvPicPr preferRelativeResize="0"/>
          <p:nvPr/>
        </p:nvPicPr>
        <p:blipFill>
          <a:blip r:embed="rId3">
            <a:alphaModFix/>
          </a:blip>
          <a:stretch>
            <a:fillRect/>
          </a:stretch>
        </p:blipFill>
        <p:spPr>
          <a:xfrm>
            <a:off x="7959538" y="156325"/>
            <a:ext cx="748774" cy="309500"/>
          </a:xfrm>
          <a:prstGeom prst="rect">
            <a:avLst/>
          </a:prstGeom>
          <a:noFill/>
          <a:ln>
            <a:noFill/>
          </a:ln>
        </p:spPr>
      </p:pic>
      <p:pic>
        <p:nvPicPr>
          <p:cNvPr id="67" name="Google Shape;67;p16"/>
          <p:cNvPicPr preferRelativeResize="0"/>
          <p:nvPr/>
        </p:nvPicPr>
        <p:blipFill>
          <a:blip r:embed="rId4">
            <a:alphaModFix/>
          </a:blip>
          <a:stretch>
            <a:fillRect/>
          </a:stretch>
        </p:blipFill>
        <p:spPr>
          <a:xfrm>
            <a:off x="7282462" y="156325"/>
            <a:ext cx="645063" cy="309500"/>
          </a:xfrm>
          <a:prstGeom prst="rect">
            <a:avLst/>
          </a:prstGeom>
          <a:noFill/>
          <a:ln>
            <a:noFill/>
          </a:ln>
        </p:spPr>
      </p:pic>
      <p:pic>
        <p:nvPicPr>
          <p:cNvPr id="68" name="Google Shape;68;p16"/>
          <p:cNvPicPr preferRelativeResize="0"/>
          <p:nvPr/>
        </p:nvPicPr>
        <p:blipFill>
          <a:blip r:embed="rId5">
            <a:alphaModFix/>
          </a:blip>
          <a:stretch>
            <a:fillRect/>
          </a:stretch>
        </p:blipFill>
        <p:spPr>
          <a:xfrm rot="10800000" flipH="1">
            <a:off x="8703750" y="92119"/>
            <a:ext cx="393601" cy="3936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tsikko ja runko 1">
  <p:cSld name="TITLE_AND_BODY_1">
    <p:spTree>
      <p:nvGrpSpPr>
        <p:cNvPr id="1" name="Shape 99"/>
        <p:cNvGrpSpPr/>
        <p:nvPr/>
      </p:nvGrpSpPr>
      <p:grpSpPr>
        <a:xfrm>
          <a:off x="0" y="0"/>
          <a:ext cx="0" cy="0"/>
          <a:chOff x="0" y="0"/>
          <a:chExt cx="0" cy="0"/>
        </a:xfrm>
      </p:grpSpPr>
      <p:pic>
        <p:nvPicPr>
          <p:cNvPr id="100" name="Google Shape;100;p25"/>
          <p:cNvPicPr preferRelativeResize="0"/>
          <p:nvPr/>
        </p:nvPicPr>
        <p:blipFill>
          <a:blip r:embed="rId2">
            <a:alphaModFix/>
          </a:blip>
          <a:stretch>
            <a:fillRect/>
          </a:stretch>
        </p:blipFill>
        <p:spPr>
          <a:xfrm>
            <a:off x="0" y="0"/>
            <a:ext cx="9142913" cy="5142893"/>
          </a:xfrm>
          <a:prstGeom prst="rect">
            <a:avLst/>
          </a:prstGeom>
          <a:noFill/>
          <a:ln>
            <a:noFill/>
          </a:ln>
        </p:spPr>
      </p:pic>
      <p:sp>
        <p:nvSpPr>
          <p:cNvPr id="101" name="Google Shape;101;p25"/>
          <p:cNvSpPr txBox="1">
            <a:spLocks noGrp="1"/>
          </p:cNvSpPr>
          <p:nvPr>
            <p:ph type="title"/>
          </p:nvPr>
        </p:nvSpPr>
        <p:spPr>
          <a:xfrm>
            <a:off x="311700" y="159275"/>
            <a:ext cx="8520300" cy="456300"/>
          </a:xfrm>
          <a:prstGeom prst="rect">
            <a:avLst/>
          </a:prstGeom>
        </p:spPr>
        <p:txBody>
          <a:bodyPr spcFirstLastPara="1" wrap="square" lIns="91425" tIns="91425" rIns="91425" bIns="91425" anchor="t" anchorCtr="0">
            <a:normAutofit/>
          </a:bodyPr>
          <a:lstStyle>
            <a:lvl1pPr lvl="0" rtl="0">
              <a:spcBef>
                <a:spcPts val="0"/>
              </a:spcBef>
              <a:spcAft>
                <a:spcPts val="0"/>
              </a:spcAft>
              <a:buSzPts val="2100"/>
              <a:buFont typeface="Exo 2 SemiBold"/>
              <a:buNone/>
              <a:defRPr sz="21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5"/>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17500" rtl="0">
              <a:lnSpc>
                <a:spcPct val="150000"/>
              </a:lnSpc>
              <a:spcBef>
                <a:spcPts val="0"/>
              </a:spcBef>
              <a:spcAft>
                <a:spcPts val="0"/>
              </a:spcAft>
              <a:buClr>
                <a:schemeClr val="dk1"/>
              </a:buClr>
              <a:buSzPts val="1400"/>
              <a:buChar char="●"/>
              <a:defRPr sz="1400">
                <a:solidFill>
                  <a:schemeClr val="dk1"/>
                </a:solidFill>
              </a:defRPr>
            </a:lvl1pPr>
            <a:lvl2pPr marL="914400" lvl="1" indent="-317500" rtl="0">
              <a:lnSpc>
                <a:spcPct val="150000"/>
              </a:lnSpc>
              <a:spcBef>
                <a:spcPts val="0"/>
              </a:spcBef>
              <a:spcAft>
                <a:spcPts val="0"/>
              </a:spcAft>
              <a:buClr>
                <a:schemeClr val="dk1"/>
              </a:buClr>
              <a:buSzPts val="1400"/>
              <a:buChar char="○"/>
              <a:defRPr sz="1400">
                <a:solidFill>
                  <a:schemeClr val="dk1"/>
                </a:solidFill>
              </a:defRPr>
            </a:lvl2pPr>
            <a:lvl3pPr marL="1371600" lvl="2" indent="-317500" rtl="0">
              <a:lnSpc>
                <a:spcPct val="150000"/>
              </a:lnSpc>
              <a:spcBef>
                <a:spcPts val="0"/>
              </a:spcBef>
              <a:spcAft>
                <a:spcPts val="0"/>
              </a:spcAft>
              <a:buClr>
                <a:schemeClr val="dk1"/>
              </a:buClr>
              <a:buSzPts val="1400"/>
              <a:buChar char="■"/>
              <a:defRPr sz="1400">
                <a:solidFill>
                  <a:schemeClr val="dk1"/>
                </a:solidFill>
              </a:defRPr>
            </a:lvl3pPr>
            <a:lvl4pPr marL="1828800" lvl="3" indent="-317500" rtl="0">
              <a:lnSpc>
                <a:spcPct val="150000"/>
              </a:lnSpc>
              <a:spcBef>
                <a:spcPts val="0"/>
              </a:spcBef>
              <a:spcAft>
                <a:spcPts val="0"/>
              </a:spcAft>
              <a:buClr>
                <a:schemeClr val="dk1"/>
              </a:buClr>
              <a:buSzPts val="1400"/>
              <a:buChar char="●"/>
              <a:defRPr sz="1400">
                <a:solidFill>
                  <a:schemeClr val="dk1"/>
                </a:solidFill>
              </a:defRPr>
            </a:lvl4pPr>
            <a:lvl5pPr marL="2286000" lvl="4" indent="-317500" rtl="0">
              <a:lnSpc>
                <a:spcPct val="150000"/>
              </a:lnSpc>
              <a:spcBef>
                <a:spcPts val="0"/>
              </a:spcBef>
              <a:spcAft>
                <a:spcPts val="0"/>
              </a:spcAft>
              <a:buClr>
                <a:schemeClr val="dk1"/>
              </a:buClr>
              <a:buSzPts val="1400"/>
              <a:buChar char="○"/>
              <a:defRPr sz="1400">
                <a:solidFill>
                  <a:schemeClr val="dk1"/>
                </a:solidFill>
              </a:defRPr>
            </a:lvl5pPr>
            <a:lvl6pPr marL="2743200" lvl="5" indent="-317500" rtl="0">
              <a:lnSpc>
                <a:spcPct val="150000"/>
              </a:lnSpc>
              <a:spcBef>
                <a:spcPts val="0"/>
              </a:spcBef>
              <a:spcAft>
                <a:spcPts val="0"/>
              </a:spcAft>
              <a:buClr>
                <a:schemeClr val="dk1"/>
              </a:buClr>
              <a:buSzPts val="1400"/>
              <a:buChar char="■"/>
              <a:defRPr sz="1400">
                <a:solidFill>
                  <a:schemeClr val="dk1"/>
                </a:solidFill>
              </a:defRPr>
            </a:lvl6pPr>
            <a:lvl7pPr marL="3200400" lvl="6" indent="-317500" rtl="0">
              <a:lnSpc>
                <a:spcPct val="150000"/>
              </a:lnSpc>
              <a:spcBef>
                <a:spcPts val="0"/>
              </a:spcBef>
              <a:spcAft>
                <a:spcPts val="0"/>
              </a:spcAft>
              <a:buClr>
                <a:schemeClr val="dk1"/>
              </a:buClr>
              <a:buSzPts val="1400"/>
              <a:buChar char="●"/>
              <a:defRPr sz="1400">
                <a:solidFill>
                  <a:schemeClr val="dk1"/>
                </a:solidFill>
              </a:defRPr>
            </a:lvl7pPr>
            <a:lvl8pPr marL="3657600" lvl="7" indent="-317500" rtl="0">
              <a:lnSpc>
                <a:spcPct val="150000"/>
              </a:lnSpc>
              <a:spcBef>
                <a:spcPts val="0"/>
              </a:spcBef>
              <a:spcAft>
                <a:spcPts val="0"/>
              </a:spcAft>
              <a:buClr>
                <a:schemeClr val="dk1"/>
              </a:buClr>
              <a:buSzPts val="1400"/>
              <a:buChar char="○"/>
              <a:defRPr sz="1400">
                <a:solidFill>
                  <a:schemeClr val="dk1"/>
                </a:solidFill>
              </a:defRPr>
            </a:lvl8pPr>
            <a:lvl9pPr marL="4114800" lvl="8" indent="-317500" rtl="0">
              <a:lnSpc>
                <a:spcPct val="150000"/>
              </a:lnSpc>
              <a:spcBef>
                <a:spcPts val="0"/>
              </a:spcBef>
              <a:spcAft>
                <a:spcPts val="0"/>
              </a:spcAft>
              <a:buClr>
                <a:schemeClr val="dk1"/>
              </a:buClr>
              <a:buSzPts val="1400"/>
              <a:buChar char="■"/>
              <a:defRPr sz="1400">
                <a:solidFill>
                  <a:schemeClr val="dk1"/>
                </a:solidFill>
              </a:defRPr>
            </a:lvl9pPr>
          </a:lstStyle>
          <a:p>
            <a:endParaRPr/>
          </a:p>
        </p:txBody>
      </p:sp>
      <p:sp>
        <p:nvSpPr>
          <p:cNvPr id="103" name="Google Shape;103;p25"/>
          <p:cNvSpPr txBox="1">
            <a:spLocks noGrp="1"/>
          </p:cNvSpPr>
          <p:nvPr>
            <p:ph type="sldNum" idx="12"/>
          </p:nvPr>
        </p:nvSpPr>
        <p:spPr>
          <a:xfrm>
            <a:off x="8472458" y="4663217"/>
            <a:ext cx="548700" cy="153900"/>
          </a:xfrm>
          <a:prstGeom prst="rect">
            <a:avLst/>
          </a:prstGeom>
        </p:spPr>
        <p:txBody>
          <a:bodyPr spcFirstLastPara="1" wrap="square" lIns="91425" tIns="91425" rIns="91425" bIns="91425" anchor="ctr" anchorCtr="0">
            <a:normAutofit fontScale="2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104" name="Google Shape;104;p25"/>
          <p:cNvPicPr preferRelativeResize="0"/>
          <p:nvPr/>
        </p:nvPicPr>
        <p:blipFill>
          <a:blip r:embed="rId3">
            <a:alphaModFix/>
          </a:blip>
          <a:stretch>
            <a:fillRect/>
          </a:stretch>
        </p:blipFill>
        <p:spPr>
          <a:xfrm>
            <a:off x="8511721" y="62350"/>
            <a:ext cx="446177" cy="575705"/>
          </a:xfrm>
          <a:prstGeom prst="rect">
            <a:avLst/>
          </a:prstGeom>
          <a:noFill/>
          <a:ln>
            <a:noFill/>
          </a:ln>
        </p:spPr>
      </p:pic>
      <p:pic>
        <p:nvPicPr>
          <p:cNvPr id="105" name="Google Shape;105;p25"/>
          <p:cNvPicPr preferRelativeResize="0"/>
          <p:nvPr/>
        </p:nvPicPr>
        <p:blipFill>
          <a:blip r:embed="rId4">
            <a:alphaModFix/>
          </a:blip>
          <a:stretch>
            <a:fillRect/>
          </a:stretch>
        </p:blipFill>
        <p:spPr>
          <a:xfrm>
            <a:off x="7730937" y="232525"/>
            <a:ext cx="748686" cy="309464"/>
          </a:xfrm>
          <a:prstGeom prst="rect">
            <a:avLst/>
          </a:prstGeom>
          <a:noFill/>
          <a:ln>
            <a:noFill/>
          </a:ln>
        </p:spPr>
      </p:pic>
      <p:pic>
        <p:nvPicPr>
          <p:cNvPr id="106" name="Google Shape;106;p25"/>
          <p:cNvPicPr preferRelativeResize="0"/>
          <p:nvPr/>
        </p:nvPicPr>
        <p:blipFill>
          <a:blip r:embed="rId5">
            <a:alphaModFix/>
          </a:blip>
          <a:stretch>
            <a:fillRect/>
          </a:stretch>
        </p:blipFill>
        <p:spPr>
          <a:xfrm>
            <a:off x="7053862" y="232525"/>
            <a:ext cx="644986" cy="30946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1"/>
        <p:cNvGrpSpPr/>
        <p:nvPr/>
      </p:nvGrpSpPr>
      <p:grpSpPr>
        <a:xfrm>
          <a:off x="0" y="0"/>
          <a:ext cx="0" cy="0"/>
          <a:chOff x="0" y="0"/>
          <a:chExt cx="0" cy="0"/>
        </a:xfrm>
      </p:grpSpPr>
      <p:sp>
        <p:nvSpPr>
          <p:cNvPr id="112" name="Google Shape;112;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3" name="Google Shape;113;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Exo 2 SemiBold"/>
              <a:buNone/>
              <a:defRPr sz="20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29"/>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23850" rtl="0">
              <a:lnSpc>
                <a:spcPct val="150000"/>
              </a:lnSpc>
              <a:spcBef>
                <a:spcPts val="0"/>
              </a:spcBef>
              <a:spcAft>
                <a:spcPts val="0"/>
              </a:spcAft>
              <a:buClr>
                <a:schemeClr val="dk1"/>
              </a:buClr>
              <a:buSzPts val="1500"/>
              <a:buChar char="●"/>
              <a:defRPr sz="1500">
                <a:solidFill>
                  <a:schemeClr val="dk1"/>
                </a:solidFill>
              </a:defRPr>
            </a:lvl1pPr>
            <a:lvl2pPr marL="914400" lvl="1" indent="-323850" rtl="0">
              <a:lnSpc>
                <a:spcPct val="150000"/>
              </a:lnSpc>
              <a:spcBef>
                <a:spcPts val="0"/>
              </a:spcBef>
              <a:spcAft>
                <a:spcPts val="0"/>
              </a:spcAft>
              <a:buClr>
                <a:schemeClr val="dk1"/>
              </a:buClr>
              <a:buSzPts val="1500"/>
              <a:buChar char="○"/>
              <a:defRPr sz="1500">
                <a:solidFill>
                  <a:schemeClr val="dk1"/>
                </a:solidFill>
              </a:defRPr>
            </a:lvl2pPr>
            <a:lvl3pPr marL="1371600" lvl="2" indent="-323850" rtl="0">
              <a:lnSpc>
                <a:spcPct val="150000"/>
              </a:lnSpc>
              <a:spcBef>
                <a:spcPts val="0"/>
              </a:spcBef>
              <a:spcAft>
                <a:spcPts val="0"/>
              </a:spcAft>
              <a:buClr>
                <a:schemeClr val="dk1"/>
              </a:buClr>
              <a:buSzPts val="1500"/>
              <a:buChar char="■"/>
              <a:defRPr sz="1500">
                <a:solidFill>
                  <a:schemeClr val="dk1"/>
                </a:solidFill>
              </a:defRPr>
            </a:lvl3pPr>
            <a:lvl4pPr marL="1828800" lvl="3" indent="-323850" rtl="0">
              <a:lnSpc>
                <a:spcPct val="150000"/>
              </a:lnSpc>
              <a:spcBef>
                <a:spcPts val="0"/>
              </a:spcBef>
              <a:spcAft>
                <a:spcPts val="0"/>
              </a:spcAft>
              <a:buClr>
                <a:schemeClr val="dk1"/>
              </a:buClr>
              <a:buSzPts val="1500"/>
              <a:buChar char="●"/>
              <a:defRPr sz="1500">
                <a:solidFill>
                  <a:schemeClr val="dk1"/>
                </a:solidFill>
              </a:defRPr>
            </a:lvl4pPr>
            <a:lvl5pPr marL="2286000" lvl="4" indent="-323850" rtl="0">
              <a:lnSpc>
                <a:spcPct val="150000"/>
              </a:lnSpc>
              <a:spcBef>
                <a:spcPts val="0"/>
              </a:spcBef>
              <a:spcAft>
                <a:spcPts val="0"/>
              </a:spcAft>
              <a:buClr>
                <a:schemeClr val="dk1"/>
              </a:buClr>
              <a:buSzPts val="1500"/>
              <a:buChar char="○"/>
              <a:defRPr sz="1500">
                <a:solidFill>
                  <a:schemeClr val="dk1"/>
                </a:solidFill>
              </a:defRPr>
            </a:lvl5pPr>
            <a:lvl6pPr marL="2743200" lvl="5" indent="-323850" rtl="0">
              <a:lnSpc>
                <a:spcPct val="150000"/>
              </a:lnSpc>
              <a:spcBef>
                <a:spcPts val="0"/>
              </a:spcBef>
              <a:spcAft>
                <a:spcPts val="0"/>
              </a:spcAft>
              <a:buClr>
                <a:schemeClr val="dk1"/>
              </a:buClr>
              <a:buSzPts val="1500"/>
              <a:buChar char="■"/>
              <a:defRPr sz="1500">
                <a:solidFill>
                  <a:schemeClr val="dk1"/>
                </a:solidFill>
              </a:defRPr>
            </a:lvl6pPr>
            <a:lvl7pPr marL="3200400" lvl="6" indent="-323850" rtl="0">
              <a:lnSpc>
                <a:spcPct val="150000"/>
              </a:lnSpc>
              <a:spcBef>
                <a:spcPts val="0"/>
              </a:spcBef>
              <a:spcAft>
                <a:spcPts val="0"/>
              </a:spcAft>
              <a:buClr>
                <a:schemeClr val="dk1"/>
              </a:buClr>
              <a:buSzPts val="1500"/>
              <a:buChar char="●"/>
              <a:defRPr sz="1500">
                <a:solidFill>
                  <a:schemeClr val="dk1"/>
                </a:solidFill>
              </a:defRPr>
            </a:lvl7pPr>
            <a:lvl8pPr marL="3657600" lvl="7" indent="-323850" rtl="0">
              <a:lnSpc>
                <a:spcPct val="150000"/>
              </a:lnSpc>
              <a:spcBef>
                <a:spcPts val="0"/>
              </a:spcBef>
              <a:spcAft>
                <a:spcPts val="0"/>
              </a:spcAft>
              <a:buClr>
                <a:schemeClr val="dk1"/>
              </a:buClr>
              <a:buSzPts val="1500"/>
              <a:buChar char="○"/>
              <a:defRPr sz="1500">
                <a:solidFill>
                  <a:schemeClr val="dk1"/>
                </a:solidFill>
              </a:defRPr>
            </a:lvl8pPr>
            <a:lvl9pPr marL="4114800" lvl="8" indent="-323850" rtl="0">
              <a:lnSpc>
                <a:spcPct val="150000"/>
              </a:lnSpc>
              <a:spcBef>
                <a:spcPts val="0"/>
              </a:spcBef>
              <a:spcAft>
                <a:spcPts val="0"/>
              </a:spcAft>
              <a:buClr>
                <a:schemeClr val="dk1"/>
              </a:buClr>
              <a:buSzPts val="1500"/>
              <a:buChar char="■"/>
              <a:defRPr sz="1500">
                <a:solidFill>
                  <a:schemeClr val="dk1"/>
                </a:solidFill>
              </a:defRPr>
            </a:lvl9pPr>
          </a:lstStyle>
          <a:p>
            <a:endParaRPr/>
          </a:p>
        </p:txBody>
      </p:sp>
      <p:sp>
        <p:nvSpPr>
          <p:cNvPr id="121" name="Google Shape;12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122" name="Google Shape;122;p29"/>
          <p:cNvPicPr preferRelativeResize="0"/>
          <p:nvPr/>
        </p:nvPicPr>
        <p:blipFill>
          <a:blip r:embed="rId2">
            <a:alphaModFix/>
          </a:blip>
          <a:stretch>
            <a:fillRect/>
          </a:stretch>
        </p:blipFill>
        <p:spPr>
          <a:xfrm>
            <a:off x="8511721" y="62350"/>
            <a:ext cx="446229" cy="575775"/>
          </a:xfrm>
          <a:prstGeom prst="rect">
            <a:avLst/>
          </a:prstGeom>
          <a:noFill/>
          <a:ln>
            <a:noFill/>
          </a:ln>
        </p:spPr>
      </p:pic>
      <p:pic>
        <p:nvPicPr>
          <p:cNvPr id="123" name="Google Shape;123;p29"/>
          <p:cNvPicPr preferRelativeResize="0"/>
          <p:nvPr/>
        </p:nvPicPr>
        <p:blipFill>
          <a:blip r:embed="rId3">
            <a:alphaModFix/>
          </a:blip>
          <a:stretch>
            <a:fillRect/>
          </a:stretch>
        </p:blipFill>
        <p:spPr>
          <a:xfrm>
            <a:off x="8065500" y="127125"/>
            <a:ext cx="446225" cy="446225"/>
          </a:xfrm>
          <a:prstGeom prst="rect">
            <a:avLst/>
          </a:prstGeom>
          <a:noFill/>
          <a:ln>
            <a:noFill/>
          </a:ln>
        </p:spPr>
      </p:pic>
      <p:pic>
        <p:nvPicPr>
          <p:cNvPr id="124" name="Google Shape;124;p29"/>
          <p:cNvPicPr preferRelativeResize="0"/>
          <p:nvPr/>
        </p:nvPicPr>
        <p:blipFill>
          <a:blip r:embed="rId4">
            <a:alphaModFix/>
          </a:blip>
          <a:stretch>
            <a:fillRect/>
          </a:stretch>
        </p:blipFill>
        <p:spPr>
          <a:xfrm>
            <a:off x="-55273" y="0"/>
            <a:ext cx="9199275" cy="51434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8" name="Google Shape;128;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9" name="Google Shape;12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sp>
        <p:nvSpPr>
          <p:cNvPr id="134" name="Google Shape;134;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5" name="Google Shape;135;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6" name="Google Shape;13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
        <p:cNvGrpSpPr/>
        <p:nvPr/>
      </p:nvGrpSpPr>
      <p:grpSpPr>
        <a:xfrm>
          <a:off x="0" y="0"/>
          <a:ext cx="0" cy="0"/>
          <a:chOff x="0" y="0"/>
          <a:chExt cx="0" cy="0"/>
        </a:xfrm>
      </p:grpSpPr>
      <p:sp>
        <p:nvSpPr>
          <p:cNvPr id="138" name="Google Shape;138;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9" name="Google Shape;13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0"/>
        <p:cNvGrpSpPr/>
        <p:nvPr/>
      </p:nvGrpSpPr>
      <p:grpSpPr>
        <a:xfrm>
          <a:off x="0" y="0"/>
          <a:ext cx="0" cy="0"/>
          <a:chOff x="0" y="0"/>
          <a:chExt cx="0" cy="0"/>
        </a:xfrm>
      </p:grpSpPr>
      <p:sp>
        <p:nvSpPr>
          <p:cNvPr id="141" name="Google Shape;141;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3" name="Google Shape;143;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5" name="Google Shape;14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
        <p:cNvGrpSpPr/>
        <p:nvPr/>
      </p:nvGrpSpPr>
      <p:grpSpPr>
        <a:xfrm>
          <a:off x="0" y="0"/>
          <a:ext cx="0" cy="0"/>
          <a:chOff x="0" y="0"/>
          <a:chExt cx="0" cy="0"/>
        </a:xfrm>
      </p:grpSpPr>
      <p:sp>
        <p:nvSpPr>
          <p:cNvPr id="147" name="Google Shape;147;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8" name="Google Shape;14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1" name="Google Shape;151;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52" name="Google Shape;15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sp>
        <p:nvSpPr>
          <p:cNvPr id="154" name="Google Shape;15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9"/>
        <p:cNvGrpSpPr/>
        <p:nvPr/>
      </p:nvGrpSpPr>
      <p:grpSpPr>
        <a:xfrm>
          <a:off x="0" y="0"/>
          <a:ext cx="0" cy="0"/>
          <a:chOff x="0" y="0"/>
          <a:chExt cx="0" cy="0"/>
        </a:xfrm>
      </p:grpSpPr>
      <p:sp>
        <p:nvSpPr>
          <p:cNvPr id="160" name="Google Shape;160;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1" name="Google Shape;161;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2" name="Google Shape;16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5" name="Google Shape;165;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6"/>
        <p:cNvGrpSpPr/>
        <p:nvPr/>
      </p:nvGrpSpPr>
      <p:grpSpPr>
        <a:xfrm>
          <a:off x="0" y="0"/>
          <a:ext cx="0" cy="0"/>
          <a:chOff x="0" y="0"/>
          <a:chExt cx="0" cy="0"/>
        </a:xfrm>
      </p:grpSpPr>
      <p:pic>
        <p:nvPicPr>
          <p:cNvPr id="167" name="Google Shape;167;p41"/>
          <p:cNvPicPr preferRelativeResize="0"/>
          <p:nvPr/>
        </p:nvPicPr>
        <p:blipFill>
          <a:blip r:embed="rId2">
            <a:alphaModFix/>
          </a:blip>
          <a:stretch>
            <a:fillRect/>
          </a:stretch>
        </p:blipFill>
        <p:spPr>
          <a:xfrm>
            <a:off x="0" y="0"/>
            <a:ext cx="9144000" cy="5143502"/>
          </a:xfrm>
          <a:prstGeom prst="rect">
            <a:avLst/>
          </a:prstGeom>
          <a:noFill/>
          <a:ln>
            <a:noFill/>
          </a:ln>
        </p:spPr>
      </p:pic>
      <p:sp>
        <p:nvSpPr>
          <p:cNvPr id="168" name="Google Shape;168;p41"/>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Exo 2 SemiBold"/>
              <a:buNone/>
              <a:defRPr sz="20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p41"/>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23850" rtl="0">
              <a:lnSpc>
                <a:spcPct val="150000"/>
              </a:lnSpc>
              <a:spcBef>
                <a:spcPts val="0"/>
              </a:spcBef>
              <a:spcAft>
                <a:spcPts val="0"/>
              </a:spcAft>
              <a:buClr>
                <a:schemeClr val="dk1"/>
              </a:buClr>
              <a:buSzPts val="1500"/>
              <a:buChar char="●"/>
              <a:defRPr sz="1500">
                <a:solidFill>
                  <a:schemeClr val="dk1"/>
                </a:solidFill>
              </a:defRPr>
            </a:lvl1pPr>
            <a:lvl2pPr marL="914400" lvl="1" indent="-323850" rtl="0">
              <a:lnSpc>
                <a:spcPct val="150000"/>
              </a:lnSpc>
              <a:spcBef>
                <a:spcPts val="0"/>
              </a:spcBef>
              <a:spcAft>
                <a:spcPts val="0"/>
              </a:spcAft>
              <a:buClr>
                <a:schemeClr val="dk1"/>
              </a:buClr>
              <a:buSzPts val="1500"/>
              <a:buChar char="○"/>
              <a:defRPr sz="1500">
                <a:solidFill>
                  <a:schemeClr val="dk1"/>
                </a:solidFill>
              </a:defRPr>
            </a:lvl2pPr>
            <a:lvl3pPr marL="1371600" lvl="2" indent="-323850" rtl="0">
              <a:lnSpc>
                <a:spcPct val="150000"/>
              </a:lnSpc>
              <a:spcBef>
                <a:spcPts val="0"/>
              </a:spcBef>
              <a:spcAft>
                <a:spcPts val="0"/>
              </a:spcAft>
              <a:buClr>
                <a:schemeClr val="dk1"/>
              </a:buClr>
              <a:buSzPts val="1500"/>
              <a:buChar char="■"/>
              <a:defRPr sz="1500">
                <a:solidFill>
                  <a:schemeClr val="dk1"/>
                </a:solidFill>
              </a:defRPr>
            </a:lvl3pPr>
            <a:lvl4pPr marL="1828800" lvl="3" indent="-323850" rtl="0">
              <a:lnSpc>
                <a:spcPct val="150000"/>
              </a:lnSpc>
              <a:spcBef>
                <a:spcPts val="0"/>
              </a:spcBef>
              <a:spcAft>
                <a:spcPts val="0"/>
              </a:spcAft>
              <a:buClr>
                <a:schemeClr val="dk1"/>
              </a:buClr>
              <a:buSzPts val="1500"/>
              <a:buChar char="●"/>
              <a:defRPr sz="1500">
                <a:solidFill>
                  <a:schemeClr val="dk1"/>
                </a:solidFill>
              </a:defRPr>
            </a:lvl4pPr>
            <a:lvl5pPr marL="2286000" lvl="4" indent="-323850" rtl="0">
              <a:lnSpc>
                <a:spcPct val="150000"/>
              </a:lnSpc>
              <a:spcBef>
                <a:spcPts val="0"/>
              </a:spcBef>
              <a:spcAft>
                <a:spcPts val="0"/>
              </a:spcAft>
              <a:buClr>
                <a:schemeClr val="dk1"/>
              </a:buClr>
              <a:buSzPts val="1500"/>
              <a:buChar char="○"/>
              <a:defRPr sz="1500">
                <a:solidFill>
                  <a:schemeClr val="dk1"/>
                </a:solidFill>
              </a:defRPr>
            </a:lvl5pPr>
            <a:lvl6pPr marL="2743200" lvl="5" indent="-323850" rtl="0">
              <a:lnSpc>
                <a:spcPct val="150000"/>
              </a:lnSpc>
              <a:spcBef>
                <a:spcPts val="0"/>
              </a:spcBef>
              <a:spcAft>
                <a:spcPts val="0"/>
              </a:spcAft>
              <a:buClr>
                <a:schemeClr val="dk1"/>
              </a:buClr>
              <a:buSzPts val="1500"/>
              <a:buChar char="■"/>
              <a:defRPr sz="1500">
                <a:solidFill>
                  <a:schemeClr val="dk1"/>
                </a:solidFill>
              </a:defRPr>
            </a:lvl6pPr>
            <a:lvl7pPr marL="3200400" lvl="6" indent="-323850" rtl="0">
              <a:lnSpc>
                <a:spcPct val="150000"/>
              </a:lnSpc>
              <a:spcBef>
                <a:spcPts val="0"/>
              </a:spcBef>
              <a:spcAft>
                <a:spcPts val="0"/>
              </a:spcAft>
              <a:buClr>
                <a:schemeClr val="dk1"/>
              </a:buClr>
              <a:buSzPts val="1500"/>
              <a:buChar char="●"/>
              <a:defRPr sz="1500">
                <a:solidFill>
                  <a:schemeClr val="dk1"/>
                </a:solidFill>
              </a:defRPr>
            </a:lvl7pPr>
            <a:lvl8pPr marL="3657600" lvl="7" indent="-323850" rtl="0">
              <a:lnSpc>
                <a:spcPct val="150000"/>
              </a:lnSpc>
              <a:spcBef>
                <a:spcPts val="0"/>
              </a:spcBef>
              <a:spcAft>
                <a:spcPts val="0"/>
              </a:spcAft>
              <a:buClr>
                <a:schemeClr val="dk1"/>
              </a:buClr>
              <a:buSzPts val="1500"/>
              <a:buChar char="○"/>
              <a:defRPr sz="1500">
                <a:solidFill>
                  <a:schemeClr val="dk1"/>
                </a:solidFill>
              </a:defRPr>
            </a:lvl8pPr>
            <a:lvl9pPr marL="4114800" lvl="8" indent="-323850" rtl="0">
              <a:lnSpc>
                <a:spcPct val="150000"/>
              </a:lnSpc>
              <a:spcBef>
                <a:spcPts val="0"/>
              </a:spcBef>
              <a:spcAft>
                <a:spcPts val="0"/>
              </a:spcAft>
              <a:buClr>
                <a:schemeClr val="dk1"/>
              </a:buClr>
              <a:buSzPts val="1500"/>
              <a:buChar char="■"/>
              <a:defRPr sz="1500">
                <a:solidFill>
                  <a:schemeClr val="dk1"/>
                </a:solidFill>
              </a:defRPr>
            </a:lvl9pPr>
          </a:lstStyle>
          <a:p>
            <a:endParaRPr/>
          </a:p>
        </p:txBody>
      </p:sp>
      <p:sp>
        <p:nvSpPr>
          <p:cNvPr id="170" name="Google Shape;17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171" name="Google Shape;171;p41"/>
          <p:cNvPicPr preferRelativeResize="0"/>
          <p:nvPr/>
        </p:nvPicPr>
        <p:blipFill>
          <a:blip r:embed="rId3">
            <a:alphaModFix/>
          </a:blip>
          <a:stretch>
            <a:fillRect/>
          </a:stretch>
        </p:blipFill>
        <p:spPr>
          <a:xfrm>
            <a:off x="8367200" y="101353"/>
            <a:ext cx="454882" cy="188011"/>
          </a:xfrm>
          <a:prstGeom prst="rect">
            <a:avLst/>
          </a:prstGeom>
          <a:noFill/>
          <a:ln>
            <a:noFill/>
          </a:ln>
        </p:spPr>
      </p:pic>
      <p:pic>
        <p:nvPicPr>
          <p:cNvPr id="172" name="Google Shape;172;p41"/>
          <p:cNvPicPr preferRelativeResize="0"/>
          <p:nvPr/>
        </p:nvPicPr>
        <p:blipFill>
          <a:blip r:embed="rId4">
            <a:alphaModFix/>
          </a:blip>
          <a:stretch>
            <a:fillRect/>
          </a:stretch>
        </p:blipFill>
        <p:spPr>
          <a:xfrm>
            <a:off x="7955875" y="101353"/>
            <a:ext cx="391878" cy="188012"/>
          </a:xfrm>
          <a:prstGeom prst="rect">
            <a:avLst/>
          </a:prstGeom>
          <a:noFill/>
          <a:ln>
            <a:noFill/>
          </a:ln>
        </p:spPr>
      </p:pic>
      <p:pic>
        <p:nvPicPr>
          <p:cNvPr id="173" name="Google Shape;173;p41"/>
          <p:cNvPicPr preferRelativeResize="0"/>
          <p:nvPr/>
        </p:nvPicPr>
        <p:blipFill>
          <a:blip r:embed="rId5">
            <a:alphaModFix/>
          </a:blip>
          <a:stretch>
            <a:fillRect/>
          </a:stretch>
        </p:blipFill>
        <p:spPr>
          <a:xfrm rot="10800000" flipH="1">
            <a:off x="8819311" y="62350"/>
            <a:ext cx="239113" cy="239100"/>
          </a:xfrm>
          <a:prstGeom prst="rect">
            <a:avLst/>
          </a:prstGeom>
          <a:noFill/>
          <a:ln>
            <a:noFill/>
          </a:ln>
        </p:spPr>
      </p:pic>
      <p:sp>
        <p:nvSpPr>
          <p:cNvPr id="174" name="Google Shape;174;p41"/>
          <p:cNvSpPr txBox="1"/>
          <p:nvPr/>
        </p:nvSpPr>
        <p:spPr>
          <a:xfrm>
            <a:off x="6312900" y="4902900"/>
            <a:ext cx="2907300" cy="3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900"/>
              <a:t>Kari A. Hintikka © 2023 | ChatGPT | Aineisto: Internet</a:t>
            </a:r>
            <a:endParaRPr sz="9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8" name="Google Shape;178;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9" name="Google Shape;17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 name="Google Shape;185;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6" name="Google Shape;18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
        <p:cNvGrpSpPr/>
        <p:nvPr/>
      </p:nvGrpSpPr>
      <p:grpSpPr>
        <a:xfrm>
          <a:off x="0" y="0"/>
          <a:ext cx="0" cy="0"/>
          <a:chOff x="0" y="0"/>
          <a:chExt cx="0" cy="0"/>
        </a:xfrm>
      </p:grpSpPr>
      <p:sp>
        <p:nvSpPr>
          <p:cNvPr id="188" name="Google Shape;188;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9" name="Google Shape;18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3" name="Google Shape;193;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4" name="Google Shape;194;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5" name="Google Shape;19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6"/>
        <p:cNvGrpSpPr/>
        <p:nvPr/>
      </p:nvGrpSpPr>
      <p:grpSpPr>
        <a:xfrm>
          <a:off x="0" y="0"/>
          <a:ext cx="0" cy="0"/>
          <a:chOff x="0" y="0"/>
          <a:chExt cx="0" cy="0"/>
        </a:xfrm>
      </p:grpSpPr>
      <p:sp>
        <p:nvSpPr>
          <p:cNvPr id="197" name="Google Shape;197;p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98" name="Google Shape;19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9"/>
        <p:cNvGrpSpPr/>
        <p:nvPr/>
      </p:nvGrpSpPr>
      <p:grpSpPr>
        <a:xfrm>
          <a:off x="0" y="0"/>
          <a:ext cx="0" cy="0"/>
          <a:chOff x="0" y="0"/>
          <a:chExt cx="0" cy="0"/>
        </a:xfrm>
      </p:grpSpPr>
      <p:sp>
        <p:nvSpPr>
          <p:cNvPr id="200" name="Google Shape;200;p4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1" name="Google Shape;201;p4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02" name="Google Shape;20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
        <p:cNvGrpSpPr/>
        <p:nvPr/>
      </p:nvGrpSpPr>
      <p:grpSpPr>
        <a:xfrm>
          <a:off x="0" y="0"/>
          <a:ext cx="0" cy="0"/>
          <a:chOff x="0" y="0"/>
          <a:chExt cx="0" cy="0"/>
        </a:xfrm>
      </p:grpSpPr>
      <p:sp>
        <p:nvSpPr>
          <p:cNvPr id="204" name="Google Shape;20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9"/>
        <p:cNvGrpSpPr/>
        <p:nvPr/>
      </p:nvGrpSpPr>
      <p:grpSpPr>
        <a:xfrm>
          <a:off x="0" y="0"/>
          <a:ext cx="0" cy="0"/>
          <a:chOff x="0" y="0"/>
          <a:chExt cx="0" cy="0"/>
        </a:xfrm>
      </p:grpSpPr>
      <p:sp>
        <p:nvSpPr>
          <p:cNvPr id="210" name="Google Shape;210;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1" name="Google Shape;211;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2" name="Google Shape;21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3"/>
        <p:cNvGrpSpPr/>
        <p:nvPr/>
      </p:nvGrpSpPr>
      <p:grpSpPr>
        <a:xfrm>
          <a:off x="0" y="0"/>
          <a:ext cx="0" cy="0"/>
          <a:chOff x="0" y="0"/>
          <a:chExt cx="0" cy="0"/>
        </a:xfrm>
      </p:grpSpPr>
      <p:sp>
        <p:nvSpPr>
          <p:cNvPr id="214" name="Google Shape;214;p5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5" name="Google Shape;21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6"/>
        <p:cNvGrpSpPr/>
        <p:nvPr/>
      </p:nvGrpSpPr>
      <p:grpSpPr>
        <a:xfrm>
          <a:off x="0" y="0"/>
          <a:ext cx="0" cy="0"/>
          <a:chOff x="0" y="0"/>
          <a:chExt cx="0" cy="0"/>
        </a:xfrm>
      </p:grpSpPr>
      <p:sp>
        <p:nvSpPr>
          <p:cNvPr id="217" name="Google Shape;217;p53"/>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Exo 2 SemiBold"/>
              <a:buNone/>
              <a:defRPr sz="20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53"/>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23850" rtl="0">
              <a:lnSpc>
                <a:spcPct val="150000"/>
              </a:lnSpc>
              <a:spcBef>
                <a:spcPts val="0"/>
              </a:spcBef>
              <a:spcAft>
                <a:spcPts val="0"/>
              </a:spcAft>
              <a:buClr>
                <a:schemeClr val="dk1"/>
              </a:buClr>
              <a:buSzPts val="1500"/>
              <a:buChar char="●"/>
              <a:defRPr sz="1500">
                <a:solidFill>
                  <a:schemeClr val="dk1"/>
                </a:solidFill>
              </a:defRPr>
            </a:lvl1pPr>
            <a:lvl2pPr marL="914400" lvl="1" indent="-323850" rtl="0">
              <a:lnSpc>
                <a:spcPct val="150000"/>
              </a:lnSpc>
              <a:spcBef>
                <a:spcPts val="0"/>
              </a:spcBef>
              <a:spcAft>
                <a:spcPts val="0"/>
              </a:spcAft>
              <a:buClr>
                <a:schemeClr val="dk1"/>
              </a:buClr>
              <a:buSzPts val="1500"/>
              <a:buChar char="○"/>
              <a:defRPr sz="1500">
                <a:solidFill>
                  <a:schemeClr val="dk1"/>
                </a:solidFill>
              </a:defRPr>
            </a:lvl2pPr>
            <a:lvl3pPr marL="1371600" lvl="2" indent="-323850" rtl="0">
              <a:lnSpc>
                <a:spcPct val="150000"/>
              </a:lnSpc>
              <a:spcBef>
                <a:spcPts val="0"/>
              </a:spcBef>
              <a:spcAft>
                <a:spcPts val="0"/>
              </a:spcAft>
              <a:buClr>
                <a:schemeClr val="dk1"/>
              </a:buClr>
              <a:buSzPts val="1500"/>
              <a:buChar char="■"/>
              <a:defRPr sz="1500">
                <a:solidFill>
                  <a:schemeClr val="dk1"/>
                </a:solidFill>
              </a:defRPr>
            </a:lvl3pPr>
            <a:lvl4pPr marL="1828800" lvl="3" indent="-323850" rtl="0">
              <a:lnSpc>
                <a:spcPct val="150000"/>
              </a:lnSpc>
              <a:spcBef>
                <a:spcPts val="0"/>
              </a:spcBef>
              <a:spcAft>
                <a:spcPts val="0"/>
              </a:spcAft>
              <a:buClr>
                <a:schemeClr val="dk1"/>
              </a:buClr>
              <a:buSzPts val="1500"/>
              <a:buChar char="●"/>
              <a:defRPr sz="1500">
                <a:solidFill>
                  <a:schemeClr val="dk1"/>
                </a:solidFill>
              </a:defRPr>
            </a:lvl4pPr>
            <a:lvl5pPr marL="2286000" lvl="4" indent="-323850" rtl="0">
              <a:lnSpc>
                <a:spcPct val="150000"/>
              </a:lnSpc>
              <a:spcBef>
                <a:spcPts val="0"/>
              </a:spcBef>
              <a:spcAft>
                <a:spcPts val="0"/>
              </a:spcAft>
              <a:buClr>
                <a:schemeClr val="dk1"/>
              </a:buClr>
              <a:buSzPts val="1500"/>
              <a:buChar char="○"/>
              <a:defRPr sz="1500">
                <a:solidFill>
                  <a:schemeClr val="dk1"/>
                </a:solidFill>
              </a:defRPr>
            </a:lvl5pPr>
            <a:lvl6pPr marL="2743200" lvl="5" indent="-323850" rtl="0">
              <a:lnSpc>
                <a:spcPct val="150000"/>
              </a:lnSpc>
              <a:spcBef>
                <a:spcPts val="0"/>
              </a:spcBef>
              <a:spcAft>
                <a:spcPts val="0"/>
              </a:spcAft>
              <a:buClr>
                <a:schemeClr val="dk1"/>
              </a:buClr>
              <a:buSzPts val="1500"/>
              <a:buChar char="■"/>
              <a:defRPr sz="1500">
                <a:solidFill>
                  <a:schemeClr val="dk1"/>
                </a:solidFill>
              </a:defRPr>
            </a:lvl6pPr>
            <a:lvl7pPr marL="3200400" lvl="6" indent="-323850" rtl="0">
              <a:lnSpc>
                <a:spcPct val="150000"/>
              </a:lnSpc>
              <a:spcBef>
                <a:spcPts val="0"/>
              </a:spcBef>
              <a:spcAft>
                <a:spcPts val="0"/>
              </a:spcAft>
              <a:buClr>
                <a:schemeClr val="dk1"/>
              </a:buClr>
              <a:buSzPts val="1500"/>
              <a:buChar char="●"/>
              <a:defRPr sz="1500">
                <a:solidFill>
                  <a:schemeClr val="dk1"/>
                </a:solidFill>
              </a:defRPr>
            </a:lvl7pPr>
            <a:lvl8pPr marL="3657600" lvl="7" indent="-323850" rtl="0">
              <a:lnSpc>
                <a:spcPct val="150000"/>
              </a:lnSpc>
              <a:spcBef>
                <a:spcPts val="0"/>
              </a:spcBef>
              <a:spcAft>
                <a:spcPts val="0"/>
              </a:spcAft>
              <a:buClr>
                <a:schemeClr val="dk1"/>
              </a:buClr>
              <a:buSzPts val="1500"/>
              <a:buChar char="○"/>
              <a:defRPr sz="1500">
                <a:solidFill>
                  <a:schemeClr val="dk1"/>
                </a:solidFill>
              </a:defRPr>
            </a:lvl8pPr>
            <a:lvl9pPr marL="4114800" lvl="8" indent="-323850" rtl="0">
              <a:lnSpc>
                <a:spcPct val="150000"/>
              </a:lnSpc>
              <a:spcBef>
                <a:spcPts val="0"/>
              </a:spcBef>
              <a:spcAft>
                <a:spcPts val="0"/>
              </a:spcAft>
              <a:buClr>
                <a:schemeClr val="dk1"/>
              </a:buClr>
              <a:buSzPts val="1500"/>
              <a:buChar char="■"/>
              <a:defRPr sz="1500">
                <a:solidFill>
                  <a:schemeClr val="dk1"/>
                </a:solidFill>
              </a:defRPr>
            </a:lvl9pPr>
          </a:lstStyle>
          <a:p>
            <a:endParaRPr/>
          </a:p>
        </p:txBody>
      </p:sp>
      <p:sp>
        <p:nvSpPr>
          <p:cNvPr id="219" name="Google Shape;21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220" name="Google Shape;220;p53"/>
          <p:cNvPicPr preferRelativeResize="0"/>
          <p:nvPr/>
        </p:nvPicPr>
        <p:blipFill>
          <a:blip r:embed="rId2">
            <a:alphaModFix/>
          </a:blip>
          <a:stretch>
            <a:fillRect/>
          </a:stretch>
        </p:blipFill>
        <p:spPr>
          <a:xfrm>
            <a:off x="8511721" y="62350"/>
            <a:ext cx="446229" cy="575775"/>
          </a:xfrm>
          <a:prstGeom prst="rect">
            <a:avLst/>
          </a:prstGeom>
          <a:noFill/>
          <a:ln>
            <a:noFill/>
          </a:ln>
        </p:spPr>
      </p:pic>
      <p:pic>
        <p:nvPicPr>
          <p:cNvPr id="221" name="Google Shape;221;p53"/>
          <p:cNvPicPr preferRelativeResize="0"/>
          <p:nvPr/>
        </p:nvPicPr>
        <p:blipFill>
          <a:blip r:embed="rId3">
            <a:alphaModFix/>
          </a:blip>
          <a:stretch>
            <a:fillRect/>
          </a:stretch>
        </p:blipFill>
        <p:spPr>
          <a:xfrm>
            <a:off x="8065500" y="127125"/>
            <a:ext cx="446225" cy="446225"/>
          </a:xfrm>
          <a:prstGeom prst="rect">
            <a:avLst/>
          </a:prstGeom>
          <a:noFill/>
          <a:ln>
            <a:noFill/>
          </a:ln>
        </p:spPr>
      </p:pic>
      <p:pic>
        <p:nvPicPr>
          <p:cNvPr id="222" name="Google Shape;222;p53"/>
          <p:cNvPicPr preferRelativeResize="0"/>
          <p:nvPr/>
        </p:nvPicPr>
        <p:blipFill>
          <a:blip r:embed="rId4">
            <a:alphaModFix/>
          </a:blip>
          <a:stretch>
            <a:fillRect/>
          </a:stretch>
        </p:blipFill>
        <p:spPr>
          <a:xfrm>
            <a:off x="0" y="0"/>
            <a:ext cx="9144000" cy="5143499"/>
          </a:xfrm>
          <a:prstGeom prst="rect">
            <a:avLst/>
          </a:prstGeom>
          <a:noFill/>
          <a:ln>
            <a:noFill/>
          </a:ln>
        </p:spPr>
      </p:pic>
      <p:pic>
        <p:nvPicPr>
          <p:cNvPr id="223" name="Google Shape;223;p53"/>
          <p:cNvPicPr preferRelativeResize="0"/>
          <p:nvPr/>
        </p:nvPicPr>
        <p:blipFill>
          <a:blip r:embed="rId5">
            <a:alphaModFix/>
          </a:blip>
          <a:stretch>
            <a:fillRect/>
          </a:stretch>
        </p:blipFill>
        <p:spPr>
          <a:xfrm>
            <a:off x="8367200" y="101353"/>
            <a:ext cx="454882" cy="188011"/>
          </a:xfrm>
          <a:prstGeom prst="rect">
            <a:avLst/>
          </a:prstGeom>
          <a:noFill/>
          <a:ln>
            <a:noFill/>
          </a:ln>
        </p:spPr>
      </p:pic>
      <p:pic>
        <p:nvPicPr>
          <p:cNvPr id="224" name="Google Shape;224;p53"/>
          <p:cNvPicPr preferRelativeResize="0"/>
          <p:nvPr/>
        </p:nvPicPr>
        <p:blipFill>
          <a:blip r:embed="rId6">
            <a:alphaModFix/>
          </a:blip>
          <a:stretch>
            <a:fillRect/>
          </a:stretch>
        </p:blipFill>
        <p:spPr>
          <a:xfrm>
            <a:off x="7955875" y="101353"/>
            <a:ext cx="391878" cy="188012"/>
          </a:xfrm>
          <a:prstGeom prst="rect">
            <a:avLst/>
          </a:prstGeom>
          <a:noFill/>
          <a:ln>
            <a:noFill/>
          </a:ln>
        </p:spPr>
      </p:pic>
      <p:pic>
        <p:nvPicPr>
          <p:cNvPr id="225" name="Google Shape;225;p53"/>
          <p:cNvPicPr preferRelativeResize="0"/>
          <p:nvPr/>
        </p:nvPicPr>
        <p:blipFill>
          <a:blip r:embed="rId7">
            <a:alphaModFix/>
          </a:blip>
          <a:stretch>
            <a:fillRect/>
          </a:stretch>
        </p:blipFill>
        <p:spPr>
          <a:xfrm rot="10800000" flipH="1">
            <a:off x="8819311" y="62350"/>
            <a:ext cx="239113" cy="239100"/>
          </a:xfrm>
          <a:prstGeom prst="rect">
            <a:avLst/>
          </a:prstGeom>
          <a:noFill/>
          <a:ln>
            <a:noFill/>
          </a:ln>
        </p:spPr>
      </p:pic>
      <p:sp>
        <p:nvSpPr>
          <p:cNvPr id="226" name="Google Shape;226;p53"/>
          <p:cNvSpPr txBox="1"/>
          <p:nvPr/>
        </p:nvSpPr>
        <p:spPr>
          <a:xfrm>
            <a:off x="6312900" y="4902900"/>
            <a:ext cx="2907300" cy="3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900"/>
              <a:t>Kari A. Hintikka © 2023 | ChatGPT | Aineisto: Internet</a:t>
            </a:r>
            <a:endParaRPr sz="9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7"/>
        <p:cNvGrpSpPr/>
        <p:nvPr/>
      </p:nvGrpSpPr>
      <p:grpSpPr>
        <a:xfrm>
          <a:off x="0" y="0"/>
          <a:ext cx="0" cy="0"/>
          <a:chOff x="0" y="0"/>
          <a:chExt cx="0" cy="0"/>
        </a:xfrm>
      </p:grpSpPr>
      <p:sp>
        <p:nvSpPr>
          <p:cNvPr id="228" name="Google Shape;228;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5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0" name="Google Shape;230;p5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1" name="Google Shape;23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2"/>
        <p:cNvGrpSpPr/>
        <p:nvPr/>
      </p:nvGrpSpPr>
      <p:grpSpPr>
        <a:xfrm>
          <a:off x="0" y="0"/>
          <a:ext cx="0" cy="0"/>
          <a:chOff x="0" y="0"/>
          <a:chExt cx="0" cy="0"/>
        </a:xfrm>
      </p:grpSpPr>
      <p:sp>
        <p:nvSpPr>
          <p:cNvPr id="233" name="Google Shape;233;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5"/>
        <p:cNvGrpSpPr/>
        <p:nvPr/>
      </p:nvGrpSpPr>
      <p:grpSpPr>
        <a:xfrm>
          <a:off x="0" y="0"/>
          <a:ext cx="0" cy="0"/>
          <a:chOff x="0" y="0"/>
          <a:chExt cx="0" cy="0"/>
        </a:xfrm>
      </p:grpSpPr>
      <p:sp>
        <p:nvSpPr>
          <p:cNvPr id="236" name="Google Shape;236;p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7" name="Google Shape;237;p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8" name="Google Shape;23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9"/>
        <p:cNvGrpSpPr/>
        <p:nvPr/>
      </p:nvGrpSpPr>
      <p:grpSpPr>
        <a:xfrm>
          <a:off x="0" y="0"/>
          <a:ext cx="0" cy="0"/>
          <a:chOff x="0" y="0"/>
          <a:chExt cx="0" cy="0"/>
        </a:xfrm>
      </p:grpSpPr>
      <p:sp>
        <p:nvSpPr>
          <p:cNvPr id="240" name="Google Shape;240;p5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1" name="Google Shape;24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2"/>
        <p:cNvGrpSpPr/>
        <p:nvPr/>
      </p:nvGrpSpPr>
      <p:grpSpPr>
        <a:xfrm>
          <a:off x="0" y="0"/>
          <a:ext cx="0" cy="0"/>
          <a:chOff x="0" y="0"/>
          <a:chExt cx="0" cy="0"/>
        </a:xfrm>
      </p:grpSpPr>
      <p:sp>
        <p:nvSpPr>
          <p:cNvPr id="243" name="Google Shape;243;p5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5" name="Google Shape;245;p5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6" name="Google Shape;246;p5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7" name="Google Shape;247;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
        <p:cNvGrpSpPr/>
        <p:nvPr/>
      </p:nvGrpSpPr>
      <p:grpSpPr>
        <a:xfrm>
          <a:off x="0" y="0"/>
          <a:ext cx="0" cy="0"/>
          <a:chOff x="0" y="0"/>
          <a:chExt cx="0" cy="0"/>
        </a:xfrm>
      </p:grpSpPr>
      <p:sp>
        <p:nvSpPr>
          <p:cNvPr id="249" name="Google Shape;249;p5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50" name="Google Shape;25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1"/>
        <p:cNvGrpSpPr/>
        <p:nvPr/>
      </p:nvGrpSpPr>
      <p:grpSpPr>
        <a:xfrm>
          <a:off x="0" y="0"/>
          <a:ext cx="0" cy="0"/>
          <a:chOff x="0" y="0"/>
          <a:chExt cx="0" cy="0"/>
        </a:xfrm>
      </p:grpSpPr>
      <p:sp>
        <p:nvSpPr>
          <p:cNvPr id="252" name="Google Shape;252;p6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3" name="Google Shape;253;p6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54" name="Google Shape;25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
        <p:nvSpPr>
          <p:cNvPr id="256" name="Google Shape;25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1"/>
        <p:cNvGrpSpPr/>
        <p:nvPr/>
      </p:nvGrpSpPr>
      <p:grpSpPr>
        <a:xfrm>
          <a:off x="0" y="0"/>
          <a:ext cx="0" cy="0"/>
          <a:chOff x="0" y="0"/>
          <a:chExt cx="0" cy="0"/>
        </a:xfrm>
      </p:grpSpPr>
      <p:sp>
        <p:nvSpPr>
          <p:cNvPr id="262" name="Google Shape;262;p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3" name="Google Shape;263;p6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4" name="Google Shape;26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5"/>
        <p:cNvGrpSpPr/>
        <p:nvPr/>
      </p:nvGrpSpPr>
      <p:grpSpPr>
        <a:xfrm>
          <a:off x="0" y="0"/>
          <a:ext cx="0" cy="0"/>
          <a:chOff x="0" y="0"/>
          <a:chExt cx="0" cy="0"/>
        </a:xfrm>
      </p:grpSpPr>
      <p:sp>
        <p:nvSpPr>
          <p:cNvPr id="266" name="Google Shape;266;p6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7" name="Google Shape;267;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8"/>
        <p:cNvGrpSpPr/>
        <p:nvPr/>
      </p:nvGrpSpPr>
      <p:grpSpPr>
        <a:xfrm>
          <a:off x="0" y="0"/>
          <a:ext cx="0" cy="0"/>
          <a:chOff x="0" y="0"/>
          <a:chExt cx="0" cy="0"/>
        </a:xfrm>
      </p:grpSpPr>
      <p:pic>
        <p:nvPicPr>
          <p:cNvPr id="269" name="Google Shape;269;p65"/>
          <p:cNvPicPr preferRelativeResize="0"/>
          <p:nvPr/>
        </p:nvPicPr>
        <p:blipFill>
          <a:blip r:embed="rId2">
            <a:alphaModFix/>
          </a:blip>
          <a:stretch>
            <a:fillRect/>
          </a:stretch>
        </p:blipFill>
        <p:spPr>
          <a:xfrm>
            <a:off x="-55273" y="0"/>
            <a:ext cx="9199275" cy="5143499"/>
          </a:xfrm>
          <a:prstGeom prst="rect">
            <a:avLst/>
          </a:prstGeom>
          <a:noFill/>
          <a:ln>
            <a:noFill/>
          </a:ln>
        </p:spPr>
      </p:pic>
      <p:sp>
        <p:nvSpPr>
          <p:cNvPr id="270" name="Google Shape;270;p65"/>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Font typeface="Exo 2 SemiBold"/>
              <a:buNone/>
              <a:defRPr sz="2000">
                <a:latin typeface="Exo 2 SemiBold"/>
                <a:ea typeface="Exo 2 SemiBold"/>
                <a:cs typeface="Exo 2 SemiBold"/>
                <a:sym typeface="Exo 2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65"/>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lvl1pPr marL="457200" lvl="0" indent="-323850" rtl="0">
              <a:lnSpc>
                <a:spcPct val="150000"/>
              </a:lnSpc>
              <a:spcBef>
                <a:spcPts val="0"/>
              </a:spcBef>
              <a:spcAft>
                <a:spcPts val="0"/>
              </a:spcAft>
              <a:buClr>
                <a:schemeClr val="dk1"/>
              </a:buClr>
              <a:buSzPts val="1500"/>
              <a:buChar char="●"/>
              <a:defRPr sz="1500">
                <a:solidFill>
                  <a:schemeClr val="dk1"/>
                </a:solidFill>
              </a:defRPr>
            </a:lvl1pPr>
            <a:lvl2pPr marL="914400" lvl="1" indent="-323850" rtl="0">
              <a:lnSpc>
                <a:spcPct val="150000"/>
              </a:lnSpc>
              <a:spcBef>
                <a:spcPts val="0"/>
              </a:spcBef>
              <a:spcAft>
                <a:spcPts val="0"/>
              </a:spcAft>
              <a:buClr>
                <a:schemeClr val="dk1"/>
              </a:buClr>
              <a:buSzPts val="1500"/>
              <a:buChar char="○"/>
              <a:defRPr sz="1500">
                <a:solidFill>
                  <a:schemeClr val="dk1"/>
                </a:solidFill>
              </a:defRPr>
            </a:lvl2pPr>
            <a:lvl3pPr marL="1371600" lvl="2" indent="-323850" rtl="0">
              <a:lnSpc>
                <a:spcPct val="150000"/>
              </a:lnSpc>
              <a:spcBef>
                <a:spcPts val="0"/>
              </a:spcBef>
              <a:spcAft>
                <a:spcPts val="0"/>
              </a:spcAft>
              <a:buClr>
                <a:schemeClr val="dk1"/>
              </a:buClr>
              <a:buSzPts val="1500"/>
              <a:buChar char="■"/>
              <a:defRPr sz="1500">
                <a:solidFill>
                  <a:schemeClr val="dk1"/>
                </a:solidFill>
              </a:defRPr>
            </a:lvl3pPr>
            <a:lvl4pPr marL="1828800" lvl="3" indent="-323850" rtl="0">
              <a:lnSpc>
                <a:spcPct val="150000"/>
              </a:lnSpc>
              <a:spcBef>
                <a:spcPts val="0"/>
              </a:spcBef>
              <a:spcAft>
                <a:spcPts val="0"/>
              </a:spcAft>
              <a:buClr>
                <a:schemeClr val="dk1"/>
              </a:buClr>
              <a:buSzPts val="1500"/>
              <a:buChar char="●"/>
              <a:defRPr sz="1500">
                <a:solidFill>
                  <a:schemeClr val="dk1"/>
                </a:solidFill>
              </a:defRPr>
            </a:lvl4pPr>
            <a:lvl5pPr marL="2286000" lvl="4" indent="-323850" rtl="0">
              <a:lnSpc>
                <a:spcPct val="150000"/>
              </a:lnSpc>
              <a:spcBef>
                <a:spcPts val="0"/>
              </a:spcBef>
              <a:spcAft>
                <a:spcPts val="0"/>
              </a:spcAft>
              <a:buClr>
                <a:schemeClr val="dk1"/>
              </a:buClr>
              <a:buSzPts val="1500"/>
              <a:buChar char="○"/>
              <a:defRPr sz="1500">
                <a:solidFill>
                  <a:schemeClr val="dk1"/>
                </a:solidFill>
              </a:defRPr>
            </a:lvl5pPr>
            <a:lvl6pPr marL="2743200" lvl="5" indent="-323850" rtl="0">
              <a:lnSpc>
                <a:spcPct val="150000"/>
              </a:lnSpc>
              <a:spcBef>
                <a:spcPts val="0"/>
              </a:spcBef>
              <a:spcAft>
                <a:spcPts val="0"/>
              </a:spcAft>
              <a:buClr>
                <a:schemeClr val="dk1"/>
              </a:buClr>
              <a:buSzPts val="1500"/>
              <a:buChar char="■"/>
              <a:defRPr sz="1500">
                <a:solidFill>
                  <a:schemeClr val="dk1"/>
                </a:solidFill>
              </a:defRPr>
            </a:lvl6pPr>
            <a:lvl7pPr marL="3200400" lvl="6" indent="-323850" rtl="0">
              <a:lnSpc>
                <a:spcPct val="150000"/>
              </a:lnSpc>
              <a:spcBef>
                <a:spcPts val="0"/>
              </a:spcBef>
              <a:spcAft>
                <a:spcPts val="0"/>
              </a:spcAft>
              <a:buClr>
                <a:schemeClr val="dk1"/>
              </a:buClr>
              <a:buSzPts val="1500"/>
              <a:buChar char="●"/>
              <a:defRPr sz="1500">
                <a:solidFill>
                  <a:schemeClr val="dk1"/>
                </a:solidFill>
              </a:defRPr>
            </a:lvl7pPr>
            <a:lvl8pPr marL="3657600" lvl="7" indent="-323850" rtl="0">
              <a:lnSpc>
                <a:spcPct val="150000"/>
              </a:lnSpc>
              <a:spcBef>
                <a:spcPts val="0"/>
              </a:spcBef>
              <a:spcAft>
                <a:spcPts val="0"/>
              </a:spcAft>
              <a:buClr>
                <a:schemeClr val="dk1"/>
              </a:buClr>
              <a:buSzPts val="1500"/>
              <a:buChar char="○"/>
              <a:defRPr sz="1500">
                <a:solidFill>
                  <a:schemeClr val="dk1"/>
                </a:solidFill>
              </a:defRPr>
            </a:lvl8pPr>
            <a:lvl9pPr marL="4114800" lvl="8" indent="-323850" rtl="0">
              <a:lnSpc>
                <a:spcPct val="150000"/>
              </a:lnSpc>
              <a:spcBef>
                <a:spcPts val="0"/>
              </a:spcBef>
              <a:spcAft>
                <a:spcPts val="0"/>
              </a:spcAft>
              <a:buClr>
                <a:schemeClr val="dk1"/>
              </a:buClr>
              <a:buSzPts val="1500"/>
              <a:buChar char="■"/>
              <a:defRPr sz="1500">
                <a:solidFill>
                  <a:schemeClr val="dk1"/>
                </a:solidFill>
              </a:defRPr>
            </a:lvl9pPr>
          </a:lstStyle>
          <a:p>
            <a:endParaRPr/>
          </a:p>
        </p:txBody>
      </p:sp>
      <p:sp>
        <p:nvSpPr>
          <p:cNvPr id="272" name="Google Shape;27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273" name="Google Shape;273;p65"/>
          <p:cNvPicPr preferRelativeResize="0"/>
          <p:nvPr/>
        </p:nvPicPr>
        <p:blipFill>
          <a:blip r:embed="rId3">
            <a:alphaModFix/>
          </a:blip>
          <a:stretch>
            <a:fillRect/>
          </a:stretch>
        </p:blipFill>
        <p:spPr>
          <a:xfrm>
            <a:off x="8511721" y="62350"/>
            <a:ext cx="446229" cy="575775"/>
          </a:xfrm>
          <a:prstGeom prst="rect">
            <a:avLst/>
          </a:prstGeom>
          <a:noFill/>
          <a:ln>
            <a:noFill/>
          </a:ln>
        </p:spPr>
      </p:pic>
      <p:pic>
        <p:nvPicPr>
          <p:cNvPr id="274" name="Google Shape;274;p65"/>
          <p:cNvPicPr preferRelativeResize="0"/>
          <p:nvPr/>
        </p:nvPicPr>
        <p:blipFill>
          <a:blip r:embed="rId4">
            <a:alphaModFix/>
          </a:blip>
          <a:stretch>
            <a:fillRect/>
          </a:stretch>
        </p:blipFill>
        <p:spPr>
          <a:xfrm>
            <a:off x="7730938" y="232525"/>
            <a:ext cx="748774" cy="309500"/>
          </a:xfrm>
          <a:prstGeom prst="rect">
            <a:avLst/>
          </a:prstGeom>
          <a:noFill/>
          <a:ln>
            <a:noFill/>
          </a:ln>
        </p:spPr>
      </p:pic>
      <p:pic>
        <p:nvPicPr>
          <p:cNvPr id="275" name="Google Shape;275;p65"/>
          <p:cNvPicPr preferRelativeResize="0"/>
          <p:nvPr/>
        </p:nvPicPr>
        <p:blipFill>
          <a:blip r:embed="rId5">
            <a:alphaModFix/>
          </a:blip>
          <a:stretch>
            <a:fillRect/>
          </a:stretch>
        </p:blipFill>
        <p:spPr>
          <a:xfrm>
            <a:off x="7053862" y="232525"/>
            <a:ext cx="645063" cy="309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6"/>
        <p:cNvGrpSpPr/>
        <p:nvPr/>
      </p:nvGrpSpPr>
      <p:grpSpPr>
        <a:xfrm>
          <a:off x="0" y="0"/>
          <a:ext cx="0" cy="0"/>
          <a:chOff x="0" y="0"/>
          <a:chExt cx="0" cy="0"/>
        </a:xfrm>
      </p:grpSpPr>
      <p:sp>
        <p:nvSpPr>
          <p:cNvPr id="277" name="Google Shape;277;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6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9" name="Google Shape;279;p6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0" name="Google Shape;280;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1"/>
        <p:cNvGrpSpPr/>
        <p:nvPr/>
      </p:nvGrpSpPr>
      <p:grpSpPr>
        <a:xfrm>
          <a:off x="0" y="0"/>
          <a:ext cx="0" cy="0"/>
          <a:chOff x="0" y="0"/>
          <a:chExt cx="0" cy="0"/>
        </a:xfrm>
      </p:grpSpPr>
      <p:sp>
        <p:nvSpPr>
          <p:cNvPr id="282" name="Google Shape;282;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 name="Google Shape;283;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4"/>
        <p:cNvGrpSpPr/>
        <p:nvPr/>
      </p:nvGrpSpPr>
      <p:grpSpPr>
        <a:xfrm>
          <a:off x="0" y="0"/>
          <a:ext cx="0" cy="0"/>
          <a:chOff x="0" y="0"/>
          <a:chExt cx="0" cy="0"/>
        </a:xfrm>
      </p:grpSpPr>
      <p:sp>
        <p:nvSpPr>
          <p:cNvPr id="285" name="Google Shape;285;p6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6" name="Google Shape;286;p6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7" name="Google Shape;28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8"/>
        <p:cNvGrpSpPr/>
        <p:nvPr/>
      </p:nvGrpSpPr>
      <p:grpSpPr>
        <a:xfrm>
          <a:off x="0" y="0"/>
          <a:ext cx="0" cy="0"/>
          <a:chOff x="0" y="0"/>
          <a:chExt cx="0" cy="0"/>
        </a:xfrm>
      </p:grpSpPr>
      <p:sp>
        <p:nvSpPr>
          <p:cNvPr id="289" name="Google Shape;289;p6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0" name="Google Shape;29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1"/>
        <p:cNvGrpSpPr/>
        <p:nvPr/>
      </p:nvGrpSpPr>
      <p:grpSpPr>
        <a:xfrm>
          <a:off x="0" y="0"/>
          <a:ext cx="0" cy="0"/>
          <a:chOff x="0" y="0"/>
          <a:chExt cx="0" cy="0"/>
        </a:xfrm>
      </p:grpSpPr>
      <p:sp>
        <p:nvSpPr>
          <p:cNvPr id="292" name="Google Shape;292;p7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4" name="Google Shape;294;p7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5" name="Google Shape;295;p7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6" name="Google Shape;29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7"/>
        <p:cNvGrpSpPr/>
        <p:nvPr/>
      </p:nvGrpSpPr>
      <p:grpSpPr>
        <a:xfrm>
          <a:off x="0" y="0"/>
          <a:ext cx="0" cy="0"/>
          <a:chOff x="0" y="0"/>
          <a:chExt cx="0" cy="0"/>
        </a:xfrm>
      </p:grpSpPr>
      <p:sp>
        <p:nvSpPr>
          <p:cNvPr id="298" name="Google Shape;298;p7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99" name="Google Shape;29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0"/>
        <p:cNvGrpSpPr/>
        <p:nvPr/>
      </p:nvGrpSpPr>
      <p:grpSpPr>
        <a:xfrm>
          <a:off x="0" y="0"/>
          <a:ext cx="0" cy="0"/>
          <a:chOff x="0" y="0"/>
          <a:chExt cx="0" cy="0"/>
        </a:xfrm>
      </p:grpSpPr>
      <p:sp>
        <p:nvSpPr>
          <p:cNvPr id="301" name="Google Shape;301;p7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2" name="Google Shape;302;p7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03" name="Google Shape;30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
        <p:cNvGrpSpPr/>
        <p:nvPr/>
      </p:nvGrpSpPr>
      <p:grpSpPr>
        <a:xfrm>
          <a:off x="0" y="0"/>
          <a:ext cx="0" cy="0"/>
          <a:chOff x="0" y="0"/>
          <a:chExt cx="0" cy="0"/>
        </a:xfrm>
      </p:grpSpPr>
      <p:sp>
        <p:nvSpPr>
          <p:cNvPr id="305" name="Google Shape;305;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9" name="Google Shape;109;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0" name="Google Shape;11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5"/>
        <p:cNvGrpSpPr/>
        <p:nvPr/>
      </p:nvGrpSpPr>
      <p:grpSpPr>
        <a:xfrm>
          <a:off x="0" y="0"/>
          <a:ext cx="0" cy="0"/>
          <a:chOff x="0" y="0"/>
          <a:chExt cx="0" cy="0"/>
        </a:xfrm>
      </p:grpSpPr>
      <p:sp>
        <p:nvSpPr>
          <p:cNvPr id="156" name="Google Shape;156;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7" name="Google Shape;157;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8" name="Google Shape;15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5"/>
        <p:cNvGrpSpPr/>
        <p:nvPr/>
      </p:nvGrpSpPr>
      <p:grpSpPr>
        <a:xfrm>
          <a:off x="0" y="0"/>
          <a:ext cx="0" cy="0"/>
          <a:chOff x="0" y="0"/>
          <a:chExt cx="0" cy="0"/>
        </a:xfrm>
      </p:grpSpPr>
      <p:sp>
        <p:nvSpPr>
          <p:cNvPr id="206" name="Google Shape;206;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07" name="Google Shape;207;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08" name="Google Shape;208;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7"/>
        <p:cNvGrpSpPr/>
        <p:nvPr/>
      </p:nvGrpSpPr>
      <p:grpSpPr>
        <a:xfrm>
          <a:off x="0" y="0"/>
          <a:ext cx="0" cy="0"/>
          <a:chOff x="0" y="0"/>
          <a:chExt cx="0" cy="0"/>
        </a:xfrm>
      </p:grpSpPr>
      <p:sp>
        <p:nvSpPr>
          <p:cNvPr id="258" name="Google Shape;258;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59" name="Google Shape;259;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60" name="Google Shape;260;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hyperlink" Target="https://chat.openai.com/share/ebbc2caa-0c31-4d21-ae30-346a097933f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6C0R_TAmBA"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qgogpxvXkma2x5rqxmGsHHBLBzl3E_HKk-AHGDt0T8Q/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ww.facebook.com/groups/tekoalyoppimisentuken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9.xml"/><Relationship Id="rId5" Type="http://schemas.openxmlformats.org/officeDocument/2006/relationships/image" Target="../media/image49.png"/><Relationship Id="rId4" Type="http://schemas.openxmlformats.org/officeDocument/2006/relationships/hyperlink" Target="https://bit.ly/TOT-opa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74"/>
          <p:cNvPicPr preferRelativeResize="0"/>
          <p:nvPr/>
        </p:nvPicPr>
        <p:blipFill>
          <a:blip r:embed="rId3">
            <a:alphaModFix/>
          </a:blip>
          <a:stretch>
            <a:fillRect/>
          </a:stretch>
        </p:blipFill>
        <p:spPr>
          <a:xfrm>
            <a:off x="4460824" y="-25775"/>
            <a:ext cx="4683177" cy="2676076"/>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311" name="Google Shape;311;p74"/>
          <p:cNvPicPr preferRelativeResize="0"/>
          <p:nvPr/>
        </p:nvPicPr>
        <p:blipFill>
          <a:blip r:embed="rId4">
            <a:alphaModFix/>
          </a:blip>
          <a:stretch>
            <a:fillRect/>
          </a:stretch>
        </p:blipFill>
        <p:spPr>
          <a:xfrm>
            <a:off x="11923" y="-40350"/>
            <a:ext cx="4613294" cy="2676074"/>
          </a:xfrm>
          <a:prstGeom prst="rect">
            <a:avLst/>
          </a:prstGeom>
          <a:noFill/>
          <a:ln>
            <a:noFill/>
          </a:ln>
        </p:spPr>
      </p:pic>
      <p:pic>
        <p:nvPicPr>
          <p:cNvPr id="312" name="Google Shape;312;p74"/>
          <p:cNvPicPr preferRelativeResize="0"/>
          <p:nvPr/>
        </p:nvPicPr>
        <p:blipFill>
          <a:blip r:embed="rId5">
            <a:alphaModFix/>
          </a:blip>
          <a:stretch>
            <a:fillRect/>
          </a:stretch>
        </p:blipFill>
        <p:spPr>
          <a:xfrm>
            <a:off x="4625225" y="2676075"/>
            <a:ext cx="4533151" cy="2467424"/>
          </a:xfrm>
          <a:prstGeom prst="rect">
            <a:avLst/>
          </a:prstGeom>
          <a:noFill/>
          <a:ln w="9525" cap="flat" cmpd="sng">
            <a:solidFill>
              <a:schemeClr val="dk1"/>
            </a:solidFill>
            <a:prstDash val="solid"/>
            <a:round/>
            <a:headEnd type="none" w="sm" len="sm"/>
            <a:tailEnd type="none" w="sm" len="sm"/>
          </a:ln>
        </p:spPr>
      </p:pic>
      <p:pic>
        <p:nvPicPr>
          <p:cNvPr id="313" name="Google Shape;313;p74"/>
          <p:cNvPicPr preferRelativeResize="0"/>
          <p:nvPr/>
        </p:nvPicPr>
        <p:blipFill>
          <a:blip r:embed="rId6">
            <a:alphaModFix/>
          </a:blip>
          <a:stretch>
            <a:fillRect/>
          </a:stretch>
        </p:blipFill>
        <p:spPr>
          <a:xfrm>
            <a:off x="-41350" y="2682925"/>
            <a:ext cx="2467425" cy="2467425"/>
          </a:xfrm>
          <a:prstGeom prst="rect">
            <a:avLst/>
          </a:prstGeom>
          <a:noFill/>
          <a:ln>
            <a:noFill/>
          </a:ln>
        </p:spPr>
      </p:pic>
      <p:pic>
        <p:nvPicPr>
          <p:cNvPr id="314" name="Google Shape;314;p74"/>
          <p:cNvPicPr preferRelativeResize="0"/>
          <p:nvPr/>
        </p:nvPicPr>
        <p:blipFill>
          <a:blip r:embed="rId7">
            <a:alphaModFix/>
          </a:blip>
          <a:stretch>
            <a:fillRect/>
          </a:stretch>
        </p:blipFill>
        <p:spPr>
          <a:xfrm>
            <a:off x="2405700" y="2682925"/>
            <a:ext cx="2200474" cy="2418850"/>
          </a:xfrm>
          <a:prstGeom prst="rect">
            <a:avLst/>
          </a:prstGeom>
          <a:noFill/>
          <a:ln w="9525" cap="flat" cmpd="sng">
            <a:solidFill>
              <a:schemeClr val="dk1"/>
            </a:solidFill>
            <a:prstDash val="solid"/>
            <a:round/>
            <a:headEnd type="none" w="sm" len="sm"/>
            <a:tailEnd type="none" w="sm" len="sm"/>
          </a:ln>
        </p:spPr>
      </p:pic>
      <p:pic>
        <p:nvPicPr>
          <p:cNvPr id="315" name="Google Shape;315;p74"/>
          <p:cNvPicPr preferRelativeResize="0"/>
          <p:nvPr/>
        </p:nvPicPr>
        <p:blipFill>
          <a:blip r:embed="rId8">
            <a:alphaModFix/>
          </a:blip>
          <a:stretch>
            <a:fillRect/>
          </a:stretch>
        </p:blipFill>
        <p:spPr>
          <a:xfrm>
            <a:off x="1828243" y="0"/>
            <a:ext cx="2777931" cy="2676076"/>
          </a:xfrm>
          <a:prstGeom prst="rect">
            <a:avLst/>
          </a:prstGeom>
          <a:noFill/>
          <a:ln>
            <a:noFill/>
          </a:ln>
        </p:spPr>
      </p:pic>
      <p:sp>
        <p:nvSpPr>
          <p:cNvPr id="316" name="Google Shape;316;p74"/>
          <p:cNvSpPr txBox="1">
            <a:spLocks noGrp="1"/>
          </p:cNvSpPr>
          <p:nvPr>
            <p:ph type="ctrTitle"/>
          </p:nvPr>
        </p:nvSpPr>
        <p:spPr>
          <a:xfrm>
            <a:off x="2269200" y="1452275"/>
            <a:ext cx="5801100" cy="3203700"/>
          </a:xfrm>
          <a:prstGeom prst="rect">
            <a:avLst/>
          </a:prstGeom>
          <a:solidFill>
            <a:srgbClr val="3D85C6"/>
          </a:solidFill>
        </p:spPr>
        <p:txBody>
          <a:bodyPr spcFirstLastPara="1" wrap="square" lIns="91425" tIns="91425" rIns="91425" bIns="91425" anchor="ctr" anchorCtr="0">
            <a:normAutofit/>
          </a:bodyPr>
          <a:lstStyle/>
          <a:p>
            <a:pPr marL="0" lvl="0" indent="0" algn="ctr" rtl="0">
              <a:spcBef>
                <a:spcPts val="0"/>
              </a:spcBef>
              <a:spcAft>
                <a:spcPts val="0"/>
              </a:spcAft>
              <a:buNone/>
            </a:pPr>
            <a:r>
              <a:rPr lang="fi" sz="2400">
                <a:solidFill>
                  <a:schemeClr val="lt1"/>
                </a:solidFill>
                <a:latin typeface="Exo 2 SemiBold"/>
                <a:ea typeface="Exo 2 SemiBold"/>
                <a:cs typeface="Exo 2 SemiBold"/>
                <a:sym typeface="Exo 2 SemiBold"/>
              </a:rPr>
              <a:t>Generatiiviset tekoälyt ja kielimallit - työkalusta työkaveriksi</a:t>
            </a:r>
            <a:endParaRPr sz="2400">
              <a:solidFill>
                <a:schemeClr val="lt1"/>
              </a:solidFill>
              <a:latin typeface="Exo 2 SemiBold"/>
              <a:ea typeface="Exo 2 SemiBold"/>
              <a:cs typeface="Exo 2 SemiBold"/>
              <a:sym typeface="Exo 2 SemiBold"/>
            </a:endParaRPr>
          </a:p>
          <a:p>
            <a:pPr marL="0" lvl="0" indent="0" algn="ctr" rtl="0">
              <a:spcBef>
                <a:spcPts val="0"/>
              </a:spcBef>
              <a:spcAft>
                <a:spcPts val="0"/>
              </a:spcAft>
              <a:buNone/>
            </a:pPr>
            <a:r>
              <a:rPr lang="fi" sz="2000">
                <a:solidFill>
                  <a:schemeClr val="lt1"/>
                </a:solidFill>
                <a:latin typeface="Exo 2 SemiBold"/>
                <a:ea typeface="Exo 2 SemiBold"/>
                <a:cs typeface="Exo 2 SemiBold"/>
                <a:sym typeface="Exo 2 SemiBold"/>
              </a:rPr>
              <a:t>Roolit, ammatit ja asiantuntijuudet</a:t>
            </a:r>
            <a:endParaRPr sz="2000">
              <a:solidFill>
                <a:schemeClr val="lt1"/>
              </a:solidFill>
              <a:latin typeface="Calibri"/>
              <a:ea typeface="Calibri"/>
              <a:cs typeface="Calibri"/>
              <a:sym typeface="Calibri"/>
            </a:endParaRPr>
          </a:p>
          <a:p>
            <a:pPr marL="0" lvl="0" indent="0" algn="ctr" rtl="0">
              <a:spcBef>
                <a:spcPts val="0"/>
              </a:spcBef>
              <a:spcAft>
                <a:spcPts val="0"/>
              </a:spcAft>
              <a:buNone/>
            </a:pPr>
            <a:endParaRPr sz="2000">
              <a:solidFill>
                <a:schemeClr val="lt1"/>
              </a:solidFill>
              <a:latin typeface="Calibri"/>
              <a:ea typeface="Calibri"/>
              <a:cs typeface="Calibri"/>
              <a:sym typeface="Calibri"/>
            </a:endParaRPr>
          </a:p>
          <a:p>
            <a:pPr marL="0" lvl="0" indent="0" algn="ctr" rtl="0">
              <a:spcBef>
                <a:spcPts val="0"/>
              </a:spcBef>
              <a:spcAft>
                <a:spcPts val="0"/>
              </a:spcAft>
              <a:buNone/>
            </a:pPr>
            <a:endParaRPr sz="2000">
              <a:solidFill>
                <a:schemeClr val="lt1"/>
              </a:solidFill>
              <a:latin typeface="Calibri"/>
              <a:ea typeface="Calibri"/>
              <a:cs typeface="Calibri"/>
              <a:sym typeface="Calibri"/>
            </a:endParaRPr>
          </a:p>
          <a:p>
            <a:pPr marL="0" lvl="0" indent="0" algn="ctr" rtl="0">
              <a:spcBef>
                <a:spcPts val="0"/>
              </a:spcBef>
              <a:spcAft>
                <a:spcPts val="0"/>
              </a:spcAft>
              <a:buNone/>
            </a:pPr>
            <a:r>
              <a:rPr lang="fi" sz="2000">
                <a:solidFill>
                  <a:schemeClr val="lt1"/>
                </a:solidFill>
                <a:latin typeface="Calibri"/>
                <a:ea typeface="Calibri"/>
                <a:cs typeface="Calibri"/>
                <a:sym typeface="Calibri"/>
              </a:rPr>
              <a:t>ITK24 webinaari</a:t>
            </a:r>
            <a:endParaRPr sz="2000">
              <a:solidFill>
                <a:schemeClr val="lt1"/>
              </a:solidFill>
              <a:latin typeface="Calibri"/>
              <a:ea typeface="Calibri"/>
              <a:cs typeface="Calibri"/>
              <a:sym typeface="Calibri"/>
            </a:endParaRPr>
          </a:p>
          <a:p>
            <a:pPr marL="0" lvl="0" indent="0" algn="ctr" rtl="0">
              <a:spcBef>
                <a:spcPts val="0"/>
              </a:spcBef>
              <a:spcAft>
                <a:spcPts val="0"/>
              </a:spcAft>
              <a:buNone/>
            </a:pPr>
            <a:r>
              <a:rPr lang="fi" sz="2000">
                <a:solidFill>
                  <a:schemeClr val="lt1"/>
                </a:solidFill>
                <a:latin typeface="Calibri"/>
                <a:ea typeface="Calibri"/>
                <a:cs typeface="Calibri"/>
                <a:sym typeface="Calibri"/>
              </a:rPr>
              <a:t>23.1.2023</a:t>
            </a:r>
            <a:endParaRPr sz="200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fi" sz="2000">
                <a:solidFill>
                  <a:schemeClr val="lt1"/>
                </a:solidFill>
                <a:latin typeface="Calibri"/>
                <a:ea typeface="Calibri"/>
                <a:cs typeface="Calibri"/>
                <a:sym typeface="Calibri"/>
              </a:rPr>
              <a:t>Kari A. Hintikka (Otavia)</a:t>
            </a:r>
            <a:endParaRPr sz="2000">
              <a:solidFill>
                <a:schemeClr val="lt1"/>
              </a:solidFill>
              <a:latin typeface="Calibri"/>
              <a:ea typeface="Calibri"/>
              <a:cs typeface="Calibri"/>
              <a:sym typeface="Calibri"/>
            </a:endParaRPr>
          </a:p>
        </p:txBody>
      </p:sp>
      <p:pic>
        <p:nvPicPr>
          <p:cNvPr id="317" name="Google Shape;317;p74"/>
          <p:cNvPicPr preferRelativeResize="0"/>
          <p:nvPr/>
        </p:nvPicPr>
        <p:blipFill>
          <a:blip r:embed="rId9">
            <a:alphaModFix/>
          </a:blip>
          <a:stretch>
            <a:fillRect/>
          </a:stretch>
        </p:blipFill>
        <p:spPr>
          <a:xfrm>
            <a:off x="124450" y="63375"/>
            <a:ext cx="1461000" cy="146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5C5"/>
        </a:solidFill>
        <a:effectLst/>
      </p:bgPr>
    </p:bg>
    <p:spTree>
      <p:nvGrpSpPr>
        <p:cNvPr id="1" name="Shape 390"/>
        <p:cNvGrpSpPr/>
        <p:nvPr/>
      </p:nvGrpSpPr>
      <p:grpSpPr>
        <a:xfrm>
          <a:off x="0" y="0"/>
          <a:ext cx="0" cy="0"/>
          <a:chOff x="0" y="0"/>
          <a:chExt cx="0" cy="0"/>
        </a:xfrm>
      </p:grpSpPr>
      <p:grpSp>
        <p:nvGrpSpPr>
          <p:cNvPr id="391" name="Google Shape;391;p83"/>
          <p:cNvGrpSpPr/>
          <p:nvPr/>
        </p:nvGrpSpPr>
        <p:grpSpPr>
          <a:xfrm>
            <a:off x="0" y="0"/>
            <a:ext cx="9095100" cy="5087789"/>
            <a:chOff x="0" y="0"/>
            <a:chExt cx="9095100" cy="5087789"/>
          </a:xfrm>
        </p:grpSpPr>
        <p:grpSp>
          <p:nvGrpSpPr>
            <p:cNvPr id="392" name="Google Shape;392;p83"/>
            <p:cNvGrpSpPr/>
            <p:nvPr/>
          </p:nvGrpSpPr>
          <p:grpSpPr>
            <a:xfrm>
              <a:off x="0" y="0"/>
              <a:ext cx="9095099" cy="4917750"/>
              <a:chOff x="0" y="0"/>
              <a:chExt cx="9095099" cy="4917750"/>
            </a:xfrm>
          </p:grpSpPr>
          <p:pic>
            <p:nvPicPr>
              <p:cNvPr id="393" name="Google Shape;393;p83"/>
              <p:cNvPicPr preferRelativeResize="0"/>
              <p:nvPr/>
            </p:nvPicPr>
            <p:blipFill>
              <a:blip r:embed="rId3">
                <a:alphaModFix/>
              </a:blip>
              <a:stretch>
                <a:fillRect/>
              </a:stretch>
            </p:blipFill>
            <p:spPr>
              <a:xfrm>
                <a:off x="0" y="0"/>
                <a:ext cx="3025600" cy="936750"/>
              </a:xfrm>
              <a:prstGeom prst="rect">
                <a:avLst/>
              </a:prstGeom>
              <a:noFill/>
              <a:ln>
                <a:noFill/>
              </a:ln>
            </p:spPr>
          </p:pic>
          <p:pic>
            <p:nvPicPr>
              <p:cNvPr id="394" name="Google Shape;394;p83"/>
              <p:cNvPicPr preferRelativeResize="0"/>
              <p:nvPr/>
            </p:nvPicPr>
            <p:blipFill rotWithShape="1">
              <a:blip r:embed="rId4">
                <a:alphaModFix/>
              </a:blip>
              <a:srcRect t="5997" b="63231"/>
              <a:stretch/>
            </p:blipFill>
            <p:spPr>
              <a:xfrm>
                <a:off x="162175" y="4055925"/>
                <a:ext cx="6992676" cy="861825"/>
              </a:xfrm>
              <a:prstGeom prst="rect">
                <a:avLst/>
              </a:prstGeom>
              <a:noFill/>
              <a:ln>
                <a:noFill/>
              </a:ln>
            </p:spPr>
          </p:pic>
          <p:pic>
            <p:nvPicPr>
              <p:cNvPr id="395" name="Google Shape;395;p83"/>
              <p:cNvPicPr preferRelativeResize="0"/>
              <p:nvPr/>
            </p:nvPicPr>
            <p:blipFill>
              <a:blip r:embed="rId5">
                <a:alphaModFix/>
              </a:blip>
              <a:stretch>
                <a:fillRect/>
              </a:stretch>
            </p:blipFill>
            <p:spPr>
              <a:xfrm>
                <a:off x="3059400" y="980425"/>
                <a:ext cx="4610825" cy="3218726"/>
              </a:xfrm>
              <a:prstGeom prst="rect">
                <a:avLst/>
              </a:prstGeom>
              <a:noFill/>
              <a:ln>
                <a:noFill/>
              </a:ln>
            </p:spPr>
          </p:pic>
          <p:pic>
            <p:nvPicPr>
              <p:cNvPr id="396" name="Google Shape;396;p83"/>
              <p:cNvPicPr preferRelativeResize="0"/>
              <p:nvPr/>
            </p:nvPicPr>
            <p:blipFill rotWithShape="1">
              <a:blip r:embed="rId6">
                <a:alphaModFix/>
              </a:blip>
              <a:srcRect l="11544" r="9329"/>
              <a:stretch/>
            </p:blipFill>
            <p:spPr>
              <a:xfrm>
                <a:off x="7591475" y="229200"/>
                <a:ext cx="1503624" cy="4575050"/>
              </a:xfrm>
              <a:prstGeom prst="rect">
                <a:avLst/>
              </a:prstGeom>
              <a:noFill/>
              <a:ln>
                <a:noFill/>
              </a:ln>
            </p:spPr>
          </p:pic>
          <p:pic>
            <p:nvPicPr>
              <p:cNvPr id="397" name="Google Shape;397;p83"/>
              <p:cNvPicPr preferRelativeResize="0"/>
              <p:nvPr/>
            </p:nvPicPr>
            <p:blipFill>
              <a:blip r:embed="rId7">
                <a:alphaModFix/>
              </a:blip>
              <a:stretch>
                <a:fillRect/>
              </a:stretch>
            </p:blipFill>
            <p:spPr>
              <a:xfrm>
                <a:off x="162175" y="1100638"/>
                <a:ext cx="3092548" cy="2668913"/>
              </a:xfrm>
              <a:prstGeom prst="rect">
                <a:avLst/>
              </a:prstGeom>
              <a:noFill/>
              <a:ln>
                <a:noFill/>
              </a:ln>
            </p:spPr>
          </p:pic>
          <p:pic>
            <p:nvPicPr>
              <p:cNvPr id="398" name="Google Shape;398;p83"/>
              <p:cNvPicPr preferRelativeResize="0"/>
              <p:nvPr/>
            </p:nvPicPr>
            <p:blipFill rotWithShape="1">
              <a:blip r:embed="rId4">
                <a:alphaModFix/>
              </a:blip>
              <a:srcRect l="8095" t="42954" r="7580"/>
              <a:stretch/>
            </p:blipFill>
            <p:spPr>
              <a:xfrm>
                <a:off x="3059400" y="0"/>
                <a:ext cx="4104624" cy="1112175"/>
              </a:xfrm>
              <a:prstGeom prst="rect">
                <a:avLst/>
              </a:prstGeom>
              <a:noFill/>
              <a:ln>
                <a:noFill/>
              </a:ln>
            </p:spPr>
          </p:pic>
          <p:pic>
            <p:nvPicPr>
              <p:cNvPr id="399" name="Google Shape;399;p83"/>
              <p:cNvPicPr preferRelativeResize="0"/>
              <p:nvPr/>
            </p:nvPicPr>
            <p:blipFill rotWithShape="1">
              <a:blip r:embed="rId7">
                <a:alphaModFix/>
              </a:blip>
              <a:srcRect r="95380" b="93905"/>
              <a:stretch/>
            </p:blipFill>
            <p:spPr>
              <a:xfrm>
                <a:off x="6927900" y="849550"/>
                <a:ext cx="336975" cy="174901"/>
              </a:xfrm>
              <a:prstGeom prst="rect">
                <a:avLst/>
              </a:prstGeom>
              <a:noFill/>
              <a:ln>
                <a:noFill/>
              </a:ln>
            </p:spPr>
          </p:pic>
        </p:grpSp>
        <p:sp>
          <p:nvSpPr>
            <p:cNvPr id="400" name="Google Shape;400;p83"/>
            <p:cNvSpPr txBox="1"/>
            <p:nvPr/>
          </p:nvSpPr>
          <p:spPr>
            <a:xfrm>
              <a:off x="104325" y="755275"/>
              <a:ext cx="290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a:t>Idea ja käsikirjoitus: Kari A. Hintikka ja Anne Rongas</a:t>
              </a:r>
              <a:endParaRPr sz="900"/>
            </a:p>
            <a:p>
              <a:pPr marL="0" lvl="0" indent="0" algn="l" rtl="0">
                <a:spcBef>
                  <a:spcPts val="0"/>
                </a:spcBef>
                <a:spcAft>
                  <a:spcPts val="0"/>
                </a:spcAft>
                <a:buNone/>
              </a:pPr>
              <a:r>
                <a:rPr lang="fi" sz="900"/>
                <a:t>Visuaalinen toteutus: Ville Kujansuu / MAK Media</a:t>
              </a:r>
              <a:endParaRPr sz="900"/>
            </a:p>
          </p:txBody>
        </p:sp>
        <p:pic>
          <p:nvPicPr>
            <p:cNvPr id="401" name="Google Shape;401;p83"/>
            <p:cNvPicPr preferRelativeResize="0"/>
            <p:nvPr/>
          </p:nvPicPr>
          <p:blipFill>
            <a:blip r:embed="rId8">
              <a:alphaModFix/>
            </a:blip>
            <a:stretch>
              <a:fillRect/>
            </a:stretch>
          </p:blipFill>
          <p:spPr>
            <a:xfrm>
              <a:off x="6949700" y="4844086"/>
              <a:ext cx="806826" cy="227050"/>
            </a:xfrm>
            <a:prstGeom prst="rect">
              <a:avLst/>
            </a:prstGeom>
            <a:noFill/>
            <a:ln>
              <a:noFill/>
            </a:ln>
          </p:spPr>
        </p:pic>
        <p:pic>
          <p:nvPicPr>
            <p:cNvPr id="402" name="Google Shape;402;p83"/>
            <p:cNvPicPr preferRelativeResize="0"/>
            <p:nvPr/>
          </p:nvPicPr>
          <p:blipFill>
            <a:blip r:embed="rId9">
              <a:alphaModFix/>
            </a:blip>
            <a:stretch>
              <a:fillRect/>
            </a:stretch>
          </p:blipFill>
          <p:spPr>
            <a:xfrm>
              <a:off x="7794533" y="4827414"/>
              <a:ext cx="1300567" cy="26037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84"/>
          <p:cNvSpPr txBox="1">
            <a:spLocks noGrp="1"/>
          </p:cNvSpPr>
          <p:nvPr>
            <p:ph type="body" idx="1"/>
          </p:nvPr>
        </p:nvSpPr>
        <p:spPr>
          <a:xfrm>
            <a:off x="348000" y="705250"/>
            <a:ext cx="5933400" cy="4320300"/>
          </a:xfrm>
          <a:prstGeom prst="rect">
            <a:avLst/>
          </a:prstGeom>
        </p:spPr>
        <p:txBody>
          <a:bodyPr spcFirstLastPara="1" wrap="square" lIns="91425" tIns="91425" rIns="91425" bIns="91425" anchor="t" anchorCtr="0">
            <a:normAutofit fontScale="55000" lnSpcReduction="10000"/>
          </a:bodyPr>
          <a:lstStyle/>
          <a:p>
            <a:pPr marL="0" lvl="0" indent="0" algn="l" rtl="0">
              <a:spcBef>
                <a:spcPts val="0"/>
              </a:spcBef>
              <a:spcAft>
                <a:spcPts val="0"/>
              </a:spcAft>
              <a:buNone/>
            </a:pPr>
            <a:r>
              <a:rPr lang="fi" sz="2500" b="1"/>
              <a:t>Asiantuntijan ominaisuus			Chatbotin Suunnitteluperiaate</a:t>
            </a:r>
            <a:endParaRPr sz="2500" b="1"/>
          </a:p>
          <a:p>
            <a:pPr marL="457200" lvl="0" indent="-339657" algn="l" rtl="0">
              <a:lnSpc>
                <a:spcPct val="150000"/>
              </a:lnSpc>
              <a:spcBef>
                <a:spcPts val="1200"/>
              </a:spcBef>
              <a:spcAft>
                <a:spcPts val="0"/>
              </a:spcAft>
              <a:buSzPct val="100000"/>
              <a:buFont typeface="Calibri"/>
              <a:buChar char="●"/>
            </a:pPr>
            <a:r>
              <a:rPr lang="fi" sz="3179">
                <a:latin typeface="Calibri"/>
                <a:ea typeface="Calibri"/>
                <a:cs typeface="Calibri"/>
                <a:sym typeface="Calibri"/>
              </a:rPr>
              <a:t>Syvällinen tietämys</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Soveltaminen</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Kokemus</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Taitavuus</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Johdonmukaisuus sekä analysointi-</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ja ongelmanratkaisukyky</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Jatkuva oppiminen ja kehittyminen</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Kommunikaatiotaidot</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Luotettavuus</a:t>
            </a:r>
            <a:endParaRPr sz="3179">
              <a:latin typeface="Calibri"/>
              <a:ea typeface="Calibri"/>
              <a:cs typeface="Calibri"/>
              <a:sym typeface="Calibri"/>
            </a:endParaRPr>
          </a:p>
          <a:p>
            <a:pPr marL="457200" lvl="0" indent="-339657" algn="l" rtl="0">
              <a:lnSpc>
                <a:spcPct val="150000"/>
              </a:lnSpc>
              <a:spcBef>
                <a:spcPts val="0"/>
              </a:spcBef>
              <a:spcAft>
                <a:spcPts val="0"/>
              </a:spcAft>
              <a:buSzPct val="100000"/>
              <a:buFont typeface="Calibri"/>
              <a:buChar char="●"/>
            </a:pPr>
            <a:r>
              <a:rPr lang="fi" sz="3179">
                <a:latin typeface="Calibri"/>
                <a:ea typeface="Calibri"/>
                <a:cs typeface="Calibri"/>
                <a:sym typeface="Calibri"/>
              </a:rPr>
              <a:t>Päätöksentekokyky</a:t>
            </a:r>
            <a:endParaRPr sz="3179">
              <a:latin typeface="Calibri"/>
              <a:ea typeface="Calibri"/>
              <a:cs typeface="Calibri"/>
              <a:sym typeface="Calibri"/>
            </a:endParaRPr>
          </a:p>
        </p:txBody>
      </p:sp>
      <p:sp>
        <p:nvSpPr>
          <p:cNvPr id="408" name="Google Shape;408;p84"/>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Roolit ja ammatit ovat helppo tapa hahmottaa ChatGPTn mahdollisuuksia</a:t>
            </a:r>
            <a:endParaRPr/>
          </a:p>
        </p:txBody>
      </p:sp>
      <p:sp>
        <p:nvSpPr>
          <p:cNvPr id="409" name="Google Shape;409;p84"/>
          <p:cNvSpPr txBox="1"/>
          <p:nvPr/>
        </p:nvSpPr>
        <p:spPr>
          <a:xfrm>
            <a:off x="6631225" y="794650"/>
            <a:ext cx="2403900" cy="625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300">
                <a:solidFill>
                  <a:schemeClr val="dk1"/>
                </a:solidFill>
                <a:latin typeface="Calibri"/>
                <a:ea typeface="Calibri"/>
                <a:cs typeface="Calibri"/>
                <a:sym typeface="Calibri"/>
              </a:rPr>
              <a:t>Roolit tulossa myös Microsoft Copilotiin ChatGPTn tekniikalla</a:t>
            </a:r>
            <a:endParaRPr sz="1300">
              <a:solidFill>
                <a:schemeClr val="dk1"/>
              </a:solidFill>
              <a:latin typeface="Calibri"/>
              <a:ea typeface="Calibri"/>
              <a:cs typeface="Calibri"/>
              <a:sym typeface="Calibri"/>
            </a:endParaRPr>
          </a:p>
        </p:txBody>
      </p:sp>
      <p:sp>
        <p:nvSpPr>
          <p:cNvPr id="410" name="Google Shape;410;p84"/>
          <p:cNvSpPr txBox="1"/>
          <p:nvPr/>
        </p:nvSpPr>
        <p:spPr>
          <a:xfrm>
            <a:off x="4381350" y="1938038"/>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Ammatti</a:t>
            </a:r>
            <a:endParaRPr sz="1200">
              <a:solidFill>
                <a:schemeClr val="dk1"/>
              </a:solidFill>
              <a:latin typeface="Calibri"/>
              <a:ea typeface="Calibri"/>
              <a:cs typeface="Calibri"/>
              <a:sym typeface="Calibri"/>
            </a:endParaRPr>
          </a:p>
        </p:txBody>
      </p:sp>
      <p:sp>
        <p:nvSpPr>
          <p:cNvPr id="411" name="Google Shape;411;p84"/>
          <p:cNvSpPr txBox="1"/>
          <p:nvPr/>
        </p:nvSpPr>
        <p:spPr>
          <a:xfrm>
            <a:off x="4361375" y="2826538"/>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Prosessi</a:t>
            </a:r>
            <a:endParaRPr sz="1200">
              <a:solidFill>
                <a:schemeClr val="dk1"/>
              </a:solidFill>
              <a:latin typeface="Calibri"/>
              <a:ea typeface="Calibri"/>
              <a:cs typeface="Calibri"/>
              <a:sym typeface="Calibri"/>
            </a:endParaRPr>
          </a:p>
        </p:txBody>
      </p:sp>
      <p:sp>
        <p:nvSpPr>
          <p:cNvPr id="412" name="Google Shape;412;p84"/>
          <p:cNvSpPr txBox="1"/>
          <p:nvPr/>
        </p:nvSpPr>
        <p:spPr>
          <a:xfrm>
            <a:off x="4361363" y="238215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Taitotaso</a:t>
            </a:r>
            <a:endParaRPr sz="1200">
              <a:solidFill>
                <a:schemeClr val="dk1"/>
              </a:solidFill>
              <a:latin typeface="Calibri"/>
              <a:ea typeface="Calibri"/>
              <a:cs typeface="Calibri"/>
              <a:sym typeface="Calibri"/>
            </a:endParaRPr>
          </a:p>
        </p:txBody>
      </p:sp>
      <p:sp>
        <p:nvSpPr>
          <p:cNvPr id="413" name="Google Shape;413;p84"/>
          <p:cNvSpPr txBox="1"/>
          <p:nvPr/>
        </p:nvSpPr>
        <p:spPr>
          <a:xfrm>
            <a:off x="4361375" y="3434338"/>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Vastaustyyli</a:t>
            </a:r>
            <a:endParaRPr sz="1200">
              <a:solidFill>
                <a:schemeClr val="dk1"/>
              </a:solidFill>
              <a:latin typeface="Calibri"/>
              <a:ea typeface="Calibri"/>
              <a:cs typeface="Calibri"/>
              <a:sym typeface="Calibri"/>
            </a:endParaRPr>
          </a:p>
        </p:txBody>
      </p:sp>
      <p:sp>
        <p:nvSpPr>
          <p:cNvPr id="414" name="Google Shape;414;p84"/>
          <p:cNvSpPr txBox="1"/>
          <p:nvPr/>
        </p:nvSpPr>
        <p:spPr>
          <a:xfrm>
            <a:off x="4381350" y="149395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Tavoite</a:t>
            </a:r>
            <a:endParaRPr sz="1200">
              <a:solidFill>
                <a:schemeClr val="dk1"/>
              </a:solidFill>
              <a:latin typeface="Calibri"/>
              <a:ea typeface="Calibri"/>
              <a:cs typeface="Calibri"/>
              <a:sym typeface="Calibri"/>
            </a:endParaRPr>
          </a:p>
        </p:txBody>
      </p:sp>
      <p:sp>
        <p:nvSpPr>
          <p:cNvPr id="415" name="Google Shape;415;p84"/>
          <p:cNvSpPr txBox="1"/>
          <p:nvPr/>
        </p:nvSpPr>
        <p:spPr>
          <a:xfrm>
            <a:off x="4381350" y="1094163"/>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Aihe</a:t>
            </a:r>
            <a:endParaRPr sz="1200">
              <a:solidFill>
                <a:schemeClr val="dk1"/>
              </a:solidFill>
              <a:latin typeface="Calibri"/>
              <a:ea typeface="Calibri"/>
              <a:cs typeface="Calibri"/>
              <a:sym typeface="Calibri"/>
            </a:endParaRPr>
          </a:p>
        </p:txBody>
      </p:sp>
      <p:sp>
        <p:nvSpPr>
          <p:cNvPr id="416" name="Google Shape;416;p84"/>
          <p:cNvSpPr txBox="1"/>
          <p:nvPr/>
        </p:nvSpPr>
        <p:spPr>
          <a:xfrm>
            <a:off x="6658525" y="2571750"/>
            <a:ext cx="2376600" cy="9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200">
                <a:solidFill>
                  <a:schemeClr val="dk1"/>
                </a:solidFill>
              </a:rPr>
              <a:t>ChatGPTn epätieteellinen listaus asiantuntijan ominaisuuksista Bing-hakukoneella haettuna</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85"/>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Roolit ja ammatit ovat helppo tapa hahmottaa ChatGPTn mahdollisuuksia</a:t>
            </a:r>
            <a:endParaRPr/>
          </a:p>
        </p:txBody>
      </p:sp>
      <p:sp>
        <p:nvSpPr>
          <p:cNvPr id="422" name="Google Shape;422;p85"/>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fi"/>
              <a:t>Roolien avulla on helpompi hahmottaa mitä kaikkea ChatGPTn kanssa voi tehdä</a:t>
            </a:r>
            <a:endParaRPr/>
          </a:p>
          <a:p>
            <a:pPr marL="457200" lvl="0" indent="-323850" algn="l" rtl="0">
              <a:spcBef>
                <a:spcPts val="0"/>
              </a:spcBef>
              <a:spcAft>
                <a:spcPts val="0"/>
              </a:spcAft>
              <a:buSzPts val="1500"/>
              <a:buChar char="●"/>
            </a:pPr>
            <a:r>
              <a:rPr lang="fi" i="1"/>
              <a:t>"Tähän tarvittaisiin Joku joka osaa tehdä nopeasti markkinointitekstin | logon | käännöksen | taulukon | lukujärjestyksen | opiskelutavoitteet | luokitella tai tiivistää tekstin"</a:t>
            </a:r>
            <a:endParaRPr i="1"/>
          </a:p>
          <a:p>
            <a:pPr marL="457200" lvl="0" indent="-323850" algn="l" rtl="0">
              <a:spcBef>
                <a:spcPts val="0"/>
              </a:spcBef>
              <a:spcAft>
                <a:spcPts val="0"/>
              </a:spcAft>
              <a:buSzPts val="1500"/>
              <a:buChar char="●"/>
            </a:pPr>
            <a:r>
              <a:rPr lang="fi"/>
              <a:t>ChatGPT muistuttaa jutustelua työkaverin kanssa kahvipöydän tai Teamsin äärellä</a:t>
            </a:r>
            <a:endParaRPr/>
          </a:p>
          <a:p>
            <a:pPr marL="457200" lvl="0" indent="-323850" algn="l" rtl="0">
              <a:spcBef>
                <a:spcPts val="0"/>
              </a:spcBef>
              <a:spcAft>
                <a:spcPts val="0"/>
              </a:spcAft>
              <a:buSzPts val="1500"/>
              <a:buChar char="●"/>
            </a:pPr>
            <a:r>
              <a:rPr lang="fi"/>
              <a:t>ChatGPTaa on kuvattu myös seuraavasti: "</a:t>
            </a:r>
            <a:r>
              <a:rPr lang="fi" i="1"/>
              <a:t>Se on vastavalmistunut uusi ja innokas työntekijä, jonka pomo ihminen on"</a:t>
            </a:r>
            <a:endParaRPr i="1"/>
          </a:p>
        </p:txBody>
      </p:sp>
      <p:sp>
        <p:nvSpPr>
          <p:cNvPr id="423" name="Google Shape;423;p85"/>
          <p:cNvSpPr txBox="1"/>
          <p:nvPr/>
        </p:nvSpPr>
        <p:spPr>
          <a:xfrm>
            <a:off x="6631225" y="794650"/>
            <a:ext cx="2403900" cy="625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300">
                <a:solidFill>
                  <a:schemeClr val="dk1"/>
                </a:solidFill>
                <a:latin typeface="Calibri"/>
                <a:ea typeface="Calibri"/>
                <a:cs typeface="Calibri"/>
                <a:sym typeface="Calibri"/>
              </a:rPr>
              <a:t>Roolit tulossa myös Microsoft Copilotiin ChatGPTn tekniikalla</a:t>
            </a:r>
            <a:endParaRPr sz="1300">
              <a:solidFill>
                <a:schemeClr val="dk1"/>
              </a:solidFill>
              <a:latin typeface="Calibri"/>
              <a:ea typeface="Calibri"/>
              <a:cs typeface="Calibri"/>
              <a:sym typeface="Calibri"/>
            </a:endParaRPr>
          </a:p>
        </p:txBody>
      </p:sp>
      <p:sp>
        <p:nvSpPr>
          <p:cNvPr id="424" name="Google Shape;424;p85"/>
          <p:cNvSpPr txBox="1"/>
          <p:nvPr/>
        </p:nvSpPr>
        <p:spPr>
          <a:xfrm>
            <a:off x="5408700" y="181007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Aihe</a:t>
            </a:r>
            <a:endParaRPr sz="1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86"/>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Roolit ovat helppo tapa hahmottaa ChatGPTn mahdollisuuksia -</a:t>
            </a:r>
            <a:endParaRPr/>
          </a:p>
          <a:p>
            <a:pPr marL="0" lvl="0" indent="0" algn="l" rtl="0">
              <a:spcBef>
                <a:spcPts val="0"/>
              </a:spcBef>
              <a:spcAft>
                <a:spcPts val="0"/>
              </a:spcAft>
              <a:buNone/>
            </a:pPr>
            <a:r>
              <a:rPr lang="fi"/>
              <a:t>ja maksullinen ChatGPT-4 osaa myös tehdä kuvia</a:t>
            </a:r>
            <a:endParaRPr/>
          </a:p>
        </p:txBody>
      </p:sp>
      <p:sp>
        <p:nvSpPr>
          <p:cNvPr id="430" name="Google Shape;430;p86"/>
          <p:cNvSpPr txBox="1"/>
          <p:nvPr/>
        </p:nvSpPr>
        <p:spPr>
          <a:xfrm>
            <a:off x="5583800" y="720500"/>
            <a:ext cx="3402300" cy="41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31" name="Google Shape;431;p86"/>
          <p:cNvPicPr preferRelativeResize="0"/>
          <p:nvPr/>
        </p:nvPicPr>
        <p:blipFill>
          <a:blip r:embed="rId3">
            <a:alphaModFix/>
          </a:blip>
          <a:stretch>
            <a:fillRect/>
          </a:stretch>
        </p:blipFill>
        <p:spPr>
          <a:xfrm>
            <a:off x="304800" y="1022850"/>
            <a:ext cx="6974750" cy="3487349"/>
          </a:xfrm>
          <a:prstGeom prst="rect">
            <a:avLst/>
          </a:prstGeom>
          <a:noFill/>
          <a:ln w="9525" cap="flat" cmpd="sng">
            <a:solidFill>
              <a:schemeClr val="dk1"/>
            </a:solidFill>
            <a:prstDash val="solid"/>
            <a:round/>
            <a:headEnd type="none" w="sm" len="sm"/>
            <a:tailEnd type="none" w="sm" len="sm"/>
          </a:ln>
        </p:spPr>
      </p:pic>
      <p:sp>
        <p:nvSpPr>
          <p:cNvPr id="432" name="Google Shape;432;p86"/>
          <p:cNvSpPr txBox="1"/>
          <p:nvPr/>
        </p:nvSpPr>
        <p:spPr>
          <a:xfrm>
            <a:off x="7279550" y="872900"/>
            <a:ext cx="1706700" cy="41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b="1">
                <a:solidFill>
                  <a:srgbClr val="343541"/>
                </a:solidFill>
                <a:latin typeface="Calibri"/>
                <a:ea typeface="Calibri"/>
                <a:cs typeface="Calibri"/>
                <a:sym typeface="Calibri"/>
              </a:rPr>
              <a:t>Syöte ChatGPT-4:lle</a:t>
            </a:r>
            <a:endParaRPr b="1">
              <a:solidFill>
                <a:srgbClr val="343541"/>
              </a:solidFill>
              <a:latin typeface="Calibri"/>
              <a:ea typeface="Calibri"/>
              <a:cs typeface="Calibri"/>
              <a:sym typeface="Calibri"/>
            </a:endParaRPr>
          </a:p>
          <a:p>
            <a:pPr marL="0" lvl="0" indent="0" algn="l" rtl="0">
              <a:spcBef>
                <a:spcPts val="0"/>
              </a:spcBef>
              <a:spcAft>
                <a:spcPts val="0"/>
              </a:spcAft>
              <a:buNone/>
            </a:pPr>
            <a:endParaRPr sz="1500">
              <a:solidFill>
                <a:srgbClr val="343541"/>
              </a:solidFill>
              <a:latin typeface="Calibri"/>
              <a:ea typeface="Calibri"/>
              <a:cs typeface="Calibri"/>
              <a:sym typeface="Calibri"/>
            </a:endParaRPr>
          </a:p>
          <a:p>
            <a:pPr marL="0" lvl="0" indent="0" algn="l" rtl="0">
              <a:spcBef>
                <a:spcPts val="0"/>
              </a:spcBef>
              <a:spcAft>
                <a:spcPts val="0"/>
              </a:spcAft>
              <a:buNone/>
            </a:pPr>
            <a:r>
              <a:rPr lang="fi" sz="1500">
                <a:solidFill>
                  <a:srgbClr val="343541"/>
                </a:solidFill>
                <a:latin typeface="Calibri"/>
                <a:ea typeface="Calibri"/>
                <a:cs typeface="Calibri"/>
                <a:sym typeface="Calibri"/>
              </a:rPr>
              <a:t>"Listaa 30 eri roolia ja ammattia, miten ChatGPT voisi olla verkko-opettajan työn kaverina.</a:t>
            </a:r>
            <a:endParaRPr sz="1500">
              <a:solidFill>
                <a:srgbClr val="343541"/>
              </a:solidFill>
              <a:latin typeface="Calibri"/>
              <a:ea typeface="Calibri"/>
              <a:cs typeface="Calibri"/>
              <a:sym typeface="Calibri"/>
            </a:endParaRPr>
          </a:p>
          <a:p>
            <a:pPr marL="0" lvl="0" indent="0" algn="l" rtl="0">
              <a:spcBef>
                <a:spcPts val="0"/>
              </a:spcBef>
              <a:spcAft>
                <a:spcPts val="0"/>
              </a:spcAft>
              <a:buNone/>
            </a:pPr>
            <a:endParaRPr sz="1500">
              <a:solidFill>
                <a:srgbClr val="343541"/>
              </a:solidFill>
              <a:latin typeface="Calibri"/>
              <a:ea typeface="Calibri"/>
              <a:cs typeface="Calibri"/>
              <a:sym typeface="Calibri"/>
            </a:endParaRPr>
          </a:p>
          <a:p>
            <a:pPr marL="0" lvl="0" indent="0" algn="l" rtl="0">
              <a:spcBef>
                <a:spcPts val="0"/>
              </a:spcBef>
              <a:spcAft>
                <a:spcPts val="0"/>
              </a:spcAft>
              <a:buNone/>
            </a:pPr>
            <a:r>
              <a:rPr lang="fi" sz="1500">
                <a:solidFill>
                  <a:srgbClr val="343541"/>
                </a:solidFill>
                <a:latin typeface="Calibri"/>
                <a:ea typeface="Calibri"/>
                <a:cs typeface="Calibri"/>
                <a:sym typeface="Calibri"/>
              </a:rPr>
              <a:t>Keskity nimenomaan opettajan työhön, ei opiskelijoiden avustamiseen."</a:t>
            </a:r>
            <a:endParaRPr sz="1500">
              <a:latin typeface="Calibri"/>
              <a:ea typeface="Calibri"/>
              <a:cs typeface="Calibri"/>
              <a:sym typeface="Calibri"/>
            </a:endParaRPr>
          </a:p>
        </p:txBody>
      </p:sp>
      <p:sp>
        <p:nvSpPr>
          <p:cNvPr id="433" name="Google Shape;433;p86"/>
          <p:cNvSpPr txBox="1"/>
          <p:nvPr/>
        </p:nvSpPr>
        <p:spPr>
          <a:xfrm>
            <a:off x="340225" y="4543100"/>
            <a:ext cx="50634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t>ChatGPT-4n generoima asiasanapilvi</a:t>
            </a:r>
            <a:endParaRPr/>
          </a:p>
        </p:txBody>
      </p:sp>
      <p:sp>
        <p:nvSpPr>
          <p:cNvPr id="434" name="Google Shape;434;p86"/>
          <p:cNvSpPr txBox="1"/>
          <p:nvPr/>
        </p:nvSpPr>
        <p:spPr>
          <a:xfrm>
            <a:off x="7994300" y="413100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Ammatti</a:t>
            </a:r>
            <a:endParaRPr sz="1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87"/>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Räätälöidyillä GPTeilla on jo oma netti'kauppa'</a:t>
            </a:r>
            <a:endParaRPr/>
          </a:p>
        </p:txBody>
      </p:sp>
      <p:sp>
        <p:nvSpPr>
          <p:cNvPr id="440" name="Google Shape;440;p87"/>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41" name="Google Shape;441;p87"/>
          <p:cNvPicPr preferRelativeResize="0"/>
          <p:nvPr/>
        </p:nvPicPr>
        <p:blipFill>
          <a:blip r:embed="rId3">
            <a:alphaModFix/>
          </a:blip>
          <a:stretch>
            <a:fillRect/>
          </a:stretch>
        </p:blipFill>
        <p:spPr>
          <a:xfrm>
            <a:off x="391697" y="714325"/>
            <a:ext cx="5341452" cy="4179601"/>
          </a:xfrm>
          <a:prstGeom prst="rect">
            <a:avLst/>
          </a:prstGeom>
          <a:noFill/>
          <a:ln w="9525" cap="flat" cmpd="sng">
            <a:solidFill>
              <a:schemeClr val="dk1"/>
            </a:solidFill>
            <a:prstDash val="solid"/>
            <a:round/>
            <a:headEnd type="none" w="sm" len="sm"/>
            <a:tailEnd type="none" w="sm" len="sm"/>
          </a:ln>
        </p:spPr>
      </p:pic>
      <p:sp>
        <p:nvSpPr>
          <p:cNvPr id="442" name="Google Shape;442;p87"/>
          <p:cNvSpPr txBox="1"/>
          <p:nvPr/>
        </p:nvSpPr>
        <p:spPr>
          <a:xfrm>
            <a:off x="5914575" y="707575"/>
            <a:ext cx="3111600" cy="19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500">
                <a:solidFill>
                  <a:schemeClr val="dk1"/>
                </a:solidFill>
                <a:latin typeface="Calibri"/>
                <a:ea typeface="Calibri"/>
                <a:cs typeface="Calibri"/>
                <a:sym typeface="Calibri"/>
              </a:rPr>
              <a:t>Bottikauppa löytyy ChatGPTn maksuversion sisältä vasemmalta klikkaamalla Explore-täppää</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fi" sz="1500">
                <a:solidFill>
                  <a:schemeClr val="dk1"/>
                </a:solidFill>
                <a:latin typeface="Calibri"/>
                <a:ea typeface="Calibri"/>
                <a:cs typeface="Calibri"/>
                <a:sym typeface="Calibri"/>
              </a:rPr>
              <a:t>Toiminee myös Copilot Prossa</a:t>
            </a:r>
            <a:endParaRPr sz="15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8"/>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fi" sz="1700"/>
              <a:t>ChatGPT simuloimassa työn vuorovaikutustilanteita  (ChatGPT-4)</a:t>
            </a:r>
            <a:endParaRPr sz="1700"/>
          </a:p>
        </p:txBody>
      </p:sp>
      <p:sp>
        <p:nvSpPr>
          <p:cNvPr id="448" name="Google Shape;448;p88"/>
          <p:cNvSpPr txBox="1">
            <a:spLocks noGrp="1"/>
          </p:cNvSpPr>
          <p:nvPr>
            <p:ph type="body" idx="1"/>
          </p:nvPr>
        </p:nvSpPr>
        <p:spPr>
          <a:xfrm>
            <a:off x="311700" y="714325"/>
            <a:ext cx="86790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i" sz="1200">
                <a:solidFill>
                  <a:srgbClr val="343541"/>
                </a:solidFill>
                <a:latin typeface="Roboto"/>
                <a:ea typeface="Roboto"/>
                <a:cs typeface="Roboto"/>
                <a:sym typeface="Roboto"/>
              </a:rPr>
              <a:t>"Simuloi asiakaspalvelu-tilannetta. Kuvittele olevasi asiakas, joka haluaa neuvotella paremman sopimuksen kännykkänsä mobiililiittymästä. Itse olen asiakaspalvelija. Aloita keskustelu, mutta odota aina minun vastaustani ja reagoi sen perusteella."</a:t>
            </a:r>
            <a:endParaRPr/>
          </a:p>
        </p:txBody>
      </p:sp>
      <p:pic>
        <p:nvPicPr>
          <p:cNvPr id="449" name="Google Shape;449;p88"/>
          <p:cNvPicPr preferRelativeResize="0"/>
          <p:nvPr/>
        </p:nvPicPr>
        <p:blipFill>
          <a:blip r:embed="rId3">
            <a:alphaModFix/>
          </a:blip>
          <a:stretch>
            <a:fillRect/>
          </a:stretch>
        </p:blipFill>
        <p:spPr>
          <a:xfrm>
            <a:off x="401675" y="1420125"/>
            <a:ext cx="6837326" cy="2785925"/>
          </a:xfrm>
          <a:prstGeom prst="rect">
            <a:avLst/>
          </a:prstGeom>
          <a:noFill/>
          <a:ln w="9525" cap="flat" cmpd="sng">
            <a:solidFill>
              <a:schemeClr val="dk1"/>
            </a:solidFill>
            <a:prstDash val="solid"/>
            <a:round/>
            <a:headEnd type="none" w="sm" len="sm"/>
            <a:tailEnd type="none" w="sm" len="sm"/>
          </a:ln>
        </p:spPr>
      </p:pic>
      <p:sp>
        <p:nvSpPr>
          <p:cNvPr id="450" name="Google Shape;450;p88"/>
          <p:cNvSpPr txBox="1"/>
          <p:nvPr/>
        </p:nvSpPr>
        <p:spPr>
          <a:xfrm>
            <a:off x="477025" y="4437875"/>
            <a:ext cx="8355300" cy="3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t>Chatti katsottavisssa: </a:t>
            </a:r>
            <a:r>
              <a:rPr lang="fi" u="sng">
                <a:solidFill>
                  <a:schemeClr val="hlink"/>
                </a:solidFill>
                <a:hlinkClick r:id="rId4"/>
              </a:rPr>
              <a:t>https://chat.openai.com/share/ebbc2caa-0c31-4d21-ae30-346a097933fe</a:t>
            </a:r>
            <a:endParaRPr/>
          </a:p>
          <a:p>
            <a:pPr marL="0" lvl="0" indent="0" algn="l" rtl="0">
              <a:spcBef>
                <a:spcPts val="0"/>
              </a:spcBef>
              <a:spcAft>
                <a:spcPts val="0"/>
              </a:spcAft>
              <a:buNone/>
            </a:pPr>
            <a:r>
              <a:rPr lang="fi"/>
              <a:t>HUOM! Chatin jatkaminen edellyttää ChatGPT-tunnusta</a:t>
            </a:r>
            <a:endParaRPr/>
          </a:p>
        </p:txBody>
      </p:sp>
      <p:sp>
        <p:nvSpPr>
          <p:cNvPr id="451" name="Google Shape;451;p88"/>
          <p:cNvSpPr txBox="1"/>
          <p:nvPr/>
        </p:nvSpPr>
        <p:spPr>
          <a:xfrm>
            <a:off x="7404300" y="1432900"/>
            <a:ext cx="1586400" cy="230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179999" lvl="0" indent="-161925" algn="l" rtl="0">
              <a:lnSpc>
                <a:spcPct val="115000"/>
              </a:lnSpc>
              <a:spcBef>
                <a:spcPts val="0"/>
              </a:spcBef>
              <a:spcAft>
                <a:spcPts val="0"/>
              </a:spcAft>
              <a:buSzPts val="1200"/>
              <a:buChar char="●"/>
            </a:pPr>
            <a:r>
              <a:rPr lang="fi" sz="1200"/>
              <a:t>HUOM!</a:t>
            </a:r>
            <a:endParaRPr sz="1200"/>
          </a:p>
          <a:p>
            <a:pPr marL="179999" lvl="0" indent="-161925" algn="l" rtl="0">
              <a:lnSpc>
                <a:spcPct val="115000"/>
              </a:lnSpc>
              <a:spcBef>
                <a:spcPts val="0"/>
              </a:spcBef>
              <a:spcAft>
                <a:spcPts val="0"/>
              </a:spcAft>
              <a:buSzPts val="1200"/>
              <a:buChar char="●"/>
            </a:pPr>
            <a:r>
              <a:rPr lang="fi" sz="1200"/>
              <a:t>Tämä demo on tehty ChatGPT-4 maksuversiolla, jotta chatin voisi jakaa linkkinä</a:t>
            </a:r>
            <a:endParaRPr sz="1200"/>
          </a:p>
          <a:p>
            <a:pPr marL="179999" lvl="0" indent="-161925" algn="l" rtl="0">
              <a:lnSpc>
                <a:spcPct val="115000"/>
              </a:lnSpc>
              <a:spcBef>
                <a:spcPts val="0"/>
              </a:spcBef>
              <a:spcAft>
                <a:spcPts val="0"/>
              </a:spcAft>
              <a:buSzPts val="1200"/>
              <a:buChar char="●"/>
            </a:pPr>
            <a:r>
              <a:rPr lang="fi" sz="1200"/>
              <a:t>Vastaukset eivät eroa merkittävästi ChatGPT-3.5 ilmaisversiosta</a:t>
            </a:r>
            <a:endParaRPr sz="1200"/>
          </a:p>
        </p:txBody>
      </p:sp>
      <p:sp>
        <p:nvSpPr>
          <p:cNvPr id="452" name="Google Shape;452;p88"/>
          <p:cNvSpPr txBox="1"/>
          <p:nvPr/>
        </p:nvSpPr>
        <p:spPr>
          <a:xfrm>
            <a:off x="8043275" y="382505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Vastaustyyli</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9"/>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 simuloimassa asiakasta 2 (ChatGPT-4)</a:t>
            </a:r>
            <a:endParaRPr/>
          </a:p>
        </p:txBody>
      </p:sp>
      <p:sp>
        <p:nvSpPr>
          <p:cNvPr id="458" name="Google Shape;458;p89"/>
          <p:cNvSpPr txBox="1">
            <a:spLocks noGrp="1"/>
          </p:cNvSpPr>
          <p:nvPr>
            <p:ph type="body" idx="1"/>
          </p:nvPr>
        </p:nvSpPr>
        <p:spPr>
          <a:xfrm>
            <a:off x="311700" y="714325"/>
            <a:ext cx="86790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59" name="Google Shape;459;p89"/>
          <p:cNvPicPr preferRelativeResize="0"/>
          <p:nvPr/>
        </p:nvPicPr>
        <p:blipFill>
          <a:blip r:embed="rId3">
            <a:alphaModFix/>
          </a:blip>
          <a:stretch>
            <a:fillRect/>
          </a:stretch>
        </p:blipFill>
        <p:spPr>
          <a:xfrm>
            <a:off x="345877" y="711450"/>
            <a:ext cx="5754325" cy="41272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90"/>
          <p:cNvSpPr txBox="1">
            <a:spLocks noGrp="1"/>
          </p:cNvSpPr>
          <p:nvPr>
            <p:ph type="title"/>
          </p:nvPr>
        </p:nvSpPr>
        <p:spPr>
          <a:xfrm>
            <a:off x="311700" y="159275"/>
            <a:ext cx="45102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58235"/>
              <a:buNone/>
            </a:pPr>
            <a:r>
              <a:rPr lang="fi" sz="1700"/>
              <a:t>Custom Instructions: ChatGPT simuloimassa ITK24n ehdotusten jättämistä</a:t>
            </a:r>
            <a:endParaRPr sz="1700"/>
          </a:p>
        </p:txBody>
      </p:sp>
      <p:sp>
        <p:nvSpPr>
          <p:cNvPr id="465" name="Google Shape;465;p90"/>
          <p:cNvSpPr txBox="1">
            <a:spLocks noGrp="1"/>
          </p:cNvSpPr>
          <p:nvPr>
            <p:ph type="body" idx="1"/>
          </p:nvPr>
        </p:nvSpPr>
        <p:spPr>
          <a:xfrm>
            <a:off x="311700" y="714325"/>
            <a:ext cx="4510200" cy="41796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Calibri"/>
              <a:buChar char="●"/>
            </a:pPr>
            <a:r>
              <a:rPr lang="fi" sz="1400">
                <a:latin typeface="Calibri"/>
                <a:ea typeface="Calibri"/>
                <a:cs typeface="Calibri"/>
                <a:sym typeface="Calibri"/>
              </a:rPr>
              <a:t>Custom Instructions on ChatGPTn suht' uusi ominaisuus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fi" sz="1400">
                <a:latin typeface="Calibri"/>
                <a:ea typeface="Calibri"/>
                <a:cs typeface="Calibri"/>
                <a:sym typeface="Calibri"/>
              </a:rPr>
              <a:t>ChatGPTlle tehdään esiasetukset, joiden avulla se keskittyy vain käsiteltävään asiaan ja vastaustapaan</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fi" sz="1400">
                <a:latin typeface="Calibri"/>
                <a:ea typeface="Calibri"/>
                <a:cs typeface="Calibri"/>
                <a:sym typeface="Calibri"/>
              </a:rPr>
              <a:t>Esiasetuksia on kaksi, molempiin max 1500 merkkiä</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fi" sz="1400">
                <a:latin typeface="Calibri"/>
                <a:ea typeface="Calibri"/>
                <a:cs typeface="Calibri"/>
                <a:sym typeface="Calibri"/>
              </a:rPr>
              <a:t>Ylemmässä laatikossa määritellään ChatGPTn rooli ja tavoite tai vaikkapa käyttäjän työtehtävät</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fi" sz="1400">
                <a:latin typeface="Calibri"/>
                <a:ea typeface="Calibri"/>
                <a:cs typeface="Calibri"/>
                <a:sym typeface="Calibri"/>
              </a:rPr>
              <a:t>Alemmassa laatikossa kuvataan vastauksen tyyli, rakenne, käytettävä vastauskieli etc.</a:t>
            </a:r>
            <a:endParaRPr sz="1400">
              <a:latin typeface="Calibri"/>
              <a:ea typeface="Calibri"/>
              <a:cs typeface="Calibri"/>
              <a:sym typeface="Calibri"/>
            </a:endParaRPr>
          </a:p>
        </p:txBody>
      </p:sp>
      <p:pic>
        <p:nvPicPr>
          <p:cNvPr id="466" name="Google Shape;466;p90"/>
          <p:cNvPicPr preferRelativeResize="0"/>
          <p:nvPr/>
        </p:nvPicPr>
        <p:blipFill>
          <a:blip r:embed="rId3">
            <a:alphaModFix/>
          </a:blip>
          <a:stretch>
            <a:fillRect/>
          </a:stretch>
        </p:blipFill>
        <p:spPr>
          <a:xfrm>
            <a:off x="5027300" y="311100"/>
            <a:ext cx="3932650" cy="467999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1"/>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fi" sz="1700"/>
              <a:t>Custom Instructions: ChatGPT simuloimassa ITK24n ehdotusten jättämistä</a:t>
            </a:r>
            <a:endParaRPr sz="1700"/>
          </a:p>
        </p:txBody>
      </p:sp>
      <p:sp>
        <p:nvSpPr>
          <p:cNvPr id="472" name="Google Shape;472;p91"/>
          <p:cNvSpPr txBox="1">
            <a:spLocks noGrp="1"/>
          </p:cNvSpPr>
          <p:nvPr>
            <p:ph type="body" idx="1"/>
          </p:nvPr>
        </p:nvSpPr>
        <p:spPr>
          <a:xfrm>
            <a:off x="311700" y="714325"/>
            <a:ext cx="86790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i">
                <a:latin typeface="Calibri"/>
                <a:ea typeface="Calibri"/>
                <a:cs typeface="Calibri"/>
                <a:sym typeface="Calibri"/>
              </a:rPr>
              <a:t>"Tee ehdotus tekoälyn etiikasta kestävän tulevaisuuden opinnoissa"</a:t>
            </a:r>
            <a:endParaRPr sz="1800">
              <a:latin typeface="Calibri"/>
              <a:ea typeface="Calibri"/>
              <a:cs typeface="Calibri"/>
              <a:sym typeface="Calibri"/>
            </a:endParaRPr>
          </a:p>
        </p:txBody>
      </p:sp>
      <p:pic>
        <p:nvPicPr>
          <p:cNvPr id="473" name="Google Shape;473;p91"/>
          <p:cNvPicPr preferRelativeResize="0"/>
          <p:nvPr/>
        </p:nvPicPr>
        <p:blipFill>
          <a:blip r:embed="rId3">
            <a:alphaModFix/>
          </a:blip>
          <a:stretch>
            <a:fillRect/>
          </a:stretch>
        </p:blipFill>
        <p:spPr>
          <a:xfrm>
            <a:off x="448048" y="1168100"/>
            <a:ext cx="5382749" cy="3823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92"/>
          <p:cNvSpPr txBox="1">
            <a:spLocks noGrp="1"/>
          </p:cNvSpPr>
          <p:nvPr>
            <p:ph type="title"/>
          </p:nvPr>
        </p:nvSpPr>
        <p:spPr>
          <a:xfrm>
            <a:off x="311700" y="92075"/>
            <a:ext cx="8520600" cy="52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b="1">
                <a:latin typeface="Exo 2"/>
                <a:ea typeface="Exo 2"/>
                <a:cs typeface="Exo 2"/>
                <a:sym typeface="Exo 2"/>
              </a:rPr>
              <a:t>Ideointitapoja ja ChatGPTn 'logiikka': "Kilauta kaverille"</a:t>
            </a:r>
            <a:endParaRPr b="1">
              <a:latin typeface="Exo 2"/>
              <a:ea typeface="Exo 2"/>
              <a:cs typeface="Exo 2"/>
              <a:sym typeface="Exo 2"/>
            </a:endParaRPr>
          </a:p>
        </p:txBody>
      </p:sp>
      <p:sp>
        <p:nvSpPr>
          <p:cNvPr id="479" name="Google Shape;479;p92"/>
          <p:cNvSpPr txBox="1"/>
          <p:nvPr/>
        </p:nvSpPr>
        <p:spPr>
          <a:xfrm>
            <a:off x="78250" y="1955688"/>
            <a:ext cx="2151900" cy="1200600"/>
          </a:xfrm>
          <a:prstGeom prst="rect">
            <a:avLst/>
          </a:prstGeom>
          <a:solidFill>
            <a:srgbClr val="CFE2F3"/>
          </a:solid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Yleisiä aloituskysymyksia</a:t>
            </a:r>
            <a:endParaRPr sz="1100"/>
          </a:p>
          <a:p>
            <a:pPr marL="0" lvl="0" indent="0" algn="l" rtl="0">
              <a:spcBef>
                <a:spcPts val="0"/>
              </a:spcBef>
              <a:spcAft>
                <a:spcPts val="0"/>
              </a:spcAft>
              <a:buNone/>
            </a:pPr>
            <a:r>
              <a:rPr lang="fi" sz="1100"/>
              <a:t>- Keksi 5 tai 10 …</a:t>
            </a:r>
            <a:endParaRPr sz="1100"/>
          </a:p>
          <a:p>
            <a:pPr marL="0" lvl="0" indent="0" algn="l" rtl="0">
              <a:spcBef>
                <a:spcPts val="0"/>
              </a:spcBef>
              <a:spcAft>
                <a:spcPts val="0"/>
              </a:spcAft>
              <a:buNone/>
            </a:pPr>
            <a:r>
              <a:rPr lang="fi" sz="1100"/>
              <a:t>- Kerro esimerkkejä aiheesta X</a:t>
            </a:r>
            <a:endParaRPr sz="1100"/>
          </a:p>
          <a:p>
            <a:pPr marL="0" lvl="0" indent="0" algn="l" rtl="0">
              <a:spcBef>
                <a:spcPts val="0"/>
              </a:spcBef>
              <a:spcAft>
                <a:spcPts val="0"/>
              </a:spcAft>
              <a:buNone/>
            </a:pPr>
            <a:r>
              <a:rPr lang="fi" sz="1100">
                <a:solidFill>
                  <a:schemeClr val="dk1"/>
                </a:solidFill>
              </a:rPr>
              <a:t> - Listaa ideoita aiheesta D</a:t>
            </a:r>
            <a:endParaRPr sz="1100">
              <a:solidFill>
                <a:schemeClr val="dk1"/>
              </a:solidFill>
            </a:endParaRPr>
          </a:p>
          <a:p>
            <a:pPr marL="0" lvl="0" indent="0" algn="l" rtl="0">
              <a:spcBef>
                <a:spcPts val="0"/>
              </a:spcBef>
              <a:spcAft>
                <a:spcPts val="0"/>
              </a:spcAft>
              <a:buNone/>
            </a:pPr>
            <a:r>
              <a:rPr lang="fi" sz="1100">
                <a:solidFill>
                  <a:schemeClr val="dk1"/>
                </a:solidFill>
              </a:rPr>
              <a:t>- Kuvittele että …</a:t>
            </a:r>
            <a:endParaRPr sz="1100">
              <a:solidFill>
                <a:schemeClr val="dk1"/>
              </a:solidFill>
            </a:endParaRPr>
          </a:p>
          <a:p>
            <a:pPr marL="0" lvl="0" indent="0" algn="l" rtl="0">
              <a:spcBef>
                <a:spcPts val="0"/>
              </a:spcBef>
              <a:spcAft>
                <a:spcPts val="0"/>
              </a:spcAft>
              <a:buClr>
                <a:schemeClr val="dk1"/>
              </a:buClr>
              <a:buSzPts val="1100"/>
              <a:buFont typeface="Arial"/>
              <a:buNone/>
            </a:pPr>
            <a:r>
              <a:rPr lang="fi" sz="1100">
                <a:solidFill>
                  <a:schemeClr val="dk1"/>
                </a:solidFill>
              </a:rPr>
              <a:t>- Tee suunnitelma aiheesta P</a:t>
            </a:r>
            <a:endParaRPr sz="1100">
              <a:solidFill>
                <a:schemeClr val="dk1"/>
              </a:solidFill>
            </a:endParaRPr>
          </a:p>
        </p:txBody>
      </p:sp>
      <p:sp>
        <p:nvSpPr>
          <p:cNvPr id="480" name="Google Shape;480;p92"/>
          <p:cNvSpPr txBox="1"/>
          <p:nvPr/>
        </p:nvSpPr>
        <p:spPr>
          <a:xfrm>
            <a:off x="2498663" y="2287050"/>
            <a:ext cx="902700" cy="523200"/>
          </a:xfrm>
          <a:prstGeom prst="rect">
            <a:avLst/>
          </a:prstGeom>
          <a:solidFill>
            <a:srgbClr val="CFE2F3"/>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Tarkentava </a:t>
            </a:r>
            <a:endParaRPr sz="1100"/>
          </a:p>
          <a:p>
            <a:pPr marL="0" lvl="0" indent="0" algn="l" rtl="0">
              <a:spcBef>
                <a:spcPts val="0"/>
              </a:spcBef>
              <a:spcAft>
                <a:spcPts val="0"/>
              </a:spcAft>
              <a:buNone/>
            </a:pPr>
            <a:r>
              <a:rPr lang="fi" sz="1100"/>
              <a:t>syöte</a:t>
            </a:r>
            <a:endParaRPr sz="1100"/>
          </a:p>
        </p:txBody>
      </p:sp>
      <p:sp>
        <p:nvSpPr>
          <p:cNvPr id="481" name="Google Shape;481;p92"/>
          <p:cNvSpPr txBox="1"/>
          <p:nvPr/>
        </p:nvSpPr>
        <p:spPr>
          <a:xfrm>
            <a:off x="3593700" y="2202300"/>
            <a:ext cx="1583400" cy="692700"/>
          </a:xfrm>
          <a:prstGeom prst="rect">
            <a:avLst/>
          </a:prstGeom>
          <a:solidFill>
            <a:srgbClr val="CFE2F3"/>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 Kehitellään ideaa Z</a:t>
            </a:r>
            <a:endParaRPr sz="1100"/>
          </a:p>
          <a:p>
            <a:pPr marL="0" lvl="0" indent="0" algn="l" rtl="0">
              <a:spcBef>
                <a:spcPts val="0"/>
              </a:spcBef>
              <a:spcAft>
                <a:spcPts val="0"/>
              </a:spcAft>
              <a:buNone/>
            </a:pPr>
            <a:r>
              <a:rPr lang="fi" sz="1100"/>
              <a:t>- Kerro tarkemmin ideasta Y</a:t>
            </a:r>
            <a:endParaRPr sz="1100"/>
          </a:p>
        </p:txBody>
      </p:sp>
      <p:sp>
        <p:nvSpPr>
          <p:cNvPr id="482" name="Google Shape;482;p92"/>
          <p:cNvSpPr txBox="1"/>
          <p:nvPr/>
        </p:nvSpPr>
        <p:spPr>
          <a:xfrm>
            <a:off x="4341150" y="3268150"/>
            <a:ext cx="1995300" cy="523200"/>
          </a:xfrm>
          <a:prstGeom prst="rect">
            <a:avLst/>
          </a:prstGeom>
          <a:solidFill>
            <a:srgbClr val="FCE5CD"/>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 Kehitellään ideaa K</a:t>
            </a:r>
            <a:endParaRPr sz="1100"/>
          </a:p>
          <a:p>
            <a:pPr marL="0" lvl="0" indent="0" algn="l" rtl="0">
              <a:spcBef>
                <a:spcPts val="0"/>
              </a:spcBef>
              <a:spcAft>
                <a:spcPts val="0"/>
              </a:spcAft>
              <a:buNone/>
            </a:pPr>
            <a:r>
              <a:rPr lang="fi" sz="1100"/>
              <a:t>- Kerro tarkemmin ideasta H</a:t>
            </a:r>
            <a:endParaRPr sz="1100"/>
          </a:p>
        </p:txBody>
      </p:sp>
      <p:sp>
        <p:nvSpPr>
          <p:cNvPr id="483" name="Google Shape;483;p92"/>
          <p:cNvSpPr txBox="1"/>
          <p:nvPr/>
        </p:nvSpPr>
        <p:spPr>
          <a:xfrm>
            <a:off x="4493550" y="1515550"/>
            <a:ext cx="1099200" cy="354000"/>
          </a:xfrm>
          <a:prstGeom prst="rect">
            <a:avLst/>
          </a:prstGeom>
          <a:solidFill>
            <a:srgbClr val="FCE5CD"/>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Entäpä jos …</a:t>
            </a:r>
            <a:endParaRPr sz="1100"/>
          </a:p>
        </p:txBody>
      </p:sp>
      <p:sp>
        <p:nvSpPr>
          <p:cNvPr id="484" name="Google Shape;484;p92"/>
          <p:cNvSpPr txBox="1"/>
          <p:nvPr/>
        </p:nvSpPr>
        <p:spPr>
          <a:xfrm>
            <a:off x="5407950" y="2277550"/>
            <a:ext cx="1099200" cy="523200"/>
          </a:xfrm>
          <a:prstGeom prst="rect">
            <a:avLst/>
          </a:prstGeom>
          <a:solidFill>
            <a:srgbClr val="FCE5CD"/>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Mieleeni tuli, että …</a:t>
            </a:r>
            <a:endParaRPr sz="1100"/>
          </a:p>
        </p:txBody>
      </p:sp>
      <p:sp>
        <p:nvSpPr>
          <p:cNvPr id="485" name="Google Shape;485;p92"/>
          <p:cNvSpPr txBox="1"/>
          <p:nvPr/>
        </p:nvSpPr>
        <p:spPr>
          <a:xfrm>
            <a:off x="6703350" y="2353750"/>
            <a:ext cx="1099200" cy="354000"/>
          </a:xfrm>
          <a:prstGeom prst="rect">
            <a:avLst/>
          </a:prstGeom>
          <a:solidFill>
            <a:srgbClr val="D9D2E9"/>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Tiivistä listaksi</a:t>
            </a:r>
            <a:endParaRPr sz="1100"/>
          </a:p>
        </p:txBody>
      </p:sp>
      <p:sp>
        <p:nvSpPr>
          <p:cNvPr id="486" name="Google Shape;486;p92"/>
          <p:cNvSpPr txBox="1"/>
          <p:nvPr/>
        </p:nvSpPr>
        <p:spPr>
          <a:xfrm>
            <a:off x="7998750" y="2277550"/>
            <a:ext cx="902700" cy="523200"/>
          </a:xfrm>
          <a:prstGeom prst="rect">
            <a:avLst/>
          </a:prstGeom>
          <a:solidFill>
            <a:srgbClr val="FCE5CD"/>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Muokataan listaa</a:t>
            </a:r>
            <a:endParaRPr sz="1100"/>
          </a:p>
        </p:txBody>
      </p:sp>
      <p:sp>
        <p:nvSpPr>
          <p:cNvPr id="487" name="Google Shape;487;p92"/>
          <p:cNvSpPr txBox="1"/>
          <p:nvPr/>
        </p:nvSpPr>
        <p:spPr>
          <a:xfrm>
            <a:off x="3593700" y="4335900"/>
            <a:ext cx="1583400" cy="692700"/>
          </a:xfrm>
          <a:prstGeom prst="rect">
            <a:avLst/>
          </a:prstGeom>
          <a:solidFill>
            <a:srgbClr val="D9D2E9"/>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Vaihtoehtoja tai luonnos ihmisen jalostettavaksi</a:t>
            </a:r>
            <a:endParaRPr sz="1100"/>
          </a:p>
        </p:txBody>
      </p:sp>
      <p:cxnSp>
        <p:nvCxnSpPr>
          <p:cNvPr id="488" name="Google Shape;488;p92"/>
          <p:cNvCxnSpPr>
            <a:stCxn id="479" idx="3"/>
            <a:endCxn id="480" idx="1"/>
          </p:cNvCxnSpPr>
          <p:nvPr/>
        </p:nvCxnSpPr>
        <p:spPr>
          <a:xfrm rot="10800000" flipH="1">
            <a:off x="2230150" y="2548788"/>
            <a:ext cx="268500" cy="7200"/>
          </a:xfrm>
          <a:prstGeom prst="straightConnector1">
            <a:avLst/>
          </a:prstGeom>
          <a:noFill/>
          <a:ln w="9525" cap="flat" cmpd="sng">
            <a:solidFill>
              <a:schemeClr val="dk2"/>
            </a:solidFill>
            <a:prstDash val="solid"/>
            <a:round/>
            <a:headEnd type="none" w="med" len="med"/>
            <a:tailEnd type="triangle" w="med" len="med"/>
          </a:ln>
        </p:spPr>
      </p:cxnSp>
      <p:cxnSp>
        <p:nvCxnSpPr>
          <p:cNvPr id="489" name="Google Shape;489;p92"/>
          <p:cNvCxnSpPr>
            <a:stCxn id="480" idx="3"/>
            <a:endCxn id="481" idx="1"/>
          </p:cNvCxnSpPr>
          <p:nvPr/>
        </p:nvCxnSpPr>
        <p:spPr>
          <a:xfrm>
            <a:off x="3401363" y="2548650"/>
            <a:ext cx="192300" cy="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p92"/>
          <p:cNvCxnSpPr>
            <a:stCxn id="481" idx="3"/>
            <a:endCxn id="484" idx="1"/>
          </p:cNvCxnSpPr>
          <p:nvPr/>
        </p:nvCxnSpPr>
        <p:spPr>
          <a:xfrm rot="10800000" flipH="1">
            <a:off x="5177100" y="2539050"/>
            <a:ext cx="231000" cy="96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p92"/>
          <p:cNvCxnSpPr>
            <a:stCxn id="481" idx="3"/>
            <a:endCxn id="482" idx="0"/>
          </p:cNvCxnSpPr>
          <p:nvPr/>
        </p:nvCxnSpPr>
        <p:spPr>
          <a:xfrm>
            <a:off x="5177100" y="2548650"/>
            <a:ext cx="161700" cy="719400"/>
          </a:xfrm>
          <a:prstGeom prst="straightConnector1">
            <a:avLst/>
          </a:prstGeom>
          <a:noFill/>
          <a:ln w="9525" cap="flat" cmpd="sng">
            <a:solidFill>
              <a:schemeClr val="dk2"/>
            </a:solidFill>
            <a:prstDash val="solid"/>
            <a:round/>
            <a:headEnd type="none" w="med" len="med"/>
            <a:tailEnd type="triangle" w="med" len="med"/>
          </a:ln>
        </p:spPr>
      </p:cxnSp>
      <p:cxnSp>
        <p:nvCxnSpPr>
          <p:cNvPr id="492" name="Google Shape;492;p92"/>
          <p:cNvCxnSpPr>
            <a:stCxn id="482" idx="0"/>
            <a:endCxn id="481" idx="2"/>
          </p:cNvCxnSpPr>
          <p:nvPr/>
        </p:nvCxnSpPr>
        <p:spPr>
          <a:xfrm rot="10800000">
            <a:off x="4385400" y="2894950"/>
            <a:ext cx="953400" cy="373200"/>
          </a:xfrm>
          <a:prstGeom prst="straightConnector1">
            <a:avLst/>
          </a:prstGeom>
          <a:noFill/>
          <a:ln w="9525" cap="flat" cmpd="sng">
            <a:solidFill>
              <a:schemeClr val="dk2"/>
            </a:solidFill>
            <a:prstDash val="solid"/>
            <a:round/>
            <a:headEnd type="none" w="med" len="med"/>
            <a:tailEnd type="triangle" w="med" len="med"/>
          </a:ln>
        </p:spPr>
      </p:cxnSp>
      <p:cxnSp>
        <p:nvCxnSpPr>
          <p:cNvPr id="493" name="Google Shape;493;p92"/>
          <p:cNvCxnSpPr>
            <a:stCxn id="481" idx="0"/>
            <a:endCxn id="483" idx="2"/>
          </p:cNvCxnSpPr>
          <p:nvPr/>
        </p:nvCxnSpPr>
        <p:spPr>
          <a:xfrm rot="10800000" flipH="1">
            <a:off x="4385400" y="1869600"/>
            <a:ext cx="657900" cy="332700"/>
          </a:xfrm>
          <a:prstGeom prst="straightConnector1">
            <a:avLst/>
          </a:prstGeom>
          <a:noFill/>
          <a:ln w="9525" cap="flat" cmpd="sng">
            <a:solidFill>
              <a:schemeClr val="dk2"/>
            </a:solidFill>
            <a:prstDash val="solid"/>
            <a:round/>
            <a:headEnd type="none" w="med" len="med"/>
            <a:tailEnd type="triangle" w="med" len="med"/>
          </a:ln>
        </p:spPr>
      </p:cxnSp>
      <p:cxnSp>
        <p:nvCxnSpPr>
          <p:cNvPr id="494" name="Google Shape;494;p92"/>
          <p:cNvCxnSpPr>
            <a:stCxn id="483" idx="3"/>
            <a:endCxn id="484" idx="0"/>
          </p:cNvCxnSpPr>
          <p:nvPr/>
        </p:nvCxnSpPr>
        <p:spPr>
          <a:xfrm>
            <a:off x="5592750" y="1692550"/>
            <a:ext cx="364800" cy="585000"/>
          </a:xfrm>
          <a:prstGeom prst="straightConnector1">
            <a:avLst/>
          </a:prstGeom>
          <a:noFill/>
          <a:ln w="9525" cap="flat" cmpd="sng">
            <a:solidFill>
              <a:schemeClr val="dk2"/>
            </a:solidFill>
            <a:prstDash val="solid"/>
            <a:round/>
            <a:headEnd type="none" w="med" len="med"/>
            <a:tailEnd type="triangle" w="med" len="med"/>
          </a:ln>
        </p:spPr>
      </p:cxnSp>
      <p:cxnSp>
        <p:nvCxnSpPr>
          <p:cNvPr id="495" name="Google Shape;495;p92"/>
          <p:cNvCxnSpPr>
            <a:stCxn id="484" idx="2"/>
            <a:endCxn id="482" idx="0"/>
          </p:cNvCxnSpPr>
          <p:nvPr/>
        </p:nvCxnSpPr>
        <p:spPr>
          <a:xfrm flipH="1">
            <a:off x="5338950" y="2800750"/>
            <a:ext cx="618600" cy="467400"/>
          </a:xfrm>
          <a:prstGeom prst="straightConnector1">
            <a:avLst/>
          </a:prstGeom>
          <a:noFill/>
          <a:ln w="9525" cap="flat" cmpd="sng">
            <a:solidFill>
              <a:schemeClr val="dk2"/>
            </a:solidFill>
            <a:prstDash val="solid"/>
            <a:round/>
            <a:headEnd type="none" w="med" len="med"/>
            <a:tailEnd type="triangle" w="med" len="med"/>
          </a:ln>
        </p:spPr>
      </p:cxnSp>
      <p:cxnSp>
        <p:nvCxnSpPr>
          <p:cNvPr id="496" name="Google Shape;496;p92"/>
          <p:cNvCxnSpPr>
            <a:stCxn id="484" idx="3"/>
            <a:endCxn id="485" idx="1"/>
          </p:cNvCxnSpPr>
          <p:nvPr/>
        </p:nvCxnSpPr>
        <p:spPr>
          <a:xfrm rot="10800000" flipH="1">
            <a:off x="6507150" y="2530750"/>
            <a:ext cx="196200" cy="8400"/>
          </a:xfrm>
          <a:prstGeom prst="straightConnector1">
            <a:avLst/>
          </a:prstGeom>
          <a:noFill/>
          <a:ln w="9525" cap="flat" cmpd="sng">
            <a:solidFill>
              <a:schemeClr val="dk2"/>
            </a:solidFill>
            <a:prstDash val="solid"/>
            <a:round/>
            <a:headEnd type="none" w="med" len="med"/>
            <a:tailEnd type="triangle" w="med" len="med"/>
          </a:ln>
        </p:spPr>
      </p:cxnSp>
      <p:cxnSp>
        <p:nvCxnSpPr>
          <p:cNvPr id="497" name="Google Shape;497;p92"/>
          <p:cNvCxnSpPr>
            <a:stCxn id="485" idx="3"/>
            <a:endCxn id="486" idx="1"/>
          </p:cNvCxnSpPr>
          <p:nvPr/>
        </p:nvCxnSpPr>
        <p:spPr>
          <a:xfrm>
            <a:off x="7802550" y="2530750"/>
            <a:ext cx="196200" cy="8400"/>
          </a:xfrm>
          <a:prstGeom prst="straightConnector1">
            <a:avLst/>
          </a:prstGeom>
          <a:noFill/>
          <a:ln w="9525" cap="flat" cmpd="sng">
            <a:solidFill>
              <a:schemeClr val="dk2"/>
            </a:solidFill>
            <a:prstDash val="solid"/>
            <a:round/>
            <a:headEnd type="none" w="med" len="med"/>
            <a:tailEnd type="triangle" w="med" len="med"/>
          </a:ln>
        </p:spPr>
      </p:cxnSp>
      <p:cxnSp>
        <p:nvCxnSpPr>
          <p:cNvPr id="498" name="Google Shape;498;p92"/>
          <p:cNvCxnSpPr>
            <a:stCxn id="486" idx="0"/>
            <a:endCxn id="483" idx="0"/>
          </p:cNvCxnSpPr>
          <p:nvPr/>
        </p:nvCxnSpPr>
        <p:spPr>
          <a:xfrm rot="5400000" flipH="1">
            <a:off x="6365700" y="193150"/>
            <a:ext cx="762000" cy="3406800"/>
          </a:xfrm>
          <a:prstGeom prst="curvedConnector3">
            <a:avLst>
              <a:gd name="adj1" fmla="val 131250"/>
            </a:avLst>
          </a:prstGeom>
          <a:noFill/>
          <a:ln w="9525" cap="flat" cmpd="sng">
            <a:solidFill>
              <a:schemeClr val="dk2"/>
            </a:solidFill>
            <a:prstDash val="solid"/>
            <a:round/>
            <a:headEnd type="none" w="med" len="med"/>
            <a:tailEnd type="triangle" w="med" len="med"/>
          </a:ln>
        </p:spPr>
      </p:cxnSp>
      <p:cxnSp>
        <p:nvCxnSpPr>
          <p:cNvPr id="499" name="Google Shape;499;p92"/>
          <p:cNvCxnSpPr>
            <a:stCxn id="486" idx="2"/>
            <a:endCxn id="482" idx="3"/>
          </p:cNvCxnSpPr>
          <p:nvPr/>
        </p:nvCxnSpPr>
        <p:spPr>
          <a:xfrm rot="5400000">
            <a:off x="7028850" y="2108500"/>
            <a:ext cx="729000" cy="2113500"/>
          </a:xfrm>
          <a:prstGeom prst="curvedConnector2">
            <a:avLst/>
          </a:prstGeom>
          <a:noFill/>
          <a:ln w="9525" cap="flat" cmpd="sng">
            <a:solidFill>
              <a:schemeClr val="dk2"/>
            </a:solidFill>
            <a:prstDash val="solid"/>
            <a:round/>
            <a:headEnd type="none" w="med" len="med"/>
            <a:tailEnd type="none" w="med" len="med"/>
          </a:ln>
        </p:spPr>
      </p:cxnSp>
      <p:cxnSp>
        <p:nvCxnSpPr>
          <p:cNvPr id="500" name="Google Shape;500;p92"/>
          <p:cNvCxnSpPr>
            <a:stCxn id="486" idx="2"/>
            <a:endCxn id="487" idx="3"/>
          </p:cNvCxnSpPr>
          <p:nvPr/>
        </p:nvCxnSpPr>
        <p:spPr>
          <a:xfrm rot="5400000">
            <a:off x="5872800" y="2105050"/>
            <a:ext cx="1881600" cy="3273000"/>
          </a:xfrm>
          <a:prstGeom prst="curvedConnector2">
            <a:avLst/>
          </a:prstGeom>
          <a:noFill/>
          <a:ln w="9525" cap="flat" cmpd="sng">
            <a:solidFill>
              <a:schemeClr val="dk2"/>
            </a:solidFill>
            <a:prstDash val="solid"/>
            <a:round/>
            <a:headEnd type="none" w="med" len="med"/>
            <a:tailEnd type="none" w="med" len="med"/>
          </a:ln>
        </p:spPr>
      </p:cxnSp>
      <p:cxnSp>
        <p:nvCxnSpPr>
          <p:cNvPr id="501" name="Google Shape;501;p92"/>
          <p:cNvCxnSpPr>
            <a:stCxn id="482" idx="2"/>
            <a:endCxn id="487" idx="0"/>
          </p:cNvCxnSpPr>
          <p:nvPr/>
        </p:nvCxnSpPr>
        <p:spPr>
          <a:xfrm flipH="1">
            <a:off x="4385400" y="3791350"/>
            <a:ext cx="953400" cy="54450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92"/>
          <p:cNvCxnSpPr>
            <a:stCxn id="485" idx="2"/>
            <a:endCxn id="487" idx="3"/>
          </p:cNvCxnSpPr>
          <p:nvPr/>
        </p:nvCxnSpPr>
        <p:spPr>
          <a:xfrm rot="5400000">
            <a:off x="5227650" y="2657050"/>
            <a:ext cx="1974600" cy="2076000"/>
          </a:xfrm>
          <a:prstGeom prst="curvedConnector2">
            <a:avLst/>
          </a:prstGeom>
          <a:noFill/>
          <a:ln w="9525" cap="flat" cmpd="sng">
            <a:solidFill>
              <a:schemeClr val="dk2"/>
            </a:solidFill>
            <a:prstDash val="solid"/>
            <a:round/>
            <a:headEnd type="none" w="med" len="med"/>
            <a:tailEnd type="none" w="med" len="med"/>
          </a:ln>
        </p:spPr>
      </p:cxnSp>
      <p:cxnSp>
        <p:nvCxnSpPr>
          <p:cNvPr id="503" name="Google Shape;503;p92"/>
          <p:cNvCxnSpPr>
            <a:stCxn id="480" idx="2"/>
            <a:endCxn id="487" idx="0"/>
          </p:cNvCxnSpPr>
          <p:nvPr/>
        </p:nvCxnSpPr>
        <p:spPr>
          <a:xfrm>
            <a:off x="2950013" y="2810250"/>
            <a:ext cx="1435500" cy="1525800"/>
          </a:xfrm>
          <a:prstGeom prst="straightConnector1">
            <a:avLst/>
          </a:prstGeom>
          <a:noFill/>
          <a:ln w="9525" cap="flat" cmpd="sng">
            <a:solidFill>
              <a:schemeClr val="dk2"/>
            </a:solidFill>
            <a:prstDash val="solid"/>
            <a:round/>
            <a:headEnd type="none" w="med" len="med"/>
            <a:tailEnd type="triangle" w="med" len="med"/>
          </a:ln>
        </p:spPr>
      </p:cxnSp>
      <p:cxnSp>
        <p:nvCxnSpPr>
          <p:cNvPr id="504" name="Google Shape;504;p92"/>
          <p:cNvCxnSpPr>
            <a:stCxn id="479" idx="2"/>
            <a:endCxn id="487" idx="1"/>
          </p:cNvCxnSpPr>
          <p:nvPr/>
        </p:nvCxnSpPr>
        <p:spPr>
          <a:xfrm>
            <a:off x="1154200" y="3156288"/>
            <a:ext cx="2439600" cy="1526100"/>
          </a:xfrm>
          <a:prstGeom prst="straightConnector1">
            <a:avLst/>
          </a:prstGeom>
          <a:noFill/>
          <a:ln w="9525" cap="flat" cmpd="sng">
            <a:solidFill>
              <a:schemeClr val="dk2"/>
            </a:solidFill>
            <a:prstDash val="solid"/>
            <a:round/>
            <a:headEnd type="none" w="med" len="med"/>
            <a:tailEnd type="triangle" w="med" len="med"/>
          </a:ln>
        </p:spPr>
      </p:cxnSp>
      <p:sp>
        <p:nvSpPr>
          <p:cNvPr id="505" name="Google Shape;505;p92"/>
          <p:cNvSpPr txBox="1"/>
          <p:nvPr/>
        </p:nvSpPr>
        <p:spPr>
          <a:xfrm>
            <a:off x="135225" y="637625"/>
            <a:ext cx="5319600" cy="7851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Char char="●"/>
            </a:pPr>
            <a:r>
              <a:rPr lang="fi" sz="1300"/>
              <a:t>ChatGPT muistuttaa ideointia ihmisten kanssa</a:t>
            </a:r>
            <a:endParaRPr sz="1300"/>
          </a:p>
          <a:p>
            <a:pPr marL="457200" lvl="0" indent="-311150" algn="l" rtl="0">
              <a:spcBef>
                <a:spcPts val="0"/>
              </a:spcBef>
              <a:spcAft>
                <a:spcPts val="0"/>
              </a:spcAft>
              <a:buSzPts val="1300"/>
              <a:buChar char="●"/>
            </a:pPr>
            <a:r>
              <a:rPr lang="fi" sz="1300"/>
              <a:t>Chateissa voi loputtomasti tarkentaa, kokeilla uusia näkökulmia, tiivistää, palata taaksepäin yms.</a:t>
            </a:r>
            <a:endParaRPr sz="1300"/>
          </a:p>
        </p:txBody>
      </p:sp>
      <p:sp>
        <p:nvSpPr>
          <p:cNvPr id="506" name="Google Shape;506;p92"/>
          <p:cNvSpPr txBox="1"/>
          <p:nvPr/>
        </p:nvSpPr>
        <p:spPr>
          <a:xfrm>
            <a:off x="2311650" y="1447225"/>
            <a:ext cx="1358400" cy="400200"/>
          </a:xfrm>
          <a:prstGeom prst="rect">
            <a:avLst/>
          </a:prstGeom>
          <a:solidFill>
            <a:srgbClr val="CFE2F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b="1"/>
              <a:t>Ideointivaihe</a:t>
            </a:r>
            <a:endParaRPr b="1"/>
          </a:p>
        </p:txBody>
      </p:sp>
      <p:sp>
        <p:nvSpPr>
          <p:cNvPr id="507" name="Google Shape;507;p92"/>
          <p:cNvSpPr txBox="1"/>
          <p:nvPr/>
        </p:nvSpPr>
        <p:spPr>
          <a:xfrm>
            <a:off x="5927850" y="1565525"/>
            <a:ext cx="1583400" cy="4002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b="1"/>
              <a:t>Jalostusvaihe</a:t>
            </a:r>
            <a:endParaRPr b="1"/>
          </a:p>
        </p:txBody>
      </p:sp>
      <p:sp>
        <p:nvSpPr>
          <p:cNvPr id="508" name="Google Shape;508;p92"/>
          <p:cNvSpPr txBox="1"/>
          <p:nvPr/>
        </p:nvSpPr>
        <p:spPr>
          <a:xfrm>
            <a:off x="6807450" y="3885625"/>
            <a:ext cx="1358400" cy="400200"/>
          </a:xfrm>
          <a:prstGeom prst="rect">
            <a:avLst/>
          </a:prstGeom>
          <a:solidFill>
            <a:srgbClr val="D9D2E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b="1"/>
              <a:t>Kiteytysvaihe</a:t>
            </a:r>
            <a:endParaRPr b="1"/>
          </a:p>
        </p:txBody>
      </p:sp>
      <p:sp>
        <p:nvSpPr>
          <p:cNvPr id="509" name="Google Shape;509;p92"/>
          <p:cNvSpPr txBox="1"/>
          <p:nvPr/>
        </p:nvSpPr>
        <p:spPr>
          <a:xfrm>
            <a:off x="339750" y="4496700"/>
            <a:ext cx="1583400" cy="354000"/>
          </a:xfrm>
          <a:prstGeom prst="rect">
            <a:avLst/>
          </a:prstGeom>
          <a:solidFill>
            <a:srgbClr val="EAD1DC"/>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i" sz="1100"/>
              <a:t>Oman aineiston syöttö</a:t>
            </a:r>
            <a:endParaRPr sz="1100"/>
          </a:p>
        </p:txBody>
      </p:sp>
      <p:cxnSp>
        <p:nvCxnSpPr>
          <p:cNvPr id="510" name="Google Shape;510;p92"/>
          <p:cNvCxnSpPr>
            <a:stCxn id="509" idx="0"/>
            <a:endCxn id="479" idx="2"/>
          </p:cNvCxnSpPr>
          <p:nvPr/>
        </p:nvCxnSpPr>
        <p:spPr>
          <a:xfrm rot="10800000" flipH="1">
            <a:off x="1131450" y="3156300"/>
            <a:ext cx="22800" cy="1340400"/>
          </a:xfrm>
          <a:prstGeom prst="straightConnector1">
            <a:avLst/>
          </a:prstGeom>
          <a:noFill/>
          <a:ln w="9525" cap="flat" cmpd="sng">
            <a:solidFill>
              <a:schemeClr val="dk2"/>
            </a:solidFill>
            <a:prstDash val="solid"/>
            <a:round/>
            <a:headEnd type="none" w="med" len="med"/>
            <a:tailEnd type="triangle" w="med" len="med"/>
          </a:ln>
        </p:spPr>
      </p:cxnSp>
      <p:cxnSp>
        <p:nvCxnSpPr>
          <p:cNvPr id="511" name="Google Shape;511;p92"/>
          <p:cNvCxnSpPr>
            <a:stCxn id="487" idx="1"/>
            <a:endCxn id="509" idx="3"/>
          </p:cNvCxnSpPr>
          <p:nvPr/>
        </p:nvCxnSpPr>
        <p:spPr>
          <a:xfrm rot="10800000">
            <a:off x="1923000" y="4673850"/>
            <a:ext cx="1670700" cy="8400"/>
          </a:xfrm>
          <a:prstGeom prst="straightConnector1">
            <a:avLst/>
          </a:prstGeom>
          <a:noFill/>
          <a:ln w="9525" cap="flat" cmpd="sng">
            <a:solidFill>
              <a:schemeClr val="dk2"/>
            </a:solidFill>
            <a:prstDash val="solid"/>
            <a:round/>
            <a:headEnd type="none" w="med" len="med"/>
            <a:tailEnd type="triangle" w="med" len="med"/>
          </a:ln>
        </p:spPr>
      </p:cxnSp>
      <p:sp>
        <p:nvSpPr>
          <p:cNvPr id="512" name="Google Shape;512;p92"/>
          <p:cNvSpPr txBox="1"/>
          <p:nvPr/>
        </p:nvSpPr>
        <p:spPr>
          <a:xfrm>
            <a:off x="7165650" y="165925"/>
            <a:ext cx="1845900" cy="108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200">
                <a:latin typeface="Calibri"/>
                <a:ea typeface="Calibri"/>
                <a:cs typeface="Calibri"/>
                <a:sym typeface="Calibri"/>
              </a:rPr>
              <a:t>Katso Matti Seisen ja Lauri Ylä-Jussilan johdatus kaavioon YouTubesta:</a:t>
            </a:r>
            <a:endParaRPr sz="1200">
              <a:latin typeface="Calibri"/>
              <a:ea typeface="Calibri"/>
              <a:cs typeface="Calibri"/>
              <a:sym typeface="Calibri"/>
            </a:endParaRPr>
          </a:p>
          <a:p>
            <a:pPr marL="0" lvl="0" indent="0" algn="l" rtl="0">
              <a:spcBef>
                <a:spcPts val="0"/>
              </a:spcBef>
              <a:spcAft>
                <a:spcPts val="0"/>
              </a:spcAft>
              <a:buNone/>
            </a:pPr>
            <a:r>
              <a:rPr lang="fi" sz="1200" u="sng">
                <a:solidFill>
                  <a:schemeClr val="hlink"/>
                </a:solidFill>
                <a:latin typeface="Calibri"/>
                <a:ea typeface="Calibri"/>
                <a:cs typeface="Calibri"/>
                <a:sym typeface="Calibri"/>
                <a:hlinkClick r:id="rId3"/>
              </a:rPr>
              <a:t>https://www.youtube.com/watch?v=C6C0R_TAmBA</a:t>
            </a:r>
            <a:endParaRPr sz="1200">
              <a:latin typeface="Calibri"/>
              <a:ea typeface="Calibri"/>
              <a:cs typeface="Calibri"/>
              <a:sym typeface="Calibri"/>
            </a:endParaRPr>
          </a:p>
        </p:txBody>
      </p:sp>
      <p:sp>
        <p:nvSpPr>
          <p:cNvPr id="513" name="Google Shape;513;p92"/>
          <p:cNvSpPr txBox="1"/>
          <p:nvPr/>
        </p:nvSpPr>
        <p:spPr>
          <a:xfrm>
            <a:off x="8095950" y="137337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Prosessi</a:t>
            </a: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5"/>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Generatiivisen tekoälyn vuoden 2024 kehityssuuntia</a:t>
            </a:r>
            <a:endParaRPr/>
          </a:p>
        </p:txBody>
      </p:sp>
      <p:sp>
        <p:nvSpPr>
          <p:cNvPr id="323" name="Google Shape;323;p75"/>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4" name="Google Shape;324;p75"/>
          <p:cNvPicPr preferRelativeResize="0"/>
          <p:nvPr/>
        </p:nvPicPr>
        <p:blipFill>
          <a:blip r:embed="rId3">
            <a:alphaModFix/>
          </a:blip>
          <a:stretch>
            <a:fillRect/>
          </a:stretch>
        </p:blipFill>
        <p:spPr>
          <a:xfrm>
            <a:off x="405076" y="691475"/>
            <a:ext cx="6224323" cy="3476876"/>
          </a:xfrm>
          <a:prstGeom prst="rect">
            <a:avLst/>
          </a:prstGeom>
          <a:noFill/>
          <a:ln w="9525" cap="flat" cmpd="sng">
            <a:solidFill>
              <a:schemeClr val="dk1"/>
            </a:solidFill>
            <a:prstDash val="solid"/>
            <a:round/>
            <a:headEnd type="none" w="sm" len="sm"/>
            <a:tailEnd type="none" w="sm" len="sm"/>
          </a:ln>
        </p:spPr>
      </p:pic>
      <p:sp>
        <p:nvSpPr>
          <p:cNvPr id="325" name="Google Shape;325;p75"/>
          <p:cNvSpPr txBox="1"/>
          <p:nvPr/>
        </p:nvSpPr>
        <p:spPr>
          <a:xfrm>
            <a:off x="6728250" y="695075"/>
            <a:ext cx="2224200" cy="3831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200" b="1">
                <a:solidFill>
                  <a:schemeClr val="dk1"/>
                </a:solidFill>
              </a:rPr>
              <a:t>1. Copilot Microsoft (GPT) Officeen, Google seuraa perässä</a:t>
            </a:r>
            <a:endParaRPr sz="1200" b="1">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i" sz="1200" b="1">
                <a:solidFill>
                  <a:schemeClr val="dk1"/>
                </a:solidFill>
              </a:rPr>
              <a:t>2. Räätälöitävät GPTt ihmisammattilaisten avuksi eli ammattilaisten yksinkertaisinta osaamista voidaan jakaa ja kierrättää maksutta</a:t>
            </a:r>
            <a:endParaRPr sz="1200" b="1">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i" sz="1200">
                <a:solidFill>
                  <a:schemeClr val="dk1"/>
                </a:solidFill>
              </a:rPr>
              <a:t>3. Omassa laitteessa toimivat kielimallit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i" sz="1200">
                <a:solidFill>
                  <a:schemeClr val="dk1"/>
                </a:solidFill>
              </a:rPr>
              <a:t>4. Multimodaalisuus ja mediamuunnokset - kohta lähes mitä tahansa mediamuotoa voi muuntaa toiseksi - saavutettavuus ja esteettömyys</a:t>
            </a:r>
            <a:endParaRPr sz="12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3"/>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i" sz="1400"/>
              <a:t>Missä oppimisen osa-alueissa generatiiviset kielimallit ovat tähän mennessä havaitusti hyviä?</a:t>
            </a:r>
            <a:endParaRPr sz="1400"/>
          </a:p>
        </p:txBody>
      </p:sp>
      <p:sp>
        <p:nvSpPr>
          <p:cNvPr id="519" name="Google Shape;519;p93"/>
          <p:cNvSpPr txBox="1">
            <a:spLocks noGrp="1"/>
          </p:cNvSpPr>
          <p:nvPr>
            <p:ph type="body" idx="1"/>
          </p:nvPr>
        </p:nvSpPr>
        <p:spPr>
          <a:xfrm>
            <a:off x="311700" y="714325"/>
            <a:ext cx="3432300" cy="4179600"/>
          </a:xfrm>
          <a:prstGeom prst="rect">
            <a:avLst/>
          </a:prstGeom>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Taitojen opettelu</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Tilanteiden simulointi</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Suunnittelu ja jäsentäminen</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Luonnostelu</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Kokonaisuuksien hahmottaminen</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Monikielinen vuorovaikutus</a:t>
            </a:r>
            <a:endParaRPr u="sng">
              <a:latin typeface="Calibri"/>
              <a:ea typeface="Calibri"/>
              <a:cs typeface="Calibri"/>
              <a:sym typeface="Calibri"/>
            </a:endParaRPr>
          </a:p>
          <a:p>
            <a:pPr marL="0" lvl="0" indent="0" algn="l" rtl="0">
              <a:lnSpc>
                <a:spcPct val="115000"/>
              </a:lnSpc>
              <a:spcBef>
                <a:spcPts val="1200"/>
              </a:spcBef>
              <a:spcAft>
                <a:spcPts val="1200"/>
              </a:spcAft>
              <a:buNone/>
            </a:pPr>
            <a:endParaRPr>
              <a:latin typeface="Calibri"/>
              <a:ea typeface="Calibri"/>
              <a:cs typeface="Calibri"/>
              <a:sym typeface="Calibri"/>
            </a:endParaRPr>
          </a:p>
        </p:txBody>
      </p:sp>
      <p:pic>
        <p:nvPicPr>
          <p:cNvPr id="520" name="Google Shape;520;p93"/>
          <p:cNvPicPr preferRelativeResize="0"/>
          <p:nvPr/>
        </p:nvPicPr>
        <p:blipFill>
          <a:blip r:embed="rId3">
            <a:alphaModFix/>
          </a:blip>
          <a:stretch>
            <a:fillRect/>
          </a:stretch>
        </p:blipFill>
        <p:spPr>
          <a:xfrm>
            <a:off x="3855300" y="828650"/>
            <a:ext cx="5102700" cy="3042297"/>
          </a:xfrm>
          <a:prstGeom prst="rect">
            <a:avLst/>
          </a:prstGeom>
          <a:noFill/>
          <a:ln w="9525" cap="flat" cmpd="sng">
            <a:solidFill>
              <a:schemeClr val="dk1"/>
            </a:solidFill>
            <a:prstDash val="solid"/>
            <a:round/>
            <a:headEnd type="none" w="sm" len="sm"/>
            <a:tailEnd type="none" w="sm" len="sm"/>
          </a:ln>
        </p:spPr>
      </p:pic>
      <p:sp>
        <p:nvSpPr>
          <p:cNvPr id="521" name="Google Shape;521;p93"/>
          <p:cNvSpPr txBox="1"/>
          <p:nvPr/>
        </p:nvSpPr>
        <p:spPr>
          <a:xfrm>
            <a:off x="3893400" y="3890469"/>
            <a:ext cx="5056500" cy="34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i" sz="1100">
                <a:latin typeface="Calibri"/>
                <a:ea typeface="Calibri"/>
                <a:cs typeface="Calibri"/>
                <a:sym typeface="Calibri"/>
              </a:rPr>
              <a:t>Bloomin taksonomia ja osaamistavoitteet verbeinä.</a:t>
            </a:r>
            <a:endParaRPr sz="1100">
              <a:latin typeface="Calibri"/>
              <a:ea typeface="Calibri"/>
              <a:cs typeface="Calibri"/>
              <a:sym typeface="Calibri"/>
            </a:endParaRPr>
          </a:p>
        </p:txBody>
      </p:sp>
      <p:sp>
        <p:nvSpPr>
          <p:cNvPr id="522" name="Google Shape;522;p93"/>
          <p:cNvSpPr/>
          <p:nvPr/>
        </p:nvSpPr>
        <p:spPr>
          <a:xfrm>
            <a:off x="7639575" y="2905900"/>
            <a:ext cx="1089900" cy="10899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3" name="Google Shape;523;p93"/>
          <p:cNvSpPr txBox="1"/>
          <p:nvPr/>
        </p:nvSpPr>
        <p:spPr>
          <a:xfrm>
            <a:off x="418800" y="4254700"/>
            <a:ext cx="7527900" cy="713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i" sz="1200" u="sng">
                <a:solidFill>
                  <a:schemeClr val="dk1"/>
                </a:solidFill>
                <a:latin typeface="Calibri"/>
                <a:ea typeface="Calibri"/>
                <a:cs typeface="Calibri"/>
                <a:sym typeface="Calibri"/>
              </a:rPr>
              <a:t>Tässä vaiheessa ongelmana tietojen ja oppiaineiden perusteiden oppiminen siten, ettei ChatGPT ja Copilot tee kaikkea</a:t>
            </a:r>
            <a:endParaRPr sz="1200" u="sng">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fi" sz="1200" u="sng">
                <a:solidFill>
                  <a:schemeClr val="dk1"/>
                </a:solidFill>
                <a:latin typeface="Calibri"/>
                <a:ea typeface="Calibri"/>
                <a:cs typeface="Calibri"/>
                <a:sym typeface="Calibri"/>
              </a:rPr>
              <a:t>Kun tietopohja on rakennettu, niin kielimalleja voidaan käyttää erittäin monipuolisesti, edullisesti ja tehokkaasti</a:t>
            </a:r>
            <a:endParaRPr sz="1200">
              <a:solidFill>
                <a:schemeClr val="dk2"/>
              </a:solidFill>
              <a:latin typeface="Calibri"/>
              <a:ea typeface="Calibri"/>
              <a:cs typeface="Calibri"/>
              <a:sym typeface="Calibri"/>
            </a:endParaRPr>
          </a:p>
        </p:txBody>
      </p:sp>
      <p:sp>
        <p:nvSpPr>
          <p:cNvPr id="524" name="Google Shape;524;p93"/>
          <p:cNvSpPr txBox="1"/>
          <p:nvPr/>
        </p:nvSpPr>
        <p:spPr>
          <a:xfrm>
            <a:off x="8118600" y="57912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Taitotaso</a:t>
            </a:r>
            <a:endParaRPr sz="1200">
              <a:solidFill>
                <a:schemeClr val="dk1"/>
              </a:solidFill>
              <a:latin typeface="Calibri"/>
              <a:ea typeface="Calibri"/>
              <a:cs typeface="Calibri"/>
              <a:sym typeface="Calibri"/>
            </a:endParaRPr>
          </a:p>
        </p:txBody>
      </p:sp>
      <p:sp>
        <p:nvSpPr>
          <p:cNvPr id="525" name="Google Shape;525;p93"/>
          <p:cNvSpPr txBox="1"/>
          <p:nvPr/>
        </p:nvSpPr>
        <p:spPr>
          <a:xfrm>
            <a:off x="617400" y="252670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Tavoite</a:t>
            </a:r>
            <a:endParaRPr sz="1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94"/>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Oman ChatGPTn tekeminen (ilmainen sekä maksuversio)</a:t>
            </a:r>
            <a:endParaRPr/>
          </a:p>
        </p:txBody>
      </p:sp>
      <p:sp>
        <p:nvSpPr>
          <p:cNvPr id="531" name="Google Shape;531;p94"/>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a:t>Ilmaisversio: diat 23-25</a:t>
            </a:r>
            <a:endParaRPr/>
          </a:p>
          <a:p>
            <a:pPr marL="0" lvl="0" indent="0" algn="l" rtl="0">
              <a:spcBef>
                <a:spcPts val="1200"/>
              </a:spcBef>
              <a:spcAft>
                <a:spcPts val="0"/>
              </a:spcAft>
              <a:buNone/>
            </a:pPr>
            <a:r>
              <a:rPr lang="fi"/>
              <a:t>Maksuversio diat 26-28</a:t>
            </a:r>
            <a:endParaRPr/>
          </a:p>
          <a:p>
            <a:pPr marL="0" lvl="0" indent="0" algn="l" rtl="0">
              <a:spcBef>
                <a:spcPts val="12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95"/>
          <p:cNvSpPr txBox="1">
            <a:spLocks noGrp="1"/>
          </p:cNvSpPr>
          <p:nvPr>
            <p:ph type="title"/>
          </p:nvPr>
        </p:nvSpPr>
        <p:spPr>
          <a:xfrm>
            <a:off x="311700" y="187000"/>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Räätälöidyn ChatGPTn menestysresepti</a:t>
            </a:r>
            <a:endParaRPr/>
          </a:p>
        </p:txBody>
      </p:sp>
      <p:sp>
        <p:nvSpPr>
          <p:cNvPr id="537" name="Google Shape;537;p95"/>
          <p:cNvSpPr txBox="1">
            <a:spLocks noGrp="1"/>
          </p:cNvSpPr>
          <p:nvPr>
            <p:ph type="body" idx="1"/>
          </p:nvPr>
        </p:nvSpPr>
        <p:spPr>
          <a:xfrm>
            <a:off x="64077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1200"/>
              </a:spcAft>
              <a:buNone/>
            </a:pPr>
            <a:r>
              <a:rPr lang="fi">
                <a:latin typeface="Calibri"/>
                <a:ea typeface="Calibri"/>
                <a:cs typeface="Calibri"/>
                <a:sym typeface="Calibri"/>
              </a:rPr>
              <a:t>Ammatti?</a:t>
            </a:r>
            <a:endParaRPr>
              <a:latin typeface="Calibri"/>
              <a:ea typeface="Calibri"/>
              <a:cs typeface="Calibri"/>
              <a:sym typeface="Calibri"/>
            </a:endParaRPr>
          </a:p>
        </p:txBody>
      </p:sp>
      <p:sp>
        <p:nvSpPr>
          <p:cNvPr id="538" name="Google Shape;538;p95"/>
          <p:cNvSpPr txBox="1">
            <a:spLocks noGrp="1"/>
          </p:cNvSpPr>
          <p:nvPr>
            <p:ph type="body" idx="1"/>
          </p:nvPr>
        </p:nvSpPr>
        <p:spPr>
          <a:xfrm>
            <a:off x="48837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1200"/>
              </a:spcAft>
              <a:buNone/>
            </a:pPr>
            <a:r>
              <a:rPr lang="fi">
                <a:latin typeface="Calibri"/>
                <a:ea typeface="Calibri"/>
                <a:cs typeface="Calibri"/>
                <a:sym typeface="Calibri"/>
              </a:rPr>
              <a:t>Prosessi?</a:t>
            </a:r>
            <a:endParaRPr>
              <a:latin typeface="Calibri"/>
              <a:ea typeface="Calibri"/>
              <a:cs typeface="Calibri"/>
              <a:sym typeface="Calibri"/>
            </a:endParaRPr>
          </a:p>
        </p:txBody>
      </p:sp>
      <p:sp>
        <p:nvSpPr>
          <p:cNvPr id="539" name="Google Shape;539;p95"/>
          <p:cNvSpPr txBox="1">
            <a:spLocks noGrp="1"/>
          </p:cNvSpPr>
          <p:nvPr>
            <p:ph type="body" idx="1"/>
          </p:nvPr>
        </p:nvSpPr>
        <p:spPr>
          <a:xfrm>
            <a:off x="18357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fontScale="70000"/>
          </a:bodyPr>
          <a:lstStyle/>
          <a:p>
            <a:pPr marL="0" lvl="0" indent="0" algn="ctr" rtl="0">
              <a:spcBef>
                <a:spcPts val="0"/>
              </a:spcBef>
              <a:spcAft>
                <a:spcPts val="1200"/>
              </a:spcAft>
              <a:buNone/>
            </a:pPr>
            <a:r>
              <a:rPr lang="fi">
                <a:latin typeface="Calibri"/>
                <a:ea typeface="Calibri"/>
                <a:cs typeface="Calibri"/>
                <a:sym typeface="Calibri"/>
              </a:rPr>
              <a:t>Tarve / Tavoite?</a:t>
            </a:r>
            <a:endParaRPr>
              <a:latin typeface="Calibri"/>
              <a:ea typeface="Calibri"/>
              <a:cs typeface="Calibri"/>
              <a:sym typeface="Calibri"/>
            </a:endParaRPr>
          </a:p>
        </p:txBody>
      </p:sp>
      <p:sp>
        <p:nvSpPr>
          <p:cNvPr id="540" name="Google Shape;540;p95"/>
          <p:cNvSpPr txBox="1">
            <a:spLocks noGrp="1"/>
          </p:cNvSpPr>
          <p:nvPr>
            <p:ph type="body" idx="1"/>
          </p:nvPr>
        </p:nvSpPr>
        <p:spPr>
          <a:xfrm>
            <a:off x="3879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1200"/>
              </a:spcAft>
              <a:buNone/>
            </a:pPr>
            <a:r>
              <a:rPr lang="fi">
                <a:latin typeface="Calibri"/>
                <a:ea typeface="Calibri"/>
                <a:cs typeface="Calibri"/>
                <a:sym typeface="Calibri"/>
              </a:rPr>
              <a:t>Aihe?</a:t>
            </a:r>
            <a:endParaRPr>
              <a:latin typeface="Calibri"/>
              <a:ea typeface="Calibri"/>
              <a:cs typeface="Calibri"/>
              <a:sym typeface="Calibri"/>
            </a:endParaRPr>
          </a:p>
        </p:txBody>
      </p:sp>
      <p:sp>
        <p:nvSpPr>
          <p:cNvPr id="541" name="Google Shape;541;p95"/>
          <p:cNvSpPr txBox="1">
            <a:spLocks noGrp="1"/>
          </p:cNvSpPr>
          <p:nvPr>
            <p:ph type="body" idx="1"/>
          </p:nvPr>
        </p:nvSpPr>
        <p:spPr>
          <a:xfrm>
            <a:off x="33597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1200"/>
              </a:spcAft>
              <a:buNone/>
            </a:pPr>
            <a:r>
              <a:rPr lang="fi">
                <a:latin typeface="Calibri"/>
                <a:ea typeface="Calibri"/>
                <a:cs typeface="Calibri"/>
                <a:sym typeface="Calibri"/>
              </a:rPr>
              <a:t>Taitotaso?</a:t>
            </a:r>
            <a:endParaRPr>
              <a:latin typeface="Calibri"/>
              <a:ea typeface="Calibri"/>
              <a:cs typeface="Calibri"/>
              <a:sym typeface="Calibri"/>
            </a:endParaRPr>
          </a:p>
        </p:txBody>
      </p:sp>
      <p:sp>
        <p:nvSpPr>
          <p:cNvPr id="542" name="Google Shape;542;p95"/>
          <p:cNvSpPr txBox="1"/>
          <p:nvPr/>
        </p:nvSpPr>
        <p:spPr>
          <a:xfrm>
            <a:off x="397650" y="1340900"/>
            <a:ext cx="1159500" cy="11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1"/>
                </a:solidFill>
                <a:latin typeface="Calibri"/>
                <a:ea typeface="Calibri"/>
                <a:cs typeface="Calibri"/>
                <a:sym typeface="Calibri"/>
              </a:rPr>
              <a:t>Esimerkiksi</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 Oppiaine</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 LOPS</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 Muut opetus-</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suunnitelmat</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 Työelämä-</a:t>
            </a: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taidot</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543" name="Google Shape;543;p95"/>
          <p:cNvSpPr txBox="1"/>
          <p:nvPr/>
        </p:nvSpPr>
        <p:spPr>
          <a:xfrm>
            <a:off x="1835700" y="1340900"/>
            <a:ext cx="1159500" cy="117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Esimerkiksi</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 Taitojen opettelu</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 Tilanteiden simulointi</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 Suunnittelu ja jäsentäminenLuonnostelu</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 Kokonaisuuksien hahmottaminen</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000">
                <a:solidFill>
                  <a:schemeClr val="dk1"/>
                </a:solidFill>
                <a:latin typeface="Calibri"/>
                <a:ea typeface="Calibri"/>
                <a:cs typeface="Calibri"/>
                <a:sym typeface="Calibri"/>
              </a:rPr>
              <a:t>- Monikielinen vuorovaikutus</a:t>
            </a:r>
            <a:endParaRPr sz="1000">
              <a:solidFill>
                <a:schemeClr val="dk1"/>
              </a:solidFill>
              <a:latin typeface="Calibri"/>
              <a:ea typeface="Calibri"/>
              <a:cs typeface="Calibri"/>
              <a:sym typeface="Calibri"/>
            </a:endParaRPr>
          </a:p>
        </p:txBody>
      </p:sp>
      <p:pic>
        <p:nvPicPr>
          <p:cNvPr id="544" name="Google Shape;544;p95"/>
          <p:cNvPicPr preferRelativeResize="0"/>
          <p:nvPr/>
        </p:nvPicPr>
        <p:blipFill>
          <a:blip r:embed="rId3">
            <a:alphaModFix/>
          </a:blip>
          <a:stretch>
            <a:fillRect/>
          </a:stretch>
        </p:blipFill>
        <p:spPr>
          <a:xfrm>
            <a:off x="3346350" y="1411125"/>
            <a:ext cx="1085551" cy="647216"/>
          </a:xfrm>
          <a:prstGeom prst="rect">
            <a:avLst/>
          </a:prstGeom>
          <a:noFill/>
          <a:ln w="9525" cap="flat" cmpd="sng">
            <a:solidFill>
              <a:schemeClr val="dk1"/>
            </a:solidFill>
            <a:prstDash val="solid"/>
            <a:round/>
            <a:headEnd type="none" w="sm" len="sm"/>
            <a:tailEnd type="none" w="sm" len="sm"/>
          </a:ln>
        </p:spPr>
      </p:pic>
      <p:pic>
        <p:nvPicPr>
          <p:cNvPr id="545" name="Google Shape;545;p95"/>
          <p:cNvPicPr preferRelativeResize="0"/>
          <p:nvPr/>
        </p:nvPicPr>
        <p:blipFill>
          <a:blip r:embed="rId4">
            <a:alphaModFix/>
          </a:blip>
          <a:stretch>
            <a:fillRect/>
          </a:stretch>
        </p:blipFill>
        <p:spPr>
          <a:xfrm>
            <a:off x="4883698" y="1411125"/>
            <a:ext cx="1072198" cy="598310"/>
          </a:xfrm>
          <a:prstGeom prst="rect">
            <a:avLst/>
          </a:prstGeom>
          <a:noFill/>
          <a:ln w="9525" cap="flat" cmpd="sng">
            <a:solidFill>
              <a:schemeClr val="dk1"/>
            </a:solidFill>
            <a:prstDash val="solid"/>
            <a:round/>
            <a:headEnd type="none" w="sm" len="sm"/>
            <a:tailEnd type="none" w="sm" len="sm"/>
          </a:ln>
        </p:spPr>
      </p:pic>
      <p:pic>
        <p:nvPicPr>
          <p:cNvPr id="546" name="Google Shape;546;p95"/>
          <p:cNvPicPr preferRelativeResize="0"/>
          <p:nvPr/>
        </p:nvPicPr>
        <p:blipFill>
          <a:blip r:embed="rId5">
            <a:alphaModFix/>
          </a:blip>
          <a:stretch>
            <a:fillRect/>
          </a:stretch>
        </p:blipFill>
        <p:spPr>
          <a:xfrm>
            <a:off x="6407700" y="1407925"/>
            <a:ext cx="1072201" cy="604701"/>
          </a:xfrm>
          <a:prstGeom prst="rect">
            <a:avLst/>
          </a:prstGeom>
          <a:noFill/>
          <a:ln w="9525" cap="flat" cmpd="sng">
            <a:solidFill>
              <a:schemeClr val="dk1"/>
            </a:solidFill>
            <a:prstDash val="solid"/>
            <a:round/>
            <a:headEnd type="none" w="sm" len="sm"/>
            <a:tailEnd type="none" w="sm" len="sm"/>
          </a:ln>
        </p:spPr>
      </p:pic>
      <p:cxnSp>
        <p:nvCxnSpPr>
          <p:cNvPr id="547" name="Google Shape;547;p95"/>
          <p:cNvCxnSpPr>
            <a:stCxn id="540" idx="3"/>
            <a:endCxn id="539" idx="1"/>
          </p:cNvCxnSpPr>
          <p:nvPr/>
        </p:nvCxnSpPr>
        <p:spPr>
          <a:xfrm>
            <a:off x="1460100" y="942325"/>
            <a:ext cx="375600" cy="0"/>
          </a:xfrm>
          <a:prstGeom prst="straightConnector1">
            <a:avLst/>
          </a:prstGeom>
          <a:noFill/>
          <a:ln w="19050" cap="flat" cmpd="sng">
            <a:solidFill>
              <a:schemeClr val="dk2"/>
            </a:solidFill>
            <a:prstDash val="solid"/>
            <a:round/>
            <a:headEnd type="none" w="med" len="med"/>
            <a:tailEnd type="triangle" w="med" len="med"/>
          </a:ln>
        </p:spPr>
      </p:cxnSp>
      <p:cxnSp>
        <p:nvCxnSpPr>
          <p:cNvPr id="548" name="Google Shape;548;p95"/>
          <p:cNvCxnSpPr>
            <a:stCxn id="539" idx="3"/>
            <a:endCxn id="541" idx="1"/>
          </p:cNvCxnSpPr>
          <p:nvPr/>
        </p:nvCxnSpPr>
        <p:spPr>
          <a:xfrm>
            <a:off x="2907900" y="942325"/>
            <a:ext cx="451800" cy="0"/>
          </a:xfrm>
          <a:prstGeom prst="straightConnector1">
            <a:avLst/>
          </a:prstGeom>
          <a:noFill/>
          <a:ln w="19050" cap="flat" cmpd="sng">
            <a:solidFill>
              <a:schemeClr val="dk2"/>
            </a:solidFill>
            <a:prstDash val="solid"/>
            <a:round/>
            <a:headEnd type="none" w="med" len="med"/>
            <a:tailEnd type="triangle" w="med" len="med"/>
          </a:ln>
        </p:spPr>
      </p:cxnSp>
      <p:cxnSp>
        <p:nvCxnSpPr>
          <p:cNvPr id="549" name="Google Shape;549;p95"/>
          <p:cNvCxnSpPr>
            <a:stCxn id="541" idx="3"/>
            <a:endCxn id="538" idx="1"/>
          </p:cNvCxnSpPr>
          <p:nvPr/>
        </p:nvCxnSpPr>
        <p:spPr>
          <a:xfrm>
            <a:off x="4431900" y="942325"/>
            <a:ext cx="451800" cy="0"/>
          </a:xfrm>
          <a:prstGeom prst="straightConnector1">
            <a:avLst/>
          </a:prstGeom>
          <a:noFill/>
          <a:ln w="19050" cap="flat" cmpd="sng">
            <a:solidFill>
              <a:schemeClr val="dk2"/>
            </a:solidFill>
            <a:prstDash val="solid"/>
            <a:round/>
            <a:headEnd type="none" w="med" len="med"/>
            <a:tailEnd type="triangle" w="med" len="med"/>
          </a:ln>
        </p:spPr>
      </p:cxnSp>
      <p:cxnSp>
        <p:nvCxnSpPr>
          <p:cNvPr id="550" name="Google Shape;550;p95"/>
          <p:cNvCxnSpPr>
            <a:stCxn id="538" idx="3"/>
            <a:endCxn id="537" idx="1"/>
          </p:cNvCxnSpPr>
          <p:nvPr/>
        </p:nvCxnSpPr>
        <p:spPr>
          <a:xfrm>
            <a:off x="5955900" y="942325"/>
            <a:ext cx="451800" cy="0"/>
          </a:xfrm>
          <a:prstGeom prst="straightConnector1">
            <a:avLst/>
          </a:prstGeom>
          <a:noFill/>
          <a:ln w="19050" cap="flat" cmpd="sng">
            <a:solidFill>
              <a:schemeClr val="dk2"/>
            </a:solidFill>
            <a:prstDash val="solid"/>
            <a:round/>
            <a:headEnd type="none" w="med" len="med"/>
            <a:tailEnd type="triangle" w="med" len="med"/>
          </a:ln>
        </p:spPr>
      </p:cxnSp>
      <p:sp>
        <p:nvSpPr>
          <p:cNvPr id="551" name="Google Shape;551;p95"/>
          <p:cNvSpPr txBox="1">
            <a:spLocks noGrp="1"/>
          </p:cNvSpPr>
          <p:nvPr>
            <p:ph type="body" idx="1"/>
          </p:nvPr>
        </p:nvSpPr>
        <p:spPr>
          <a:xfrm>
            <a:off x="7779300" y="714325"/>
            <a:ext cx="1072200" cy="45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rmAutofit fontScale="85000"/>
          </a:bodyPr>
          <a:lstStyle/>
          <a:p>
            <a:pPr marL="0" lvl="0" indent="0" algn="ctr" rtl="0">
              <a:spcBef>
                <a:spcPts val="0"/>
              </a:spcBef>
              <a:spcAft>
                <a:spcPts val="1200"/>
              </a:spcAft>
              <a:buNone/>
            </a:pPr>
            <a:r>
              <a:rPr lang="fi">
                <a:latin typeface="Calibri"/>
                <a:ea typeface="Calibri"/>
                <a:cs typeface="Calibri"/>
                <a:sym typeface="Calibri"/>
              </a:rPr>
              <a:t>Vastaustyyli?</a:t>
            </a:r>
            <a:endParaRPr>
              <a:latin typeface="Calibri"/>
              <a:ea typeface="Calibri"/>
              <a:cs typeface="Calibri"/>
              <a:sym typeface="Calibri"/>
            </a:endParaRPr>
          </a:p>
        </p:txBody>
      </p:sp>
      <p:cxnSp>
        <p:nvCxnSpPr>
          <p:cNvPr id="552" name="Google Shape;552;p95"/>
          <p:cNvCxnSpPr>
            <a:stCxn id="537" idx="3"/>
            <a:endCxn id="551" idx="1"/>
          </p:cNvCxnSpPr>
          <p:nvPr/>
        </p:nvCxnSpPr>
        <p:spPr>
          <a:xfrm>
            <a:off x="7479900" y="942325"/>
            <a:ext cx="2994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6"/>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Yksinkertaistettu esimerkki räätälöidyn ChatGPTn ohjeistukseksi</a:t>
            </a:r>
            <a:endParaRPr/>
          </a:p>
        </p:txBody>
      </p:sp>
      <p:sp>
        <p:nvSpPr>
          <p:cNvPr id="558" name="Google Shape;558;p96"/>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Clr>
                <a:schemeClr val="dk1"/>
              </a:buClr>
              <a:buSzPct val="73333"/>
              <a:buFont typeface="Arial"/>
              <a:buNone/>
            </a:pPr>
            <a:r>
              <a:rPr lang="fi"/>
              <a:t>Olet [</a:t>
            </a:r>
            <a:r>
              <a:rPr lang="fi" b="1">
                <a:solidFill>
                  <a:srgbClr val="1155CC"/>
                </a:solidFill>
              </a:rPr>
              <a:t>lukiolaisen</a:t>
            </a:r>
            <a:r>
              <a:rPr lang="fi"/>
              <a:t>] </a:t>
            </a:r>
            <a:r>
              <a:rPr lang="fi" u="sng"/>
              <a:t>opintojen lukujärjestyksen suunnitteluapuri</a:t>
            </a:r>
            <a:r>
              <a:rPr lang="fi"/>
              <a:t> Luksa.</a:t>
            </a:r>
            <a:endParaRPr/>
          </a:p>
          <a:p>
            <a:pPr marL="0" lvl="0" indent="0" algn="l" rtl="0">
              <a:spcBef>
                <a:spcPts val="1200"/>
              </a:spcBef>
              <a:spcAft>
                <a:spcPts val="0"/>
              </a:spcAft>
              <a:buClr>
                <a:schemeClr val="dk1"/>
              </a:buClr>
              <a:buSzPct val="73333"/>
              <a:buFont typeface="Arial"/>
              <a:buNone/>
            </a:pPr>
            <a:r>
              <a:rPr lang="fi"/>
              <a:t>Tavoite: </a:t>
            </a:r>
            <a:r>
              <a:rPr lang="fi" u="sng"/>
              <a:t>avustat aloittelevaa [</a:t>
            </a:r>
            <a:r>
              <a:rPr lang="fi" b="1" u="sng">
                <a:solidFill>
                  <a:srgbClr val="1155CC"/>
                </a:solidFill>
              </a:rPr>
              <a:t>etäaikuislukiolaista</a:t>
            </a:r>
            <a:r>
              <a:rPr lang="fi" u="sng"/>
              <a:t>] aikatauluttamaan ja priorisoimaan opintoja ja niihin liittyviä osatehtäviä.</a:t>
            </a:r>
            <a:endParaRPr u="sng"/>
          </a:p>
          <a:p>
            <a:pPr marL="0" lvl="0" indent="0" algn="l" rtl="0">
              <a:spcBef>
                <a:spcPts val="1200"/>
              </a:spcBef>
              <a:spcAft>
                <a:spcPts val="0"/>
              </a:spcAft>
              <a:buNone/>
            </a:pPr>
            <a:r>
              <a:rPr lang="fi" u="sng"/>
              <a:t>Ensin kysyt heti</a:t>
            </a:r>
            <a:r>
              <a:rPr lang="fi"/>
              <a:t> opiskelijalta </a:t>
            </a:r>
            <a:r>
              <a:rPr lang="fi" u="sng"/>
              <a:t>listaa tehtävistä</a:t>
            </a:r>
            <a:r>
              <a:rPr lang="fi"/>
              <a:t> ja niiden kiireellisyydestä ja tärkeydestä, jotta voisit laatia ehdotuksen lukujärjestyksestä. </a:t>
            </a:r>
            <a:r>
              <a:rPr lang="fi" u="sng"/>
              <a:t>Sitten esittelet </a:t>
            </a:r>
            <a:r>
              <a:rPr lang="fi"/>
              <a:t>hänelle </a:t>
            </a:r>
            <a:r>
              <a:rPr lang="fi" u="sng"/>
              <a:t>ehdotuksesi</a:t>
            </a:r>
            <a:r>
              <a:rPr lang="fi"/>
              <a:t> lukujärjestyksestä.</a:t>
            </a:r>
            <a:endParaRPr/>
          </a:p>
          <a:p>
            <a:pPr marL="0" lvl="0" indent="0" algn="l" rtl="0">
              <a:spcBef>
                <a:spcPts val="1200"/>
              </a:spcBef>
              <a:spcAft>
                <a:spcPts val="0"/>
              </a:spcAft>
              <a:buClr>
                <a:schemeClr val="dk1"/>
              </a:buClr>
              <a:buSzPct val="73333"/>
              <a:buFont typeface="Arial"/>
              <a:buNone/>
            </a:pPr>
            <a:r>
              <a:rPr lang="fi"/>
              <a:t>Vastaustyylisi kannustaa kokeilemaan. Käytä satunnaisesti hymiöitä. Vastaat selkeästi ja ymmärrettävästi. Kehut käyttäjää motivoivasti ja ehdotat rakentavasti tarvittaessa jonkin asian kehittämistä.</a:t>
            </a:r>
            <a:endParaRPr/>
          </a:p>
          <a:p>
            <a:pPr marL="0" lvl="0" indent="0" algn="l" rtl="0">
              <a:spcBef>
                <a:spcPts val="1200"/>
              </a:spcBef>
              <a:spcAft>
                <a:spcPts val="1200"/>
              </a:spcAft>
              <a:buNone/>
            </a:pPr>
            <a:r>
              <a:rPr lang="fi"/>
              <a:t> </a:t>
            </a:r>
            <a:endParaRPr/>
          </a:p>
        </p:txBody>
      </p:sp>
      <p:sp>
        <p:nvSpPr>
          <p:cNvPr id="559" name="Google Shape;559;p96"/>
          <p:cNvSpPr txBox="1"/>
          <p:nvPr/>
        </p:nvSpPr>
        <p:spPr>
          <a:xfrm>
            <a:off x="5992425" y="75830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Ammatti</a:t>
            </a:r>
            <a:endParaRPr sz="1200">
              <a:solidFill>
                <a:schemeClr val="dk1"/>
              </a:solidFill>
              <a:latin typeface="Calibri"/>
              <a:ea typeface="Calibri"/>
              <a:cs typeface="Calibri"/>
              <a:sym typeface="Calibri"/>
            </a:endParaRPr>
          </a:p>
        </p:txBody>
      </p:sp>
      <p:sp>
        <p:nvSpPr>
          <p:cNvPr id="560" name="Google Shape;560;p96"/>
          <p:cNvSpPr txBox="1"/>
          <p:nvPr/>
        </p:nvSpPr>
        <p:spPr>
          <a:xfrm>
            <a:off x="5992425" y="213175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Prosessi</a:t>
            </a:r>
            <a:endParaRPr sz="1200">
              <a:solidFill>
                <a:schemeClr val="dk1"/>
              </a:solidFill>
              <a:latin typeface="Calibri"/>
              <a:ea typeface="Calibri"/>
              <a:cs typeface="Calibri"/>
              <a:sym typeface="Calibri"/>
            </a:endParaRPr>
          </a:p>
        </p:txBody>
      </p:sp>
      <p:sp>
        <p:nvSpPr>
          <p:cNvPr id="561" name="Google Shape;561;p96"/>
          <p:cNvSpPr txBox="1"/>
          <p:nvPr/>
        </p:nvSpPr>
        <p:spPr>
          <a:xfrm>
            <a:off x="5992425" y="161167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Taitotaso</a:t>
            </a:r>
            <a:endParaRPr sz="1200">
              <a:solidFill>
                <a:schemeClr val="dk1"/>
              </a:solidFill>
              <a:latin typeface="Calibri"/>
              <a:ea typeface="Calibri"/>
              <a:cs typeface="Calibri"/>
              <a:sym typeface="Calibri"/>
            </a:endParaRPr>
          </a:p>
        </p:txBody>
      </p:sp>
      <p:sp>
        <p:nvSpPr>
          <p:cNvPr id="562" name="Google Shape;562;p96"/>
          <p:cNvSpPr txBox="1"/>
          <p:nvPr/>
        </p:nvSpPr>
        <p:spPr>
          <a:xfrm>
            <a:off x="5992425" y="3073150"/>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Vastaustyyli</a:t>
            </a:r>
            <a:endParaRPr sz="1200">
              <a:solidFill>
                <a:schemeClr val="dk1"/>
              </a:solidFill>
              <a:latin typeface="Calibri"/>
              <a:ea typeface="Calibri"/>
              <a:cs typeface="Calibri"/>
              <a:sym typeface="Calibri"/>
            </a:endParaRPr>
          </a:p>
        </p:txBody>
      </p:sp>
      <p:sp>
        <p:nvSpPr>
          <p:cNvPr id="563" name="Google Shape;563;p96"/>
          <p:cNvSpPr txBox="1"/>
          <p:nvPr/>
        </p:nvSpPr>
        <p:spPr>
          <a:xfrm>
            <a:off x="5992425" y="121142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Tavoite</a:t>
            </a:r>
            <a:endParaRPr sz="1200">
              <a:solidFill>
                <a:schemeClr val="dk1"/>
              </a:solidFill>
              <a:latin typeface="Calibri"/>
              <a:ea typeface="Calibri"/>
              <a:cs typeface="Calibri"/>
              <a:sym typeface="Calibri"/>
            </a:endParaRPr>
          </a:p>
        </p:txBody>
      </p:sp>
      <p:sp>
        <p:nvSpPr>
          <p:cNvPr id="564" name="Google Shape;564;p96"/>
          <p:cNvSpPr txBox="1"/>
          <p:nvPr/>
        </p:nvSpPr>
        <p:spPr>
          <a:xfrm>
            <a:off x="7028150" y="1211425"/>
            <a:ext cx="915600" cy="37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a:solidFill>
                  <a:schemeClr val="dk1"/>
                </a:solidFill>
                <a:latin typeface="Calibri"/>
                <a:ea typeface="Calibri"/>
                <a:cs typeface="Calibri"/>
                <a:sym typeface="Calibri"/>
              </a:rPr>
              <a:t>Aihe</a:t>
            </a:r>
            <a:endParaRPr sz="1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7"/>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Oman ChatGPTn tekeminen ilmais- ja maksuversiolla</a:t>
            </a:r>
            <a:endParaRPr/>
          </a:p>
        </p:txBody>
      </p:sp>
      <p:sp>
        <p:nvSpPr>
          <p:cNvPr id="570" name="Google Shape;570;p97"/>
          <p:cNvSpPr txBox="1"/>
          <p:nvPr/>
        </p:nvSpPr>
        <p:spPr>
          <a:xfrm>
            <a:off x="1757000" y="1895225"/>
            <a:ext cx="3291300" cy="1620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300">
                <a:solidFill>
                  <a:schemeClr val="dk2"/>
                </a:solidFill>
              </a:rPr>
              <a:t>Kirjoitetaan ChatGPTlle minimissään</a:t>
            </a:r>
            <a:endParaRPr sz="1300">
              <a:solidFill>
                <a:schemeClr val="dk2"/>
              </a:solidFill>
            </a:endParaRPr>
          </a:p>
          <a:p>
            <a:pPr marL="457200" lvl="0" indent="-311150" algn="l" rtl="0">
              <a:spcBef>
                <a:spcPts val="0"/>
              </a:spcBef>
              <a:spcAft>
                <a:spcPts val="0"/>
              </a:spcAft>
              <a:buClr>
                <a:schemeClr val="dk2"/>
              </a:buClr>
              <a:buSzPts val="1300"/>
              <a:buChar char="●"/>
            </a:pPr>
            <a:r>
              <a:rPr lang="fi" sz="1300">
                <a:solidFill>
                  <a:schemeClr val="dk2"/>
                </a:solidFill>
              </a:rPr>
              <a:t>rooli tai ammatti</a:t>
            </a:r>
            <a:endParaRPr sz="1300">
              <a:solidFill>
                <a:schemeClr val="dk2"/>
              </a:solidFill>
            </a:endParaRPr>
          </a:p>
          <a:p>
            <a:pPr marL="457200" lvl="0" indent="-311150" algn="l" rtl="0">
              <a:spcBef>
                <a:spcPts val="0"/>
              </a:spcBef>
              <a:spcAft>
                <a:spcPts val="0"/>
              </a:spcAft>
              <a:buClr>
                <a:schemeClr val="dk2"/>
              </a:buClr>
              <a:buSzPts val="1300"/>
              <a:buChar char="●"/>
            </a:pPr>
            <a:r>
              <a:rPr lang="fi" sz="1300">
                <a:solidFill>
                  <a:schemeClr val="dk2"/>
                </a:solidFill>
              </a:rPr>
              <a:t>tavoite</a:t>
            </a:r>
            <a:endParaRPr sz="1300">
              <a:solidFill>
                <a:schemeClr val="dk2"/>
              </a:solidFill>
            </a:endParaRPr>
          </a:p>
          <a:p>
            <a:pPr marL="457200" lvl="0" indent="-311150" algn="l" rtl="0">
              <a:spcBef>
                <a:spcPts val="0"/>
              </a:spcBef>
              <a:spcAft>
                <a:spcPts val="0"/>
              </a:spcAft>
              <a:buClr>
                <a:schemeClr val="dk2"/>
              </a:buClr>
              <a:buSzPts val="1300"/>
              <a:buChar char="●"/>
            </a:pPr>
            <a:r>
              <a:rPr lang="fi" sz="1300">
                <a:solidFill>
                  <a:schemeClr val="dk2"/>
                </a:solidFill>
              </a:rPr>
              <a:t>vastaustyyli</a:t>
            </a:r>
            <a:endParaRPr sz="1300">
              <a:solidFill>
                <a:schemeClr val="dk2"/>
              </a:solidFill>
            </a:endParaRPr>
          </a:p>
          <a:p>
            <a:pPr marL="0" lvl="0" indent="0" algn="l" rtl="0">
              <a:spcBef>
                <a:spcPts val="0"/>
              </a:spcBef>
              <a:spcAft>
                <a:spcPts val="0"/>
              </a:spcAft>
              <a:buNone/>
            </a:pPr>
            <a:endParaRPr sz="1300">
              <a:solidFill>
                <a:schemeClr val="dk2"/>
              </a:solidFill>
            </a:endParaRPr>
          </a:p>
          <a:p>
            <a:pPr marL="0" lvl="0" indent="0" algn="l" rtl="0">
              <a:spcBef>
                <a:spcPts val="0"/>
              </a:spcBef>
              <a:spcAft>
                <a:spcPts val="0"/>
              </a:spcAft>
              <a:buNone/>
            </a:pPr>
            <a:r>
              <a:rPr lang="fi" sz="1300">
                <a:solidFill>
                  <a:schemeClr val="dk2"/>
                </a:solidFill>
              </a:rPr>
              <a:t>Bonuksena prosessin eteneminen, oman aiheen kuvaus, erityistä huomioitavaac</a:t>
            </a:r>
            <a:endParaRPr sz="1300">
              <a:solidFill>
                <a:schemeClr val="dk2"/>
              </a:solidFill>
            </a:endParaRPr>
          </a:p>
        </p:txBody>
      </p:sp>
      <p:sp>
        <p:nvSpPr>
          <p:cNvPr id="571" name="Google Shape;571;p97"/>
          <p:cNvSpPr txBox="1"/>
          <p:nvPr/>
        </p:nvSpPr>
        <p:spPr>
          <a:xfrm>
            <a:off x="1757000" y="913825"/>
            <a:ext cx="3291300" cy="658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2"/>
                </a:solidFill>
              </a:rPr>
              <a:t>Sijoitetaan tekstit Custom Instructions -tekstikenttiin 2 x 1500 merkkiä</a:t>
            </a:r>
            <a:endParaRPr>
              <a:solidFill>
                <a:schemeClr val="dk2"/>
              </a:solidFill>
            </a:endParaRPr>
          </a:p>
        </p:txBody>
      </p:sp>
      <p:sp>
        <p:nvSpPr>
          <p:cNvPr id="572" name="Google Shape;572;p97"/>
          <p:cNvSpPr txBox="1"/>
          <p:nvPr/>
        </p:nvSpPr>
        <p:spPr>
          <a:xfrm>
            <a:off x="1757000" y="3793400"/>
            <a:ext cx="3291300" cy="820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fi" sz="1300">
                <a:solidFill>
                  <a:schemeClr val="dk2"/>
                </a:solidFill>
              </a:rPr>
              <a:t>Täytetään GPT -bottieditorin kentät</a:t>
            </a:r>
            <a:endParaRPr sz="1300">
              <a:solidFill>
                <a:schemeClr val="dk2"/>
              </a:solidFill>
            </a:endParaRPr>
          </a:p>
          <a:p>
            <a:pPr marL="457200" lvl="0" indent="-311150" algn="l" rtl="0">
              <a:spcBef>
                <a:spcPts val="0"/>
              </a:spcBef>
              <a:spcAft>
                <a:spcPts val="0"/>
              </a:spcAft>
              <a:buClr>
                <a:schemeClr val="dk2"/>
              </a:buClr>
              <a:buSzPts val="1300"/>
              <a:buChar char="●"/>
            </a:pPr>
            <a:r>
              <a:rPr lang="fi" sz="1300">
                <a:solidFill>
                  <a:schemeClr val="dk2"/>
                </a:solidFill>
              </a:rPr>
              <a:t>Ladataan haluttu tausta-aineisto tiedostoina Knowledge-osioon</a:t>
            </a:r>
            <a:endParaRPr sz="1300">
              <a:solidFill>
                <a:schemeClr val="dk2"/>
              </a:solidFill>
            </a:endParaRPr>
          </a:p>
        </p:txBody>
      </p:sp>
      <p:sp>
        <p:nvSpPr>
          <p:cNvPr id="573" name="Google Shape;573;p97"/>
          <p:cNvSpPr txBox="1"/>
          <p:nvPr/>
        </p:nvSpPr>
        <p:spPr>
          <a:xfrm>
            <a:off x="5348600" y="913825"/>
            <a:ext cx="3291300" cy="658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2"/>
                </a:solidFill>
              </a:rPr>
              <a:t>Syötetään oma aineisto tekstinä copy-paste max 10 000 merkkiä</a:t>
            </a:r>
            <a:endParaRPr>
              <a:solidFill>
                <a:schemeClr val="dk2"/>
              </a:solidFill>
            </a:endParaRPr>
          </a:p>
        </p:txBody>
      </p:sp>
      <p:sp>
        <p:nvSpPr>
          <p:cNvPr id="574" name="Google Shape;574;p97"/>
          <p:cNvSpPr txBox="1"/>
          <p:nvPr/>
        </p:nvSpPr>
        <p:spPr>
          <a:xfrm>
            <a:off x="221450" y="2328050"/>
            <a:ext cx="14796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800">
                <a:solidFill>
                  <a:schemeClr val="dk2"/>
                </a:solidFill>
              </a:rPr>
              <a:t>Aloitus</a:t>
            </a:r>
            <a:endParaRPr sz="1800">
              <a:solidFill>
                <a:schemeClr val="dk2"/>
              </a:solidFill>
            </a:endParaRPr>
          </a:p>
        </p:txBody>
      </p:sp>
      <p:sp>
        <p:nvSpPr>
          <p:cNvPr id="575" name="Google Shape;575;p97"/>
          <p:cNvSpPr txBox="1"/>
          <p:nvPr/>
        </p:nvSpPr>
        <p:spPr>
          <a:xfrm>
            <a:off x="221450" y="1061150"/>
            <a:ext cx="14796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800">
                <a:solidFill>
                  <a:schemeClr val="dk2"/>
                </a:solidFill>
              </a:rPr>
              <a:t>Ilmaisversio</a:t>
            </a:r>
            <a:endParaRPr sz="1800">
              <a:solidFill>
                <a:schemeClr val="dk2"/>
              </a:solidFill>
            </a:endParaRPr>
          </a:p>
        </p:txBody>
      </p:sp>
      <p:sp>
        <p:nvSpPr>
          <p:cNvPr id="576" name="Google Shape;576;p97"/>
          <p:cNvSpPr txBox="1"/>
          <p:nvPr/>
        </p:nvSpPr>
        <p:spPr>
          <a:xfrm>
            <a:off x="221450" y="3928450"/>
            <a:ext cx="14796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800">
                <a:solidFill>
                  <a:schemeClr val="dk2"/>
                </a:solidFill>
              </a:rPr>
              <a:t>Maksuversio</a:t>
            </a:r>
            <a:endParaRPr sz="1800">
              <a:solidFill>
                <a:schemeClr val="dk2"/>
              </a:solidFill>
            </a:endParaRPr>
          </a:p>
        </p:txBody>
      </p:sp>
      <p:sp>
        <p:nvSpPr>
          <p:cNvPr id="577" name="Google Shape;577;p97"/>
          <p:cNvSpPr txBox="1"/>
          <p:nvPr/>
        </p:nvSpPr>
        <p:spPr>
          <a:xfrm>
            <a:off x="5348600" y="3685100"/>
            <a:ext cx="1664400" cy="1037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2"/>
                </a:solidFill>
              </a:rPr>
              <a:t>Siistitään aineisto tai annetaan ChatGPTn yrittää siistiä</a:t>
            </a:r>
            <a:endParaRPr>
              <a:solidFill>
                <a:schemeClr val="dk2"/>
              </a:solidFill>
            </a:endParaRPr>
          </a:p>
        </p:txBody>
      </p:sp>
      <p:sp>
        <p:nvSpPr>
          <p:cNvPr id="578" name="Google Shape;578;p97"/>
          <p:cNvSpPr txBox="1"/>
          <p:nvPr/>
        </p:nvSpPr>
        <p:spPr>
          <a:xfrm>
            <a:off x="7232125" y="3645950"/>
            <a:ext cx="1664400" cy="1037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2"/>
                </a:solidFill>
              </a:rPr>
              <a:t>Syötetään oma aineisto tiedostona tai copy-paste</a:t>
            </a:r>
            <a:endParaRPr>
              <a:solidFill>
                <a:schemeClr val="dk2"/>
              </a:solidFill>
            </a:endParaRPr>
          </a:p>
        </p:txBody>
      </p:sp>
      <p:cxnSp>
        <p:nvCxnSpPr>
          <p:cNvPr id="579" name="Google Shape;579;p97"/>
          <p:cNvCxnSpPr>
            <a:stCxn id="570" idx="0"/>
            <a:endCxn id="571" idx="2"/>
          </p:cNvCxnSpPr>
          <p:nvPr/>
        </p:nvCxnSpPr>
        <p:spPr>
          <a:xfrm rot="10800000">
            <a:off x="3402650" y="1572425"/>
            <a:ext cx="0" cy="322800"/>
          </a:xfrm>
          <a:prstGeom prst="straightConnector1">
            <a:avLst/>
          </a:prstGeom>
          <a:noFill/>
          <a:ln w="28575" cap="flat" cmpd="sng">
            <a:solidFill>
              <a:schemeClr val="dk2"/>
            </a:solidFill>
            <a:prstDash val="solid"/>
            <a:round/>
            <a:headEnd type="none" w="med" len="med"/>
            <a:tailEnd type="triangle" w="med" len="med"/>
          </a:ln>
        </p:spPr>
      </p:cxnSp>
      <p:cxnSp>
        <p:nvCxnSpPr>
          <p:cNvPr id="580" name="Google Shape;580;p97"/>
          <p:cNvCxnSpPr>
            <a:stCxn id="570" idx="2"/>
            <a:endCxn id="572" idx="0"/>
          </p:cNvCxnSpPr>
          <p:nvPr/>
        </p:nvCxnSpPr>
        <p:spPr>
          <a:xfrm>
            <a:off x="3402650" y="3515825"/>
            <a:ext cx="0" cy="277500"/>
          </a:xfrm>
          <a:prstGeom prst="straightConnector1">
            <a:avLst/>
          </a:prstGeom>
          <a:noFill/>
          <a:ln w="28575" cap="flat" cmpd="sng">
            <a:solidFill>
              <a:schemeClr val="dk2"/>
            </a:solidFill>
            <a:prstDash val="solid"/>
            <a:round/>
            <a:headEnd type="none" w="med" len="med"/>
            <a:tailEnd type="triangle" w="med" len="med"/>
          </a:ln>
        </p:spPr>
      </p:cxnSp>
      <p:cxnSp>
        <p:nvCxnSpPr>
          <p:cNvPr id="581" name="Google Shape;581;p97"/>
          <p:cNvCxnSpPr>
            <a:stCxn id="572" idx="3"/>
            <a:endCxn id="577" idx="1"/>
          </p:cNvCxnSpPr>
          <p:nvPr/>
        </p:nvCxnSpPr>
        <p:spPr>
          <a:xfrm>
            <a:off x="5048300" y="4203800"/>
            <a:ext cx="300300" cy="0"/>
          </a:xfrm>
          <a:prstGeom prst="straightConnector1">
            <a:avLst/>
          </a:prstGeom>
          <a:noFill/>
          <a:ln w="28575" cap="flat" cmpd="sng">
            <a:solidFill>
              <a:schemeClr val="dk2"/>
            </a:solidFill>
            <a:prstDash val="solid"/>
            <a:round/>
            <a:headEnd type="none" w="med" len="med"/>
            <a:tailEnd type="triangle" w="med" len="med"/>
          </a:ln>
        </p:spPr>
      </p:cxnSp>
      <p:cxnSp>
        <p:nvCxnSpPr>
          <p:cNvPr id="582" name="Google Shape;582;p97"/>
          <p:cNvCxnSpPr>
            <a:stCxn id="571" idx="3"/>
            <a:endCxn id="573" idx="1"/>
          </p:cNvCxnSpPr>
          <p:nvPr/>
        </p:nvCxnSpPr>
        <p:spPr>
          <a:xfrm>
            <a:off x="5048300" y="1243075"/>
            <a:ext cx="300300" cy="0"/>
          </a:xfrm>
          <a:prstGeom prst="straightConnector1">
            <a:avLst/>
          </a:prstGeom>
          <a:noFill/>
          <a:ln w="28575" cap="flat" cmpd="sng">
            <a:solidFill>
              <a:schemeClr val="dk2"/>
            </a:solidFill>
            <a:prstDash val="solid"/>
            <a:round/>
            <a:headEnd type="none" w="med" len="med"/>
            <a:tailEnd type="triangle" w="med" len="med"/>
          </a:ln>
        </p:spPr>
      </p:cxnSp>
      <p:cxnSp>
        <p:nvCxnSpPr>
          <p:cNvPr id="583" name="Google Shape;583;p97"/>
          <p:cNvCxnSpPr>
            <a:endCxn id="578" idx="1"/>
          </p:cNvCxnSpPr>
          <p:nvPr/>
        </p:nvCxnSpPr>
        <p:spPr>
          <a:xfrm>
            <a:off x="7028725" y="4164650"/>
            <a:ext cx="203400" cy="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8"/>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61874"/>
              <a:buNone/>
            </a:pPr>
            <a:r>
              <a:rPr lang="fi" sz="1600"/>
              <a:t>Custom Instructions ChatGPT 3.5 [maksuton]</a:t>
            </a:r>
            <a:endParaRPr sz="1600"/>
          </a:p>
          <a:p>
            <a:pPr marL="0" lvl="0" indent="0" algn="l" rtl="0">
              <a:spcBef>
                <a:spcPts val="0"/>
              </a:spcBef>
              <a:spcAft>
                <a:spcPts val="0"/>
              </a:spcAft>
              <a:buSzPct val="61874"/>
              <a:buNone/>
            </a:pPr>
            <a:r>
              <a:rPr lang="fi" sz="1600"/>
              <a:t>Lukujärjestyksen suunnitteluapuri</a:t>
            </a:r>
            <a:endParaRPr sz="1600"/>
          </a:p>
        </p:txBody>
      </p:sp>
      <p:sp>
        <p:nvSpPr>
          <p:cNvPr id="589" name="Google Shape;589;p98"/>
          <p:cNvSpPr txBox="1">
            <a:spLocks noGrp="1"/>
          </p:cNvSpPr>
          <p:nvPr>
            <p:ph type="body" idx="1"/>
          </p:nvPr>
        </p:nvSpPr>
        <p:spPr>
          <a:xfrm>
            <a:off x="235500" y="714325"/>
            <a:ext cx="4958400" cy="41796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Font typeface="Calibri"/>
              <a:buChar char="●"/>
            </a:pPr>
            <a:r>
              <a:rPr lang="fi">
                <a:latin typeface="Calibri"/>
                <a:ea typeface="Calibri"/>
                <a:cs typeface="Calibri"/>
                <a:sym typeface="Calibri"/>
              </a:rPr>
              <a:t>ChatGPTlle luodaan esiasetukset, joiden avulla se keskittyy vain käsiteltävään asiaan ja vastaustapaan</a:t>
            </a:r>
            <a:endParaRPr>
              <a:latin typeface="Calibri"/>
              <a:ea typeface="Calibri"/>
              <a:cs typeface="Calibri"/>
              <a:sym typeface="Calibri"/>
            </a:endParaRPr>
          </a:p>
          <a:p>
            <a:pPr marL="457200" lvl="0" indent="-323850" algn="l" rtl="0">
              <a:spcBef>
                <a:spcPts val="0"/>
              </a:spcBef>
              <a:spcAft>
                <a:spcPts val="0"/>
              </a:spcAft>
              <a:buSzPts val="1500"/>
              <a:buFont typeface="Calibri"/>
              <a:buChar char="●"/>
            </a:pPr>
            <a:r>
              <a:rPr lang="fi"/>
              <a:t>Asetuksiin voidaan kirjoittaa hahmo tai tavoite, jota ChatGPTn toivotaan edustavan, kuten apulainen tai historiallinen hahmo</a:t>
            </a:r>
            <a:endParaRPr/>
          </a:p>
          <a:p>
            <a:pPr marL="457200" lvl="0" indent="-323850" algn="l" rtl="0">
              <a:spcBef>
                <a:spcPts val="0"/>
              </a:spcBef>
              <a:spcAft>
                <a:spcPts val="0"/>
              </a:spcAft>
              <a:buSzPts val="1500"/>
              <a:buFont typeface="Calibri"/>
              <a:buChar char="●"/>
            </a:pPr>
            <a:r>
              <a:rPr lang="fi">
                <a:latin typeface="Calibri"/>
                <a:ea typeface="Calibri"/>
                <a:cs typeface="Calibri"/>
                <a:sym typeface="Calibri"/>
              </a:rPr>
              <a:t>Haluttaessa asetukset toimivat myös seuraavassa chatissa</a:t>
            </a:r>
            <a:endParaRPr>
              <a:latin typeface="Calibri"/>
              <a:ea typeface="Calibri"/>
              <a:cs typeface="Calibri"/>
              <a:sym typeface="Calibri"/>
            </a:endParaRPr>
          </a:p>
          <a:p>
            <a:pPr marL="457200" lvl="0" indent="-323850" algn="l" rtl="0">
              <a:spcBef>
                <a:spcPts val="0"/>
              </a:spcBef>
              <a:spcAft>
                <a:spcPts val="0"/>
              </a:spcAft>
              <a:buSzPts val="1500"/>
              <a:buFont typeface="Calibri"/>
              <a:buChar char="●"/>
            </a:pPr>
            <a:r>
              <a:rPr lang="fi">
                <a:latin typeface="Calibri"/>
                <a:ea typeface="Calibri"/>
                <a:cs typeface="Calibri"/>
                <a:sym typeface="Calibri"/>
              </a:rPr>
              <a:t>Esiasetuksia on kaksi, molempiin max 1500 merkkiä</a:t>
            </a:r>
            <a:endParaRPr>
              <a:latin typeface="Calibri"/>
              <a:ea typeface="Calibri"/>
              <a:cs typeface="Calibri"/>
              <a:sym typeface="Calibri"/>
            </a:endParaRPr>
          </a:p>
          <a:p>
            <a:pPr marL="457200" lvl="0" indent="-323850" algn="l" rtl="0">
              <a:spcBef>
                <a:spcPts val="0"/>
              </a:spcBef>
              <a:spcAft>
                <a:spcPts val="0"/>
              </a:spcAft>
              <a:buSzPts val="1500"/>
              <a:buFont typeface="Calibri"/>
              <a:buChar char="●"/>
            </a:pPr>
            <a:r>
              <a:rPr lang="fi">
                <a:latin typeface="Calibri"/>
                <a:ea typeface="Calibri"/>
                <a:cs typeface="Calibri"/>
                <a:sym typeface="Calibri"/>
              </a:rPr>
              <a:t>Ylemmässä laatikossa määritellään ChatGPTn rooli ja tavoite tai vaikkapa käyttäjän työtehtävät</a:t>
            </a:r>
            <a:endParaRPr>
              <a:latin typeface="Calibri"/>
              <a:ea typeface="Calibri"/>
              <a:cs typeface="Calibri"/>
              <a:sym typeface="Calibri"/>
            </a:endParaRPr>
          </a:p>
          <a:p>
            <a:pPr marL="457200" lvl="0" indent="-323850" algn="l" rtl="0">
              <a:spcBef>
                <a:spcPts val="0"/>
              </a:spcBef>
              <a:spcAft>
                <a:spcPts val="0"/>
              </a:spcAft>
              <a:buSzPts val="1500"/>
              <a:buFont typeface="Calibri"/>
              <a:buChar char="●"/>
            </a:pPr>
            <a:r>
              <a:rPr lang="fi">
                <a:latin typeface="Calibri"/>
                <a:ea typeface="Calibri"/>
                <a:cs typeface="Calibri"/>
                <a:sym typeface="Calibri"/>
              </a:rPr>
              <a:t>Alemmassa laatikossa kuvataan vastauksen tyyli, rakenne, käytettävä vastauskieli etc.</a:t>
            </a:r>
            <a:endParaRPr>
              <a:latin typeface="Calibri"/>
              <a:ea typeface="Calibri"/>
              <a:cs typeface="Calibri"/>
              <a:sym typeface="Calibri"/>
            </a:endParaRPr>
          </a:p>
        </p:txBody>
      </p:sp>
      <p:pic>
        <p:nvPicPr>
          <p:cNvPr id="590" name="Google Shape;590;p98"/>
          <p:cNvPicPr preferRelativeResize="0"/>
          <p:nvPr/>
        </p:nvPicPr>
        <p:blipFill>
          <a:blip r:embed="rId3">
            <a:alphaModFix/>
          </a:blip>
          <a:stretch>
            <a:fillRect/>
          </a:stretch>
        </p:blipFill>
        <p:spPr>
          <a:xfrm>
            <a:off x="5751275" y="819875"/>
            <a:ext cx="3195026" cy="4095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9"/>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fi" sz="1700"/>
              <a:t>Custom Instructions: ChatGPT Lukujärjestyksen suunnitteluapuri [ilmaisversio]</a:t>
            </a:r>
            <a:endParaRPr sz="1700"/>
          </a:p>
        </p:txBody>
      </p:sp>
      <p:sp>
        <p:nvSpPr>
          <p:cNvPr id="596" name="Google Shape;596;p99"/>
          <p:cNvSpPr txBox="1">
            <a:spLocks noGrp="1"/>
          </p:cNvSpPr>
          <p:nvPr>
            <p:ph type="body" idx="1"/>
          </p:nvPr>
        </p:nvSpPr>
        <p:spPr>
          <a:xfrm>
            <a:off x="311700" y="714325"/>
            <a:ext cx="8364300" cy="4179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fi" sz="1400">
                <a:latin typeface="Calibri"/>
                <a:ea typeface="Calibri"/>
                <a:cs typeface="Calibri"/>
                <a:sym typeface="Calibri"/>
              </a:rPr>
              <a:t>"moi, historia pitäisi valmistua maaliskuuksi, helmikuussa alkaa äidinkieli. huhtikuussa on maantiedon koe ja siitä kaksiviikkoa alkaa biologian kurssi. tee lukujärjestys"</a:t>
            </a:r>
            <a:endParaRPr sz="1400">
              <a:latin typeface="Calibri"/>
              <a:ea typeface="Calibri"/>
              <a:cs typeface="Calibri"/>
              <a:sym typeface="Calibri"/>
            </a:endParaRPr>
          </a:p>
        </p:txBody>
      </p:sp>
      <p:pic>
        <p:nvPicPr>
          <p:cNvPr id="597" name="Google Shape;597;p99"/>
          <p:cNvPicPr preferRelativeResize="0"/>
          <p:nvPr/>
        </p:nvPicPr>
        <p:blipFill>
          <a:blip r:embed="rId3">
            <a:alphaModFix/>
          </a:blip>
          <a:stretch>
            <a:fillRect/>
          </a:stretch>
        </p:blipFill>
        <p:spPr>
          <a:xfrm>
            <a:off x="399127" y="1425400"/>
            <a:ext cx="3775725" cy="35185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00"/>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61874"/>
              <a:buNone/>
            </a:pPr>
            <a:r>
              <a:rPr lang="fi" sz="1600"/>
              <a:t>Custom Instructions ChatGPT 3.5 [maksuton]</a:t>
            </a:r>
            <a:endParaRPr sz="1600"/>
          </a:p>
          <a:p>
            <a:pPr marL="0" lvl="0" indent="0" algn="l" rtl="0">
              <a:spcBef>
                <a:spcPts val="0"/>
              </a:spcBef>
              <a:spcAft>
                <a:spcPts val="0"/>
              </a:spcAft>
              <a:buSzPct val="61874"/>
              <a:buNone/>
            </a:pPr>
            <a:r>
              <a:rPr lang="fi" sz="1600"/>
              <a:t>Delfoi-suunnitteluapuri</a:t>
            </a:r>
            <a:endParaRPr sz="1600"/>
          </a:p>
        </p:txBody>
      </p:sp>
      <p:sp>
        <p:nvSpPr>
          <p:cNvPr id="603" name="Google Shape;603;p100"/>
          <p:cNvSpPr txBox="1">
            <a:spLocks noGrp="1"/>
          </p:cNvSpPr>
          <p:nvPr>
            <p:ph type="body" idx="1"/>
          </p:nvPr>
        </p:nvSpPr>
        <p:spPr>
          <a:xfrm>
            <a:off x="311700" y="814975"/>
            <a:ext cx="6834900" cy="3785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688"/>
              <a:buNone/>
            </a:pPr>
            <a:r>
              <a:rPr lang="fi" sz="1100" b="1">
                <a:latin typeface="Calibri"/>
                <a:ea typeface="Calibri"/>
                <a:cs typeface="Calibri"/>
                <a:sym typeface="Calibri"/>
              </a:rPr>
              <a:t>Ylälaatikko</a:t>
            </a:r>
            <a:r>
              <a:rPr lang="fi" sz="1100">
                <a:latin typeface="Calibri"/>
                <a:ea typeface="Calibri"/>
                <a:cs typeface="Calibri"/>
                <a:sym typeface="Calibri"/>
              </a:rPr>
              <a:t>:</a:t>
            </a:r>
            <a:endParaRPr sz="1100">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fi"/>
              <a:t>Olet </a:t>
            </a:r>
            <a:r>
              <a:rPr lang="fi" u="sng"/>
              <a:t>opintojen lukujärjestyksen suunnitteluapuri</a:t>
            </a:r>
            <a:r>
              <a:rPr lang="fi"/>
              <a:t> Luksa.</a:t>
            </a:r>
            <a:endParaRPr/>
          </a:p>
          <a:p>
            <a:pPr marL="0" lvl="0" indent="0" algn="l" rtl="0">
              <a:spcBef>
                <a:spcPts val="1200"/>
              </a:spcBef>
              <a:spcAft>
                <a:spcPts val="0"/>
              </a:spcAft>
              <a:buClr>
                <a:schemeClr val="dk1"/>
              </a:buClr>
              <a:buSzPts val="1100"/>
              <a:buFont typeface="Arial"/>
              <a:buNone/>
            </a:pPr>
            <a:r>
              <a:rPr lang="fi"/>
              <a:t>Tavoite: </a:t>
            </a:r>
            <a:r>
              <a:rPr lang="fi" u="sng"/>
              <a:t>avustat aloittelevaa etäaikuislukiolaista aikatauluttamaan ja priorisoimaan opintoja ja niihin liittyviä osatehtäviä.</a:t>
            </a:r>
            <a:endParaRPr u="sng"/>
          </a:p>
          <a:p>
            <a:pPr marL="0" lvl="0" indent="0" algn="l" rtl="0">
              <a:spcBef>
                <a:spcPts val="1200"/>
              </a:spcBef>
              <a:spcAft>
                <a:spcPts val="1200"/>
              </a:spcAft>
              <a:buClr>
                <a:schemeClr val="dk1"/>
              </a:buClr>
              <a:buSzPts val="1100"/>
              <a:buFont typeface="Arial"/>
              <a:buNone/>
            </a:pPr>
            <a:r>
              <a:rPr lang="fi"/>
              <a:t>1. Kysyt heti opiskelijalta listaa tehtävistä ja niiden kiireellisyydestä ja tärkeydestä, jotta voisit laatia ehdotuksen lukujärjestyksestä. 2. Esittelet sitten hänelle ehdotuksen lukujärjestyksestä.</a:t>
            </a:r>
            <a:endParaRPr sz="900"/>
          </a:p>
        </p:txBody>
      </p:sp>
      <p:sp>
        <p:nvSpPr>
          <p:cNvPr id="604" name="Google Shape;604;p100"/>
          <p:cNvSpPr txBox="1">
            <a:spLocks noGrp="1"/>
          </p:cNvSpPr>
          <p:nvPr>
            <p:ph type="body" idx="1"/>
          </p:nvPr>
        </p:nvSpPr>
        <p:spPr>
          <a:xfrm>
            <a:off x="7257275" y="814975"/>
            <a:ext cx="1681200" cy="4036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200" b="1">
                <a:latin typeface="Calibri"/>
                <a:ea typeface="Calibri"/>
                <a:cs typeface="Calibri"/>
                <a:sym typeface="Calibri"/>
              </a:rPr>
              <a:t>Alalaatikko</a:t>
            </a:r>
            <a:r>
              <a:rPr lang="fi" sz="1200">
                <a:latin typeface="Calibri"/>
                <a:ea typeface="Calibri"/>
                <a:cs typeface="Calibri"/>
                <a:sym typeface="Calibri"/>
              </a:rPr>
              <a:t>:</a:t>
            </a:r>
            <a:endParaRPr sz="1200">
              <a:latin typeface="Calibri"/>
              <a:ea typeface="Calibri"/>
              <a:cs typeface="Calibri"/>
              <a:sym typeface="Calibri"/>
            </a:endParaRPr>
          </a:p>
          <a:p>
            <a:pPr marL="0" lvl="0" indent="0" algn="l" rtl="0">
              <a:spcBef>
                <a:spcPts val="0"/>
              </a:spcBef>
              <a:spcAft>
                <a:spcPts val="1200"/>
              </a:spcAft>
              <a:buClr>
                <a:schemeClr val="dk1"/>
              </a:buClr>
              <a:buSzPts val="1100"/>
              <a:buFont typeface="Arial"/>
              <a:buNone/>
            </a:pPr>
            <a:r>
              <a:rPr lang="fi" sz="1200"/>
              <a:t>Vastaustyylisi kannustaa kokeilemaan. Käytä satunnaisesti hymiöitä. Vastaat selkeästi ja ymmärrettävästi. Kehut käyttäjää motivoivasti ja ehdotat rakentavasti tarvittaessa jonkin asian kehittämistä.</a:t>
            </a:r>
            <a:endParaRPr sz="1200">
              <a:latin typeface="Calibri"/>
              <a:ea typeface="Calibri"/>
              <a:cs typeface="Calibri"/>
              <a:sym typeface="Calibri"/>
            </a:endParaRPr>
          </a:p>
        </p:txBody>
      </p:sp>
      <p:sp>
        <p:nvSpPr>
          <p:cNvPr id="605" name="Google Shape;605;p100"/>
          <p:cNvSpPr txBox="1"/>
          <p:nvPr/>
        </p:nvSpPr>
        <p:spPr>
          <a:xfrm>
            <a:off x="5666900" y="54650"/>
            <a:ext cx="2174100" cy="614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600">
                <a:solidFill>
                  <a:schemeClr val="dk1"/>
                </a:solidFill>
              </a:rPr>
              <a:t>KOPIOI NÄMÄ JA MUOKKAA</a:t>
            </a:r>
            <a:endParaRPr sz="1600">
              <a:solidFill>
                <a:schemeClr val="dk1"/>
              </a:solidFill>
            </a:endParaRPr>
          </a:p>
        </p:txBody>
      </p:sp>
      <p:sp>
        <p:nvSpPr>
          <p:cNvPr id="606" name="Google Shape;606;p100"/>
          <p:cNvSpPr txBox="1"/>
          <p:nvPr/>
        </p:nvSpPr>
        <p:spPr>
          <a:xfrm>
            <a:off x="311700" y="4690550"/>
            <a:ext cx="7056000" cy="402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i" sz="1200"/>
              <a:t>Voit myös kopioida tekstit tästä dokumentista:</a:t>
            </a:r>
            <a:endParaRPr sz="1200"/>
          </a:p>
          <a:p>
            <a:pPr marL="0" lvl="0" indent="0" algn="l" rtl="0">
              <a:spcBef>
                <a:spcPts val="0"/>
              </a:spcBef>
              <a:spcAft>
                <a:spcPts val="0"/>
              </a:spcAft>
              <a:buNone/>
            </a:pPr>
            <a:r>
              <a:rPr lang="fi" sz="900" u="sng">
                <a:solidFill>
                  <a:schemeClr val="hlink"/>
                </a:solidFill>
                <a:hlinkClick r:id="rId3"/>
              </a:rPr>
              <a:t>https://docs.google.com/document/d/1qgogpxvXkma2x5rqxmGsHHBLBzl3E_HKk-AHGDt0T8Q/edit?usp=sharing</a:t>
            </a:r>
            <a:endParaRPr sz="9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01"/>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 4 Custom GPTs [maksullinen]</a:t>
            </a:r>
            <a:endParaRPr/>
          </a:p>
        </p:txBody>
      </p:sp>
      <p:sp>
        <p:nvSpPr>
          <p:cNvPr id="612" name="Google Shape;612;p101"/>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13" name="Google Shape;613;p101"/>
          <p:cNvPicPr preferRelativeResize="0"/>
          <p:nvPr/>
        </p:nvPicPr>
        <p:blipFill>
          <a:blip r:embed="rId3">
            <a:alphaModFix/>
          </a:blip>
          <a:stretch>
            <a:fillRect/>
          </a:stretch>
        </p:blipFill>
        <p:spPr>
          <a:xfrm>
            <a:off x="314282" y="691475"/>
            <a:ext cx="7839119" cy="4126250"/>
          </a:xfrm>
          <a:prstGeom prst="rect">
            <a:avLst/>
          </a:prstGeom>
          <a:noFill/>
          <a:ln w="9525" cap="flat" cmpd="sng">
            <a:solidFill>
              <a:schemeClr val="dk1"/>
            </a:solidFill>
            <a:prstDash val="solid"/>
            <a:round/>
            <a:headEnd type="none" w="sm" len="sm"/>
            <a:tailEnd type="none" w="sm" len="sm"/>
          </a:ln>
        </p:spPr>
      </p:pic>
      <p:sp>
        <p:nvSpPr>
          <p:cNvPr id="614" name="Google Shape;614;p101"/>
          <p:cNvSpPr txBox="1"/>
          <p:nvPr/>
        </p:nvSpPr>
        <p:spPr>
          <a:xfrm>
            <a:off x="785125" y="4187275"/>
            <a:ext cx="1117200" cy="4128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800">
                <a:solidFill>
                  <a:schemeClr val="dk1"/>
                </a:solidFill>
              </a:rPr>
              <a:t>Explore</a:t>
            </a:r>
            <a:endParaRPr sz="1800">
              <a:solidFill>
                <a:schemeClr val="dk1"/>
              </a:solidFill>
            </a:endParaRPr>
          </a:p>
        </p:txBody>
      </p:sp>
      <p:pic>
        <p:nvPicPr>
          <p:cNvPr id="615" name="Google Shape;615;p101"/>
          <p:cNvPicPr preferRelativeResize="0"/>
          <p:nvPr/>
        </p:nvPicPr>
        <p:blipFill>
          <a:blip r:embed="rId4">
            <a:alphaModFix/>
          </a:blip>
          <a:stretch>
            <a:fillRect/>
          </a:stretch>
        </p:blipFill>
        <p:spPr>
          <a:xfrm>
            <a:off x="2506325" y="574073"/>
            <a:ext cx="2325150" cy="771900"/>
          </a:xfrm>
          <a:prstGeom prst="rect">
            <a:avLst/>
          </a:prstGeom>
          <a:noFill/>
          <a:ln w="9525" cap="flat" cmpd="sng">
            <a:solidFill>
              <a:schemeClr val="dk1"/>
            </a:solidFill>
            <a:prstDash val="solid"/>
            <a:round/>
            <a:headEnd type="none" w="sm" len="sm"/>
            <a:tailEnd type="none" w="sm" len="sm"/>
          </a:ln>
        </p:spPr>
      </p:pic>
      <p:cxnSp>
        <p:nvCxnSpPr>
          <p:cNvPr id="616" name="Google Shape;616;p101"/>
          <p:cNvCxnSpPr>
            <a:stCxn id="614" idx="0"/>
            <a:endCxn id="615" idx="2"/>
          </p:cNvCxnSpPr>
          <p:nvPr/>
        </p:nvCxnSpPr>
        <p:spPr>
          <a:xfrm rot="10800000" flipH="1">
            <a:off x="1343725" y="1345975"/>
            <a:ext cx="2325300" cy="28413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02"/>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 4 Custom GPTs [maksullinen]</a:t>
            </a:r>
            <a:endParaRPr/>
          </a:p>
        </p:txBody>
      </p:sp>
      <p:sp>
        <p:nvSpPr>
          <p:cNvPr id="622" name="Google Shape;622;p102"/>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23" name="Google Shape;623;p102"/>
          <p:cNvPicPr preferRelativeResize="0"/>
          <p:nvPr/>
        </p:nvPicPr>
        <p:blipFill>
          <a:blip r:embed="rId3">
            <a:alphaModFix/>
          </a:blip>
          <a:stretch>
            <a:fillRect/>
          </a:stretch>
        </p:blipFill>
        <p:spPr>
          <a:xfrm>
            <a:off x="408085" y="767675"/>
            <a:ext cx="7897718" cy="4126249"/>
          </a:xfrm>
          <a:prstGeom prst="rect">
            <a:avLst/>
          </a:prstGeom>
          <a:noFill/>
          <a:ln w="9525" cap="flat" cmpd="sng">
            <a:solidFill>
              <a:schemeClr val="dk1"/>
            </a:solidFill>
            <a:prstDash val="solid"/>
            <a:round/>
            <a:headEnd type="none" w="sm" len="sm"/>
            <a:tailEnd type="none" w="sm" len="sm"/>
          </a:ln>
        </p:spPr>
      </p:pic>
      <p:sp>
        <p:nvSpPr>
          <p:cNvPr id="624" name="Google Shape;624;p102"/>
          <p:cNvSpPr/>
          <p:nvPr/>
        </p:nvSpPr>
        <p:spPr>
          <a:xfrm>
            <a:off x="2345275" y="915975"/>
            <a:ext cx="1147500" cy="805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5" name="Google Shape;625;p102"/>
          <p:cNvSpPr txBox="1"/>
          <p:nvPr/>
        </p:nvSpPr>
        <p:spPr>
          <a:xfrm>
            <a:off x="3613525" y="1056875"/>
            <a:ext cx="1509900" cy="39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800">
                <a:solidFill>
                  <a:schemeClr val="dk1"/>
                </a:solidFill>
              </a:rPr>
              <a:t>Configure</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76"/>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Microsoft Copilot ja Copilot Pro </a:t>
            </a:r>
            <a:endParaRPr/>
          </a:p>
        </p:txBody>
      </p:sp>
      <p:sp>
        <p:nvSpPr>
          <p:cNvPr id="331" name="Google Shape;331;p76"/>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2" name="Google Shape;332;p76"/>
          <p:cNvPicPr preferRelativeResize="0"/>
          <p:nvPr/>
        </p:nvPicPr>
        <p:blipFill>
          <a:blip r:embed="rId3">
            <a:alphaModFix/>
          </a:blip>
          <a:stretch>
            <a:fillRect/>
          </a:stretch>
        </p:blipFill>
        <p:spPr>
          <a:xfrm>
            <a:off x="378701" y="714325"/>
            <a:ext cx="5941775" cy="3258101"/>
          </a:xfrm>
          <a:prstGeom prst="rect">
            <a:avLst/>
          </a:prstGeom>
          <a:noFill/>
          <a:ln w="9525" cap="flat" cmpd="sng">
            <a:solidFill>
              <a:schemeClr val="dk1"/>
            </a:solidFill>
            <a:prstDash val="solid"/>
            <a:round/>
            <a:headEnd type="none" w="sm" len="sm"/>
            <a:tailEnd type="none" w="sm" len="sm"/>
          </a:ln>
        </p:spPr>
      </p:pic>
      <p:sp>
        <p:nvSpPr>
          <p:cNvPr id="333" name="Google Shape;333;p76"/>
          <p:cNvSpPr txBox="1"/>
          <p:nvPr/>
        </p:nvSpPr>
        <p:spPr>
          <a:xfrm>
            <a:off x="6542900" y="713600"/>
            <a:ext cx="2437500" cy="32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1"/>
                </a:solidFill>
                <a:latin typeface="Calibri"/>
                <a:ea typeface="Calibri"/>
                <a:cs typeface="Calibri"/>
                <a:sym typeface="Calibri"/>
              </a:rPr>
              <a:t>Copilotin (eli OpenAIn GPTn) integroituminen toimistosovelluksiin: Word, Powerpoint, Excel, sähköposti yms</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Haku ja integrointi omiin ja organisaatioiden tiedostoihin, tapaamisiin, chatteihin, kalentereihin ja kontakteihin</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Googlen vastaisku tuloillaan</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34" name="Google Shape;334;p76"/>
          <p:cNvSpPr/>
          <p:nvPr/>
        </p:nvSpPr>
        <p:spPr>
          <a:xfrm>
            <a:off x="658575" y="625925"/>
            <a:ext cx="1500300" cy="1469700"/>
          </a:xfrm>
          <a:prstGeom prst="ellipse">
            <a:avLst/>
          </a:prstGeom>
          <a:noFill/>
          <a:ln w="381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 name="Google Shape;335;p76"/>
          <p:cNvSpPr/>
          <p:nvPr/>
        </p:nvSpPr>
        <p:spPr>
          <a:xfrm>
            <a:off x="658575" y="2302325"/>
            <a:ext cx="1500300" cy="1469700"/>
          </a:xfrm>
          <a:prstGeom prst="ellipse">
            <a:avLst/>
          </a:prstGeom>
          <a:noFill/>
          <a:ln w="381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103"/>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 4 Custom GPTs [maksullinen]</a:t>
            </a:r>
            <a:endParaRPr/>
          </a:p>
        </p:txBody>
      </p:sp>
      <p:sp>
        <p:nvSpPr>
          <p:cNvPr id="631" name="Google Shape;631;p103"/>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32" name="Google Shape;632;p103"/>
          <p:cNvPicPr preferRelativeResize="0"/>
          <p:nvPr/>
        </p:nvPicPr>
        <p:blipFill>
          <a:blip r:embed="rId3">
            <a:alphaModFix/>
          </a:blip>
          <a:stretch>
            <a:fillRect/>
          </a:stretch>
        </p:blipFill>
        <p:spPr>
          <a:xfrm>
            <a:off x="372975" y="740500"/>
            <a:ext cx="3883865" cy="4153425"/>
          </a:xfrm>
          <a:prstGeom prst="rect">
            <a:avLst/>
          </a:prstGeom>
          <a:noFill/>
          <a:ln w="9525" cap="flat" cmpd="sng">
            <a:solidFill>
              <a:schemeClr val="dk1"/>
            </a:solidFill>
            <a:prstDash val="solid"/>
            <a:round/>
            <a:headEnd type="none" w="sm" len="sm"/>
            <a:tailEnd type="none" w="sm" len="sm"/>
          </a:ln>
        </p:spPr>
      </p:pic>
      <p:sp>
        <p:nvSpPr>
          <p:cNvPr id="633" name="Google Shape;633;p103"/>
          <p:cNvSpPr/>
          <p:nvPr/>
        </p:nvSpPr>
        <p:spPr>
          <a:xfrm>
            <a:off x="412700" y="2848550"/>
            <a:ext cx="3633600" cy="634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4" name="Google Shape;634;p103"/>
          <p:cNvSpPr txBox="1"/>
          <p:nvPr/>
        </p:nvSpPr>
        <p:spPr>
          <a:xfrm>
            <a:off x="4402975" y="2813288"/>
            <a:ext cx="1509900" cy="70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1"/>
                </a:solidFill>
              </a:rPr>
              <a:t>Oma botin kuvaus tänne</a:t>
            </a:r>
            <a:endParaRPr>
              <a:solidFill>
                <a:schemeClr val="dk1"/>
              </a:solidFill>
            </a:endParaRPr>
          </a:p>
        </p:txBody>
      </p:sp>
      <p:cxnSp>
        <p:nvCxnSpPr>
          <p:cNvPr id="635" name="Google Shape;635;p103"/>
          <p:cNvCxnSpPr>
            <a:stCxn id="634" idx="1"/>
            <a:endCxn id="633" idx="3"/>
          </p:cNvCxnSpPr>
          <p:nvPr/>
        </p:nvCxnSpPr>
        <p:spPr>
          <a:xfrm rot="10800000">
            <a:off x="4046275" y="3165638"/>
            <a:ext cx="356700" cy="0"/>
          </a:xfrm>
          <a:prstGeom prst="straightConnector1">
            <a:avLst/>
          </a:prstGeom>
          <a:noFill/>
          <a:ln w="19050" cap="flat" cmpd="sng">
            <a:solidFill>
              <a:schemeClr val="dk1"/>
            </a:solidFill>
            <a:prstDash val="solid"/>
            <a:round/>
            <a:headEnd type="none" w="med" len="med"/>
            <a:tailEnd type="triangle" w="med" len="med"/>
          </a:ln>
        </p:spPr>
      </p:cxnSp>
      <p:sp>
        <p:nvSpPr>
          <p:cNvPr id="636" name="Google Shape;636;p103"/>
          <p:cNvSpPr/>
          <p:nvPr/>
        </p:nvSpPr>
        <p:spPr>
          <a:xfrm>
            <a:off x="412700" y="4088025"/>
            <a:ext cx="3633600" cy="634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7" name="Google Shape;637;p103"/>
          <p:cNvSpPr txBox="1"/>
          <p:nvPr/>
        </p:nvSpPr>
        <p:spPr>
          <a:xfrm>
            <a:off x="4395300" y="4232425"/>
            <a:ext cx="1509900" cy="352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1"/>
                </a:solidFill>
              </a:rPr>
              <a:t>Aloitussyötteet</a:t>
            </a:r>
            <a:endParaRPr>
              <a:solidFill>
                <a:schemeClr val="dk1"/>
              </a:solidFill>
            </a:endParaRPr>
          </a:p>
        </p:txBody>
      </p:sp>
      <p:cxnSp>
        <p:nvCxnSpPr>
          <p:cNvPr id="638" name="Google Shape;638;p103"/>
          <p:cNvCxnSpPr>
            <a:stCxn id="637" idx="1"/>
            <a:endCxn id="636" idx="3"/>
          </p:cNvCxnSpPr>
          <p:nvPr/>
        </p:nvCxnSpPr>
        <p:spPr>
          <a:xfrm rot="10800000">
            <a:off x="4046400" y="4405225"/>
            <a:ext cx="348900" cy="3300"/>
          </a:xfrm>
          <a:prstGeom prst="straightConnector1">
            <a:avLst/>
          </a:prstGeom>
          <a:noFill/>
          <a:ln w="19050" cap="flat" cmpd="sng">
            <a:solidFill>
              <a:schemeClr val="dk1"/>
            </a:solidFill>
            <a:prstDash val="solid"/>
            <a:round/>
            <a:headEnd type="none" w="med" len="med"/>
            <a:tailEnd type="triangle" w="med" len="med"/>
          </a:ln>
        </p:spPr>
      </p:cxnSp>
      <p:sp>
        <p:nvSpPr>
          <p:cNvPr id="639" name="Google Shape;639;p103"/>
          <p:cNvSpPr/>
          <p:nvPr/>
        </p:nvSpPr>
        <p:spPr>
          <a:xfrm>
            <a:off x="1809474" y="1484175"/>
            <a:ext cx="958500" cy="634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0" name="Google Shape;640;p103"/>
          <p:cNvSpPr txBox="1"/>
          <p:nvPr/>
        </p:nvSpPr>
        <p:spPr>
          <a:xfrm>
            <a:off x="4356138" y="1458350"/>
            <a:ext cx="1509900" cy="70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000">
                <a:solidFill>
                  <a:schemeClr val="dk1"/>
                </a:solidFill>
              </a:rPr>
              <a:t>Voit generoida DALL-E kuvageneraattorilla botin profiilikuvan</a:t>
            </a:r>
            <a:endParaRPr sz="1000">
              <a:solidFill>
                <a:schemeClr val="dk1"/>
              </a:solidFill>
            </a:endParaRPr>
          </a:p>
        </p:txBody>
      </p:sp>
      <p:cxnSp>
        <p:nvCxnSpPr>
          <p:cNvPr id="641" name="Google Shape;641;p103"/>
          <p:cNvCxnSpPr>
            <a:stCxn id="640" idx="1"/>
            <a:endCxn id="639" idx="3"/>
          </p:cNvCxnSpPr>
          <p:nvPr/>
        </p:nvCxnSpPr>
        <p:spPr>
          <a:xfrm rot="10800000">
            <a:off x="2767938" y="1801400"/>
            <a:ext cx="1588200" cy="9300"/>
          </a:xfrm>
          <a:prstGeom prst="straightConnector1">
            <a:avLst/>
          </a:prstGeom>
          <a:noFill/>
          <a:ln w="19050" cap="flat" cmpd="sng">
            <a:solidFill>
              <a:schemeClr val="dk1"/>
            </a:solidFill>
            <a:prstDash val="solid"/>
            <a:round/>
            <a:headEnd type="none" w="med" len="med"/>
            <a:tailEnd type="triangle" w="med" len="med"/>
          </a:ln>
        </p:spPr>
      </p:cxnSp>
      <p:sp>
        <p:nvSpPr>
          <p:cNvPr id="642" name="Google Shape;642;p103"/>
          <p:cNvSpPr txBox="1"/>
          <p:nvPr/>
        </p:nvSpPr>
        <p:spPr>
          <a:xfrm>
            <a:off x="6062375" y="755900"/>
            <a:ext cx="2865900" cy="22185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200">
                <a:solidFill>
                  <a:schemeClr val="dk1"/>
                </a:solidFill>
              </a:rPr>
              <a:t>Aivan näkymän alalaidassa:</a:t>
            </a:r>
            <a:endParaRPr sz="1200">
              <a:solidFill>
                <a:schemeClr val="dk1"/>
              </a:solidFill>
            </a:endParaRPr>
          </a:p>
          <a:p>
            <a:pPr marL="0" lvl="0" indent="0" algn="l" rtl="0">
              <a:spcBef>
                <a:spcPts val="0"/>
              </a:spcBef>
              <a:spcAft>
                <a:spcPts val="0"/>
              </a:spcAft>
              <a:buNone/>
            </a:pPr>
            <a:r>
              <a:rPr lang="fi" sz="1200">
                <a:solidFill>
                  <a:schemeClr val="dk1"/>
                </a:solidFill>
              </a:rPr>
              <a:t>Käytettävät modulit</a:t>
            </a:r>
            <a:endParaRPr sz="1200">
              <a:solidFill>
                <a:schemeClr val="dk1"/>
              </a:solidFill>
            </a:endParaRPr>
          </a:p>
          <a:p>
            <a:pPr marL="457200" lvl="0" indent="-304800" algn="l" rtl="0">
              <a:spcBef>
                <a:spcPts val="0"/>
              </a:spcBef>
              <a:spcAft>
                <a:spcPts val="0"/>
              </a:spcAft>
              <a:buClr>
                <a:schemeClr val="dk1"/>
              </a:buClr>
              <a:buSzPts val="1200"/>
              <a:buChar char="●"/>
            </a:pPr>
            <a:r>
              <a:rPr lang="fi" sz="1200">
                <a:solidFill>
                  <a:schemeClr val="dk1"/>
                </a:solidFill>
              </a:rPr>
              <a:t>Web Browsing = nettihaku</a:t>
            </a:r>
            <a:endParaRPr sz="1200">
              <a:solidFill>
                <a:schemeClr val="dk1"/>
              </a:solidFill>
            </a:endParaRPr>
          </a:p>
          <a:p>
            <a:pPr marL="457200" lvl="0" indent="-304800" algn="l" rtl="0">
              <a:spcBef>
                <a:spcPts val="0"/>
              </a:spcBef>
              <a:spcAft>
                <a:spcPts val="0"/>
              </a:spcAft>
              <a:buClr>
                <a:schemeClr val="dk1"/>
              </a:buClr>
              <a:buSzPts val="1200"/>
              <a:buChar char="●"/>
            </a:pPr>
            <a:r>
              <a:rPr lang="fi" sz="1200">
                <a:solidFill>
                  <a:schemeClr val="dk1"/>
                </a:solidFill>
              </a:rPr>
              <a:t>DALL-E = kuvageneraattori</a:t>
            </a:r>
            <a:endParaRPr sz="1200">
              <a:solidFill>
                <a:schemeClr val="dk1"/>
              </a:solidFill>
            </a:endParaRPr>
          </a:p>
          <a:p>
            <a:pPr marL="457200" lvl="0" indent="-304800" algn="l" rtl="0">
              <a:spcBef>
                <a:spcPts val="0"/>
              </a:spcBef>
              <a:spcAft>
                <a:spcPts val="0"/>
              </a:spcAft>
              <a:buClr>
                <a:schemeClr val="dk1"/>
              </a:buClr>
              <a:buSzPts val="1200"/>
              <a:buChar char="●"/>
            </a:pPr>
            <a:r>
              <a:rPr lang="fi" sz="1200">
                <a:solidFill>
                  <a:schemeClr val="dk1"/>
                </a:solidFill>
              </a:rPr>
              <a:t>Code Interpreter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i" sz="1200">
                <a:solidFill>
                  <a:schemeClr val="dk1"/>
                </a:solidFill>
              </a:rPr>
              <a:t>Jos haluat kuvia, ruksi DALL-E</a:t>
            </a:r>
            <a:endParaRPr sz="1200">
              <a:solidFill>
                <a:schemeClr val="dk1"/>
              </a:solidFill>
            </a:endParaRPr>
          </a:p>
          <a:p>
            <a:pPr marL="0" lvl="0" indent="0" algn="l" rtl="0">
              <a:spcBef>
                <a:spcPts val="0"/>
              </a:spcBef>
              <a:spcAft>
                <a:spcPts val="0"/>
              </a:spcAft>
              <a:buNone/>
            </a:pPr>
            <a:r>
              <a:rPr lang="fi" sz="1200">
                <a:solidFill>
                  <a:schemeClr val="dk1"/>
                </a:solidFill>
              </a:rPr>
              <a:t>Jos haluat kaavioita, älä ruksi DALL-E</a:t>
            </a:r>
            <a:endParaRPr sz="1200">
              <a:solidFill>
                <a:schemeClr val="dk1"/>
              </a:solidFill>
            </a:endParaRPr>
          </a:p>
          <a:p>
            <a:pPr marL="0" lvl="0" indent="0" algn="l" rtl="0">
              <a:spcBef>
                <a:spcPts val="0"/>
              </a:spcBef>
              <a:spcAft>
                <a:spcPts val="0"/>
              </a:spcAft>
              <a:buNone/>
            </a:pPr>
            <a:r>
              <a:rPr lang="fi" sz="1200">
                <a:solidFill>
                  <a:schemeClr val="dk1"/>
                </a:solidFill>
              </a:rPr>
              <a:t>Ruksi Code Interpreter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i" sz="1200">
                <a:solidFill>
                  <a:schemeClr val="dk1"/>
                </a:solidFill>
              </a:rPr>
              <a:t>Knowledge:</a:t>
            </a:r>
            <a:endParaRPr sz="1200">
              <a:solidFill>
                <a:schemeClr val="dk1"/>
              </a:solidFill>
            </a:endParaRPr>
          </a:p>
          <a:p>
            <a:pPr marL="0" lvl="0" indent="0" algn="l" rtl="0">
              <a:spcBef>
                <a:spcPts val="0"/>
              </a:spcBef>
              <a:spcAft>
                <a:spcPts val="0"/>
              </a:spcAft>
              <a:buNone/>
            </a:pPr>
            <a:r>
              <a:rPr lang="fi" sz="1200">
                <a:solidFill>
                  <a:schemeClr val="dk1"/>
                </a:solidFill>
              </a:rPr>
              <a:t>Syötä tiedostoja</a:t>
            </a:r>
            <a:endParaRPr sz="1200">
              <a:solidFill>
                <a:schemeClr val="dk1"/>
              </a:solidFill>
            </a:endParaRPr>
          </a:p>
        </p:txBody>
      </p:sp>
      <p:pic>
        <p:nvPicPr>
          <p:cNvPr id="643" name="Google Shape;643;p103"/>
          <p:cNvPicPr preferRelativeResize="0"/>
          <p:nvPr/>
        </p:nvPicPr>
        <p:blipFill>
          <a:blip r:embed="rId4">
            <a:alphaModFix/>
          </a:blip>
          <a:stretch>
            <a:fillRect/>
          </a:stretch>
        </p:blipFill>
        <p:spPr>
          <a:xfrm>
            <a:off x="7132075" y="3126800"/>
            <a:ext cx="1691832" cy="1864300"/>
          </a:xfrm>
          <a:prstGeom prst="rect">
            <a:avLst/>
          </a:prstGeom>
          <a:noFill/>
          <a:ln w="9525" cap="flat" cmpd="sng">
            <a:solidFill>
              <a:schemeClr val="dk1"/>
            </a:solidFill>
            <a:prstDash val="solid"/>
            <a:round/>
            <a:headEnd type="none" w="sm" len="sm"/>
            <a:tailEnd type="none" w="sm" len="sm"/>
          </a:ln>
        </p:spPr>
      </p:pic>
      <p:sp>
        <p:nvSpPr>
          <p:cNvPr id="644" name="Google Shape;644;p103"/>
          <p:cNvSpPr/>
          <p:nvPr/>
        </p:nvSpPr>
        <p:spPr>
          <a:xfrm>
            <a:off x="7055975" y="3070000"/>
            <a:ext cx="1147500" cy="805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5" name="Google Shape;645;p103"/>
          <p:cNvSpPr/>
          <p:nvPr/>
        </p:nvSpPr>
        <p:spPr>
          <a:xfrm>
            <a:off x="7055975" y="4088025"/>
            <a:ext cx="1872300" cy="805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04"/>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Valitse seuraavista</a:t>
            </a:r>
            <a:endParaRPr/>
          </a:p>
        </p:txBody>
      </p:sp>
      <p:sp>
        <p:nvSpPr>
          <p:cNvPr id="651" name="Google Shape;651;p104"/>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fontScale="92500" lnSpcReduction="20000"/>
          </a:bodyPr>
          <a:lstStyle/>
          <a:p>
            <a:pPr marL="457200" lvl="0" indent="-316706" algn="l" rtl="0">
              <a:spcBef>
                <a:spcPts val="0"/>
              </a:spcBef>
              <a:spcAft>
                <a:spcPts val="0"/>
              </a:spcAft>
              <a:buSzPct val="100000"/>
              <a:buAutoNum type="alphaUcPeriod"/>
            </a:pPr>
            <a:r>
              <a:rPr lang="fi"/>
              <a:t>Teen oman botin </a:t>
            </a:r>
            <a:r>
              <a:rPr lang="fi" b="1"/>
              <a:t>ilmaisversiolla</a:t>
            </a:r>
            <a:endParaRPr b="1"/>
          </a:p>
          <a:p>
            <a:pPr marL="914400" lvl="1" indent="-316706" algn="l" rtl="0">
              <a:spcBef>
                <a:spcPts val="0"/>
              </a:spcBef>
              <a:spcAft>
                <a:spcPts val="0"/>
              </a:spcAft>
              <a:buSzPct val="100000"/>
              <a:buAutoNum type="alphaLcPeriod"/>
            </a:pPr>
            <a:r>
              <a:rPr lang="fi"/>
              <a:t>Kopioi diasta botin ohjeet ja ‘aivot’ ja sijoita tekstit Custom Instructionsiin</a:t>
            </a:r>
            <a:endParaRPr/>
          </a:p>
          <a:p>
            <a:pPr marL="914400" lvl="1" indent="-316706" algn="l" rtl="0">
              <a:spcBef>
                <a:spcPts val="0"/>
              </a:spcBef>
              <a:spcAft>
                <a:spcPts val="0"/>
              </a:spcAft>
              <a:buSzPct val="100000"/>
              <a:buAutoNum type="alphaLcPeriod"/>
            </a:pPr>
            <a:r>
              <a:rPr lang="fi"/>
              <a:t>Aloita uusi chat kokeile sparrata tutkimuskysymys ja paneelin teemaa</a:t>
            </a:r>
            <a:endParaRPr/>
          </a:p>
          <a:p>
            <a:pPr marL="457200" lvl="0" indent="-316706" algn="l" rtl="0">
              <a:spcBef>
                <a:spcPts val="0"/>
              </a:spcBef>
              <a:spcAft>
                <a:spcPts val="0"/>
              </a:spcAft>
              <a:buSzPct val="100000"/>
              <a:buAutoNum type="alphaUcPeriod"/>
            </a:pPr>
            <a:r>
              <a:rPr lang="fi"/>
              <a:t>Teen oman botin </a:t>
            </a:r>
            <a:r>
              <a:rPr lang="fi" b="1"/>
              <a:t>maksuversiolla</a:t>
            </a:r>
            <a:endParaRPr b="1"/>
          </a:p>
          <a:p>
            <a:pPr marL="914400" lvl="1" indent="-316706" algn="l" rtl="0">
              <a:spcBef>
                <a:spcPts val="0"/>
              </a:spcBef>
              <a:spcAft>
                <a:spcPts val="0"/>
              </a:spcAft>
              <a:buSzPct val="100000"/>
              <a:buAutoNum type="alphaLcPeriod"/>
            </a:pPr>
            <a:r>
              <a:rPr lang="fi"/>
              <a:t>Luo oma uusi botti</a:t>
            </a:r>
            <a:endParaRPr/>
          </a:p>
          <a:p>
            <a:pPr marL="914400" lvl="1" indent="-316706" algn="l" rtl="0">
              <a:spcBef>
                <a:spcPts val="0"/>
              </a:spcBef>
              <a:spcAft>
                <a:spcPts val="0"/>
              </a:spcAft>
              <a:buSzPct val="100000"/>
              <a:buAutoNum type="alphaLcPeriod"/>
            </a:pPr>
            <a:r>
              <a:rPr lang="fi"/>
              <a:t>Configure</a:t>
            </a:r>
            <a:endParaRPr/>
          </a:p>
          <a:p>
            <a:pPr marL="1371600" lvl="2" indent="-316706" algn="l" rtl="0">
              <a:spcBef>
                <a:spcPts val="0"/>
              </a:spcBef>
              <a:spcAft>
                <a:spcPts val="0"/>
              </a:spcAft>
              <a:buSzPct val="100000"/>
              <a:buAutoNum type="romanLcPeriod"/>
            </a:pPr>
            <a:r>
              <a:rPr lang="fi"/>
              <a:t>Keksi botillesi nimi</a:t>
            </a:r>
            <a:endParaRPr/>
          </a:p>
          <a:p>
            <a:pPr marL="1371600" lvl="2" indent="-316706" algn="l" rtl="0">
              <a:spcBef>
                <a:spcPts val="0"/>
              </a:spcBef>
              <a:spcAft>
                <a:spcPts val="0"/>
              </a:spcAft>
              <a:buSzPct val="100000"/>
              <a:buAutoNum type="romanLcPeriod"/>
            </a:pPr>
            <a:r>
              <a:rPr lang="fi"/>
              <a:t>Instructions: Kopioi diasta botin ohjeet ja ‘aivot’ ja sijoita tekstit</a:t>
            </a:r>
            <a:endParaRPr/>
          </a:p>
          <a:p>
            <a:pPr marL="914400" lvl="1" indent="-316706" algn="l" rtl="0">
              <a:spcBef>
                <a:spcPts val="0"/>
              </a:spcBef>
              <a:spcAft>
                <a:spcPts val="0"/>
              </a:spcAft>
              <a:buSzPct val="100000"/>
              <a:buAutoNum type="alphaLcPeriod"/>
            </a:pPr>
            <a:r>
              <a:rPr lang="fi"/>
              <a:t>Tallenna bottisi</a:t>
            </a:r>
            <a:endParaRPr/>
          </a:p>
          <a:p>
            <a:pPr marL="914400" lvl="1" indent="-316706" algn="l" rtl="0">
              <a:spcBef>
                <a:spcPts val="0"/>
              </a:spcBef>
              <a:spcAft>
                <a:spcPts val="0"/>
              </a:spcAft>
              <a:buSzPct val="100000"/>
              <a:buAutoNum type="alphaLcPeriod"/>
            </a:pPr>
            <a:r>
              <a:rPr lang="fi"/>
              <a:t>Aloita uusi chat kokeile sparrata tutkimuskysymys ja paneelin teemaa</a:t>
            </a:r>
            <a:endParaRPr/>
          </a:p>
        </p:txBody>
      </p:sp>
      <p:sp>
        <p:nvSpPr>
          <p:cNvPr id="652" name="Google Shape;652;p104"/>
          <p:cNvSpPr txBox="1">
            <a:spLocks noGrp="1"/>
          </p:cNvSpPr>
          <p:nvPr>
            <p:ph type="body" idx="1"/>
          </p:nvPr>
        </p:nvSpPr>
        <p:spPr>
          <a:xfrm>
            <a:off x="6210450" y="714325"/>
            <a:ext cx="26220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05"/>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Tekoäly oppimisen tukena -verkosto facebookissa </a:t>
            </a:r>
            <a:endParaRPr/>
          </a:p>
        </p:txBody>
      </p:sp>
      <p:sp>
        <p:nvSpPr>
          <p:cNvPr id="658" name="Google Shape;658;p105"/>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59" name="Google Shape;659;p105"/>
          <p:cNvPicPr preferRelativeResize="0"/>
          <p:nvPr/>
        </p:nvPicPr>
        <p:blipFill>
          <a:blip r:embed="rId3">
            <a:alphaModFix/>
          </a:blip>
          <a:stretch>
            <a:fillRect/>
          </a:stretch>
        </p:blipFill>
        <p:spPr>
          <a:xfrm>
            <a:off x="465050" y="716325"/>
            <a:ext cx="6726876" cy="3205774"/>
          </a:xfrm>
          <a:prstGeom prst="rect">
            <a:avLst/>
          </a:prstGeom>
          <a:noFill/>
          <a:ln>
            <a:noFill/>
          </a:ln>
        </p:spPr>
      </p:pic>
      <p:sp>
        <p:nvSpPr>
          <p:cNvPr id="660" name="Google Shape;660;p105"/>
          <p:cNvSpPr txBox="1"/>
          <p:nvPr/>
        </p:nvSpPr>
        <p:spPr>
          <a:xfrm>
            <a:off x="7342100" y="716050"/>
            <a:ext cx="1704300" cy="3374100"/>
          </a:xfrm>
          <a:prstGeom prst="rect">
            <a:avLst/>
          </a:prstGeom>
          <a:noFill/>
          <a:ln>
            <a:noFill/>
          </a:ln>
        </p:spPr>
        <p:txBody>
          <a:bodyPr spcFirstLastPara="1" wrap="square" lIns="91425" tIns="91425" rIns="91425" bIns="91425" anchor="t" anchorCtr="0">
            <a:spAutoFit/>
          </a:bodyPr>
          <a:lstStyle/>
          <a:p>
            <a:pPr marL="89999" lvl="0" indent="-178899" algn="l" rtl="0">
              <a:lnSpc>
                <a:spcPct val="115000"/>
              </a:lnSpc>
              <a:spcBef>
                <a:spcPts val="0"/>
              </a:spcBef>
              <a:spcAft>
                <a:spcPts val="0"/>
              </a:spcAft>
              <a:buSzPts val="1400"/>
              <a:buFont typeface="Calibri"/>
              <a:buChar char="●"/>
            </a:pPr>
            <a:r>
              <a:rPr lang="fi">
                <a:latin typeface="Calibri"/>
                <a:ea typeface="Calibri"/>
                <a:cs typeface="Calibri"/>
                <a:sym typeface="Calibri"/>
              </a:rPr>
              <a:t>Perustettiin 6 kuukautta sitten</a:t>
            </a:r>
            <a:endParaRPr>
              <a:latin typeface="Calibri"/>
              <a:ea typeface="Calibri"/>
              <a:cs typeface="Calibri"/>
              <a:sym typeface="Calibri"/>
            </a:endParaRPr>
          </a:p>
          <a:p>
            <a:pPr marL="89999" lvl="0" indent="-178899" algn="l" rtl="0">
              <a:lnSpc>
                <a:spcPct val="115000"/>
              </a:lnSpc>
              <a:spcBef>
                <a:spcPts val="0"/>
              </a:spcBef>
              <a:spcAft>
                <a:spcPts val="0"/>
              </a:spcAft>
              <a:buSzPts val="1400"/>
              <a:buFont typeface="Calibri"/>
              <a:buChar char="●"/>
            </a:pPr>
            <a:r>
              <a:rPr lang="fi">
                <a:latin typeface="Calibri"/>
                <a:ea typeface="Calibri"/>
                <a:cs typeface="Calibri"/>
                <a:sym typeface="Calibri"/>
              </a:rPr>
              <a:t>Yli 8 300 jäsentä</a:t>
            </a:r>
            <a:endParaRPr>
              <a:latin typeface="Calibri"/>
              <a:ea typeface="Calibri"/>
              <a:cs typeface="Calibri"/>
              <a:sym typeface="Calibri"/>
            </a:endParaRPr>
          </a:p>
          <a:p>
            <a:pPr marL="89999" lvl="0" indent="-178899" algn="l" rtl="0">
              <a:lnSpc>
                <a:spcPct val="115000"/>
              </a:lnSpc>
              <a:spcBef>
                <a:spcPts val="0"/>
              </a:spcBef>
              <a:spcAft>
                <a:spcPts val="0"/>
              </a:spcAft>
              <a:buSzPts val="1400"/>
              <a:buFont typeface="Calibri"/>
              <a:buChar char="●"/>
            </a:pPr>
            <a:r>
              <a:rPr lang="fi">
                <a:latin typeface="Calibri"/>
                <a:ea typeface="Calibri"/>
                <a:cs typeface="Calibri"/>
                <a:sym typeface="Calibri"/>
              </a:rPr>
              <a:t>Ensiapu-opas opettajille syksyllä 2023.</a:t>
            </a:r>
            <a:endParaRPr>
              <a:latin typeface="Calibri"/>
              <a:ea typeface="Calibri"/>
              <a:cs typeface="Calibri"/>
              <a:sym typeface="Calibri"/>
            </a:endParaRPr>
          </a:p>
          <a:p>
            <a:pPr marL="89999" lvl="0" indent="-178899" algn="l" rtl="0">
              <a:lnSpc>
                <a:spcPct val="115000"/>
              </a:lnSpc>
              <a:spcBef>
                <a:spcPts val="0"/>
              </a:spcBef>
              <a:spcAft>
                <a:spcPts val="0"/>
              </a:spcAft>
              <a:buSzPts val="1400"/>
              <a:buFont typeface="Calibri"/>
              <a:buChar char="●"/>
            </a:pPr>
            <a:r>
              <a:rPr lang="fi">
                <a:latin typeface="Calibri"/>
                <a:ea typeface="Calibri"/>
                <a:cs typeface="Calibri"/>
                <a:sym typeface="Calibri"/>
              </a:rPr>
              <a:t>Opettaja-kysely</a:t>
            </a:r>
            <a:endParaRPr>
              <a:latin typeface="Calibri"/>
              <a:ea typeface="Calibri"/>
              <a:cs typeface="Calibri"/>
              <a:sym typeface="Calibri"/>
            </a:endParaRPr>
          </a:p>
          <a:p>
            <a:pPr marL="89999" lvl="0" indent="-178899" algn="l" rtl="0">
              <a:lnSpc>
                <a:spcPct val="115000"/>
              </a:lnSpc>
              <a:spcBef>
                <a:spcPts val="0"/>
              </a:spcBef>
              <a:spcAft>
                <a:spcPts val="0"/>
              </a:spcAft>
              <a:buSzPts val="1400"/>
              <a:buFont typeface="Calibri"/>
              <a:buChar char="●"/>
            </a:pPr>
            <a:r>
              <a:rPr lang="fi">
                <a:latin typeface="Calibri"/>
                <a:ea typeface="Calibri"/>
                <a:cs typeface="Calibri"/>
                <a:sym typeface="Calibri"/>
              </a:rPr>
              <a:t>Torstaisin live-webinaarit Hyde Park -hengessä - kuka vaan voi esittää omia kokemuksiaan</a:t>
            </a:r>
            <a:endParaRPr>
              <a:latin typeface="Calibri"/>
              <a:ea typeface="Calibri"/>
              <a:cs typeface="Calibri"/>
              <a:sym typeface="Calibri"/>
            </a:endParaRPr>
          </a:p>
        </p:txBody>
      </p:sp>
      <p:sp>
        <p:nvSpPr>
          <p:cNvPr id="661" name="Google Shape;661;p105"/>
          <p:cNvSpPr txBox="1"/>
          <p:nvPr/>
        </p:nvSpPr>
        <p:spPr>
          <a:xfrm>
            <a:off x="494175" y="4155150"/>
            <a:ext cx="6626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800" u="sng">
                <a:solidFill>
                  <a:schemeClr val="hlink"/>
                </a:solidFill>
                <a:hlinkClick r:id="rId4"/>
              </a:rPr>
              <a:t>https://www.facebook.com/groups/tekoalyoppimisentukena/</a:t>
            </a:r>
            <a:endParaRPr sz="18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06"/>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Opettajan Tekoälyn ensiaskel -opas</a:t>
            </a:r>
            <a:endParaRPr/>
          </a:p>
        </p:txBody>
      </p:sp>
      <p:sp>
        <p:nvSpPr>
          <p:cNvPr id="667" name="Google Shape;667;p106"/>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68" name="Google Shape;668;p106"/>
          <p:cNvPicPr preferRelativeResize="0"/>
          <p:nvPr/>
        </p:nvPicPr>
        <p:blipFill>
          <a:blip r:embed="rId3">
            <a:alphaModFix/>
          </a:blip>
          <a:stretch>
            <a:fillRect/>
          </a:stretch>
        </p:blipFill>
        <p:spPr>
          <a:xfrm>
            <a:off x="376225" y="767675"/>
            <a:ext cx="6811848" cy="3921475"/>
          </a:xfrm>
          <a:prstGeom prst="rect">
            <a:avLst/>
          </a:prstGeom>
          <a:noFill/>
          <a:ln w="9525" cap="flat" cmpd="sng">
            <a:solidFill>
              <a:schemeClr val="dk1"/>
            </a:solidFill>
            <a:prstDash val="solid"/>
            <a:round/>
            <a:headEnd type="none" w="sm" len="sm"/>
            <a:tailEnd type="none" w="sm" len="sm"/>
          </a:ln>
        </p:spPr>
      </p:pic>
      <p:sp>
        <p:nvSpPr>
          <p:cNvPr id="669" name="Google Shape;669;p106"/>
          <p:cNvSpPr txBox="1"/>
          <p:nvPr/>
        </p:nvSpPr>
        <p:spPr>
          <a:xfrm>
            <a:off x="7408625" y="771525"/>
            <a:ext cx="1632000" cy="18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70" name="Google Shape;670;p106"/>
          <p:cNvSpPr txBox="1"/>
          <p:nvPr/>
        </p:nvSpPr>
        <p:spPr>
          <a:xfrm>
            <a:off x="385775" y="4674575"/>
            <a:ext cx="68118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600" u="sng">
                <a:solidFill>
                  <a:schemeClr val="accent5"/>
                </a:solidFill>
                <a:hlinkClick r:id="rId4">
                  <a:extLst>
                    <a:ext uri="{A12FA001-AC4F-418D-AE19-62706E023703}">
                      <ahyp:hlinkClr xmlns:ahyp="http://schemas.microsoft.com/office/drawing/2018/hyperlinkcolor" val="tx"/>
                    </a:ext>
                  </a:extLst>
                </a:hlinkClick>
              </a:rPr>
              <a:t>https://bit.ly/TOT-opas</a:t>
            </a:r>
            <a:endParaRPr sz="1600">
              <a:solidFill>
                <a:schemeClr val="dk2"/>
              </a:solidFill>
            </a:endParaRPr>
          </a:p>
        </p:txBody>
      </p:sp>
      <p:sp>
        <p:nvSpPr>
          <p:cNvPr id="671" name="Google Shape;671;p106"/>
          <p:cNvSpPr txBox="1"/>
          <p:nvPr/>
        </p:nvSpPr>
        <p:spPr>
          <a:xfrm>
            <a:off x="7280025" y="751750"/>
            <a:ext cx="1681500" cy="16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i" sz="1500">
                <a:solidFill>
                  <a:schemeClr val="dk1"/>
                </a:solidFill>
              </a:rPr>
              <a:t>Helppokäyttöinen pikaopas ChatGPTn käyttöön ja </a:t>
            </a:r>
            <a:endParaRPr sz="1500">
              <a:solidFill>
                <a:schemeClr val="dk1"/>
              </a:solidFill>
            </a:endParaRPr>
          </a:p>
          <a:p>
            <a:pPr marL="0" lvl="0" indent="0" algn="l" rtl="0">
              <a:spcBef>
                <a:spcPts val="0"/>
              </a:spcBef>
              <a:spcAft>
                <a:spcPts val="0"/>
              </a:spcAft>
              <a:buNone/>
            </a:pPr>
            <a:r>
              <a:rPr lang="fi" sz="1500">
                <a:solidFill>
                  <a:schemeClr val="dk1"/>
                </a:solidFill>
              </a:rPr>
              <a:t>omien kokeilujen aloittamiseen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fi" sz="1500">
                <a:solidFill>
                  <a:schemeClr val="dk1"/>
                </a:solidFill>
              </a:rPr>
              <a:t>Tekijöinä joukko suomalaisia ChatGPT-</a:t>
            </a:r>
            <a:endParaRPr sz="1500">
              <a:solidFill>
                <a:schemeClr val="dk1"/>
              </a:solidFill>
            </a:endParaRPr>
          </a:p>
          <a:p>
            <a:pPr marL="0" lvl="0" indent="0" algn="l" rtl="0">
              <a:spcBef>
                <a:spcPts val="0"/>
              </a:spcBef>
              <a:spcAft>
                <a:spcPts val="0"/>
              </a:spcAft>
              <a:buNone/>
            </a:pPr>
            <a:r>
              <a:rPr lang="fi" sz="1500">
                <a:solidFill>
                  <a:schemeClr val="dk1"/>
                </a:solidFill>
              </a:rPr>
              <a:t>kouluttajia</a:t>
            </a:r>
            <a:endParaRPr sz="1500">
              <a:solidFill>
                <a:schemeClr val="dk1"/>
              </a:solidFill>
            </a:endParaRPr>
          </a:p>
        </p:txBody>
      </p:sp>
      <p:pic>
        <p:nvPicPr>
          <p:cNvPr id="672" name="Google Shape;672;p106"/>
          <p:cNvPicPr preferRelativeResize="0"/>
          <p:nvPr/>
        </p:nvPicPr>
        <p:blipFill>
          <a:blip r:embed="rId5">
            <a:alphaModFix/>
          </a:blip>
          <a:stretch>
            <a:fillRect/>
          </a:stretch>
        </p:blipFill>
        <p:spPr>
          <a:xfrm>
            <a:off x="7767163" y="3774225"/>
            <a:ext cx="914925" cy="914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7"/>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Esimerkki Copilot Prosta</a:t>
            </a:r>
            <a:endParaRPr/>
          </a:p>
        </p:txBody>
      </p:sp>
      <p:sp>
        <p:nvSpPr>
          <p:cNvPr id="341" name="Google Shape;341;p77"/>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42" name="Google Shape;342;p77"/>
          <p:cNvPicPr preferRelativeResize="0"/>
          <p:nvPr/>
        </p:nvPicPr>
        <p:blipFill>
          <a:blip r:embed="rId3">
            <a:alphaModFix/>
          </a:blip>
          <a:stretch>
            <a:fillRect/>
          </a:stretch>
        </p:blipFill>
        <p:spPr>
          <a:xfrm>
            <a:off x="395500" y="714325"/>
            <a:ext cx="4757949" cy="4179600"/>
          </a:xfrm>
          <a:prstGeom prst="rect">
            <a:avLst/>
          </a:prstGeom>
          <a:noFill/>
          <a:ln>
            <a:noFill/>
          </a:ln>
        </p:spPr>
      </p:pic>
      <p:sp>
        <p:nvSpPr>
          <p:cNvPr id="343" name="Google Shape;343;p77"/>
          <p:cNvSpPr txBox="1"/>
          <p:nvPr/>
        </p:nvSpPr>
        <p:spPr>
          <a:xfrm>
            <a:off x="5597600" y="713600"/>
            <a:ext cx="3345600" cy="21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solidFill>
                  <a:schemeClr val="dk1"/>
                </a:solidFill>
                <a:latin typeface="Calibri"/>
                <a:ea typeface="Calibri"/>
                <a:cs typeface="Calibri"/>
                <a:sym typeface="Calibri"/>
              </a:rPr>
              <a:t>Wordissa minkä tahansa tekstin osan voi aktivoida ja generoida uudestaan</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fi">
                <a:solidFill>
                  <a:schemeClr val="dk1"/>
                </a:solidFill>
                <a:latin typeface="Calibri"/>
                <a:ea typeface="Calibri"/>
                <a:cs typeface="Calibri"/>
                <a:sym typeface="Calibri"/>
              </a:rPr>
              <a:t>Ennakkotietojen mukaan esimerkiksi tekstinpaloja voisi hakea koko organisaation järjestelmästä ja pyytää Copilotin tekemään koosteita, kuten toimintakertomus, hankkeiden budjettien yhteenveto, diatesitykset </a:t>
            </a:r>
            <a:endParaRPr>
              <a:solidFill>
                <a:schemeClr val="dk1"/>
              </a:solidFill>
              <a:latin typeface="Calibri"/>
              <a:ea typeface="Calibri"/>
              <a:cs typeface="Calibri"/>
              <a:sym typeface="Calibri"/>
            </a:endParaRPr>
          </a:p>
        </p:txBody>
      </p:sp>
      <p:sp>
        <p:nvSpPr>
          <p:cNvPr id="344" name="Google Shape;344;p77"/>
          <p:cNvSpPr/>
          <p:nvPr/>
        </p:nvSpPr>
        <p:spPr>
          <a:xfrm>
            <a:off x="463375" y="3632875"/>
            <a:ext cx="1176900" cy="899100"/>
          </a:xfrm>
          <a:prstGeom prst="rect">
            <a:avLst/>
          </a:prstGeom>
          <a:noFill/>
          <a:ln w="38100"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78"/>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Vuosi 2024 on organisaatiolinjausten vuosi generatiiviselle tekoälylle</a:t>
            </a:r>
            <a:endParaRPr/>
          </a:p>
        </p:txBody>
      </p:sp>
      <p:sp>
        <p:nvSpPr>
          <p:cNvPr id="350" name="Google Shape;350;p78"/>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lnSpcReduction="20000"/>
          </a:bodyPr>
          <a:lstStyle/>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ChatGPT maksuton</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ChatGPT maksullinen</a:t>
            </a:r>
            <a:endParaRPr>
              <a:latin typeface="Calibri"/>
              <a:ea typeface="Calibri"/>
              <a:cs typeface="Calibri"/>
              <a:sym typeface="Calibri"/>
            </a:endParaRPr>
          </a:p>
          <a:p>
            <a:pPr marL="914400" lvl="1"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Räätälöitävät GPT maksullinen</a:t>
            </a:r>
            <a:endParaRPr>
              <a:latin typeface="Calibri"/>
              <a:ea typeface="Calibri"/>
              <a:cs typeface="Calibri"/>
              <a:sym typeface="Calibri"/>
            </a:endParaRPr>
          </a:p>
          <a:p>
            <a:pPr marL="914400" lvl="0" indent="0" algn="l" rtl="0">
              <a:lnSpc>
                <a:spcPct val="115000"/>
              </a:lnSpc>
              <a:spcBef>
                <a:spcPts val="1200"/>
              </a:spcBef>
              <a:spcAft>
                <a:spcPts val="0"/>
              </a:spcAft>
              <a:buNone/>
            </a:pPr>
            <a:endParaRPr sz="100">
              <a:latin typeface="Calibri"/>
              <a:ea typeface="Calibri"/>
              <a:cs typeface="Calibri"/>
              <a:sym typeface="Calibri"/>
            </a:endParaRPr>
          </a:p>
          <a:p>
            <a:pPr marL="457200" lvl="0" indent="-323850" algn="l" rtl="0">
              <a:lnSpc>
                <a:spcPct val="115000"/>
              </a:lnSpc>
              <a:spcBef>
                <a:spcPts val="1200"/>
              </a:spcBef>
              <a:spcAft>
                <a:spcPts val="0"/>
              </a:spcAft>
              <a:buSzPts val="1500"/>
              <a:buFont typeface="Calibri"/>
              <a:buChar char="●"/>
            </a:pPr>
            <a:r>
              <a:rPr lang="fi">
                <a:latin typeface="Calibri"/>
                <a:ea typeface="Calibri"/>
                <a:cs typeface="Calibri"/>
                <a:sym typeface="Calibri"/>
              </a:rPr>
              <a:t>Copilot anonyymi äppi mobiilisti</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Copilot maksuton</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Copilot maksuton organisaatiokäyttö</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Copilot Pro maksullinen</a:t>
            </a:r>
            <a:endParaRPr>
              <a:latin typeface="Calibri"/>
              <a:ea typeface="Calibri"/>
              <a:cs typeface="Calibri"/>
              <a:sym typeface="Calibri"/>
            </a:endParaRPr>
          </a:p>
          <a:p>
            <a:pPr marL="914400" lvl="1"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Räätälöitävät GPT maksullinen</a:t>
            </a:r>
            <a:endParaRPr>
              <a:latin typeface="Calibri"/>
              <a:ea typeface="Calibri"/>
              <a:cs typeface="Calibri"/>
              <a:sym typeface="Calibri"/>
            </a:endParaRPr>
          </a:p>
          <a:p>
            <a:pPr marL="914400" lvl="0" indent="0" algn="l" rtl="0">
              <a:lnSpc>
                <a:spcPct val="115000"/>
              </a:lnSpc>
              <a:spcBef>
                <a:spcPts val="1200"/>
              </a:spcBef>
              <a:spcAft>
                <a:spcPts val="0"/>
              </a:spcAft>
              <a:buNone/>
            </a:pPr>
            <a:endParaRPr sz="1000">
              <a:latin typeface="Calibri"/>
              <a:ea typeface="Calibri"/>
              <a:cs typeface="Calibri"/>
              <a:sym typeface="Calibri"/>
            </a:endParaRPr>
          </a:p>
          <a:p>
            <a:pPr marL="457200" lvl="0" indent="-323850" algn="l" rtl="0">
              <a:lnSpc>
                <a:spcPct val="115000"/>
              </a:lnSpc>
              <a:spcBef>
                <a:spcPts val="1200"/>
              </a:spcBef>
              <a:spcAft>
                <a:spcPts val="0"/>
              </a:spcAft>
              <a:buSzPts val="1500"/>
              <a:buFont typeface="Calibri"/>
              <a:buChar char="●"/>
            </a:pPr>
            <a:r>
              <a:rPr lang="fi">
                <a:latin typeface="Calibri"/>
                <a:ea typeface="Calibri"/>
                <a:cs typeface="Calibri"/>
                <a:sym typeface="Calibri"/>
              </a:rPr>
              <a:t>Bard maksuton</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Bard maksuton organisaatiokäyttö</a:t>
            </a:r>
            <a:endParaRPr>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Gemini maksullinen</a:t>
            </a:r>
            <a:endParaRPr>
              <a:latin typeface="Calibri"/>
              <a:ea typeface="Calibri"/>
              <a:cs typeface="Calibri"/>
              <a:sym typeface="Calibri"/>
            </a:endParaRPr>
          </a:p>
          <a:p>
            <a:pPr marL="0" lvl="0" indent="0" algn="l" rtl="0">
              <a:lnSpc>
                <a:spcPct val="115000"/>
              </a:lnSpc>
              <a:spcBef>
                <a:spcPts val="1200"/>
              </a:spcBef>
              <a:spcAft>
                <a:spcPts val="0"/>
              </a:spcAft>
              <a:buNone/>
            </a:pPr>
            <a:endParaRPr sz="12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fi">
                <a:latin typeface="Calibri"/>
                <a:ea typeface="Calibri"/>
                <a:cs typeface="Calibri"/>
                <a:sym typeface="Calibri"/>
              </a:rPr>
              <a:t>Muut 1000+ tekstinkäsittely-apuria</a:t>
            </a:r>
            <a:endParaRPr>
              <a:latin typeface="Calibri"/>
              <a:ea typeface="Calibri"/>
              <a:cs typeface="Calibri"/>
              <a:sym typeface="Calibri"/>
            </a:endParaRPr>
          </a:p>
        </p:txBody>
      </p:sp>
      <p:sp>
        <p:nvSpPr>
          <p:cNvPr id="351" name="Google Shape;351;p78"/>
          <p:cNvSpPr txBox="1"/>
          <p:nvPr/>
        </p:nvSpPr>
        <p:spPr>
          <a:xfrm>
            <a:off x="6086925" y="794950"/>
            <a:ext cx="2902800" cy="4227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179999" lvl="0" indent="-178899" algn="l" rtl="0">
              <a:spcBef>
                <a:spcPts val="0"/>
              </a:spcBef>
              <a:spcAft>
                <a:spcPts val="0"/>
              </a:spcAft>
              <a:buClr>
                <a:schemeClr val="dk1"/>
              </a:buClr>
              <a:buSzPts val="1400"/>
              <a:buFont typeface="Calibri"/>
              <a:buChar char="●"/>
            </a:pPr>
            <a:r>
              <a:rPr lang="fi">
                <a:solidFill>
                  <a:schemeClr val="dk1"/>
                </a:solidFill>
                <a:latin typeface="Calibri"/>
                <a:ea typeface="Calibri"/>
                <a:cs typeface="Calibri"/>
                <a:sym typeface="Calibri"/>
              </a:rPr>
              <a:t>Oppilaitokset oletettavasti alkavat käyttää Copilotia Microsoft-ympäristössä</a:t>
            </a:r>
            <a:endParaRPr>
              <a:solidFill>
                <a:schemeClr val="dk1"/>
              </a:solidFill>
              <a:latin typeface="Calibri"/>
              <a:ea typeface="Calibri"/>
              <a:cs typeface="Calibri"/>
              <a:sym typeface="Calibri"/>
            </a:endParaRPr>
          </a:p>
          <a:p>
            <a:pPr marL="179999" lvl="0" indent="-89999" algn="l" rtl="0">
              <a:spcBef>
                <a:spcPts val="0"/>
              </a:spcBef>
              <a:spcAft>
                <a:spcPts val="0"/>
              </a:spcAft>
              <a:buNone/>
            </a:pPr>
            <a:endParaRPr>
              <a:solidFill>
                <a:schemeClr val="dk1"/>
              </a:solidFill>
              <a:latin typeface="Calibri"/>
              <a:ea typeface="Calibri"/>
              <a:cs typeface="Calibri"/>
              <a:sym typeface="Calibri"/>
            </a:endParaRPr>
          </a:p>
          <a:p>
            <a:pPr marL="179999" lvl="0" indent="-178899" algn="l" rtl="0">
              <a:spcBef>
                <a:spcPts val="0"/>
              </a:spcBef>
              <a:spcAft>
                <a:spcPts val="0"/>
              </a:spcAft>
              <a:buClr>
                <a:schemeClr val="dk1"/>
              </a:buClr>
              <a:buSzPts val="1400"/>
              <a:buFont typeface="Calibri"/>
              <a:buChar char="●"/>
            </a:pPr>
            <a:r>
              <a:rPr lang="fi">
                <a:solidFill>
                  <a:schemeClr val="dk1"/>
                </a:solidFill>
                <a:latin typeface="Calibri"/>
                <a:ea typeface="Calibri"/>
                <a:cs typeface="Calibri"/>
                <a:sym typeface="Calibri"/>
              </a:rPr>
              <a:t>Osa työssäkäyvistä aikuisopiskelijoista alkanee käyttää Copilotia</a:t>
            </a:r>
            <a:endParaRPr>
              <a:solidFill>
                <a:schemeClr val="dk1"/>
              </a:solidFill>
              <a:latin typeface="Calibri"/>
              <a:ea typeface="Calibri"/>
              <a:cs typeface="Calibri"/>
              <a:sym typeface="Calibri"/>
            </a:endParaRPr>
          </a:p>
          <a:p>
            <a:pPr marL="179999" lvl="0" indent="-89999" algn="l" rtl="0">
              <a:spcBef>
                <a:spcPts val="0"/>
              </a:spcBef>
              <a:spcAft>
                <a:spcPts val="0"/>
              </a:spcAft>
              <a:buNone/>
            </a:pPr>
            <a:endParaRPr>
              <a:solidFill>
                <a:schemeClr val="dk1"/>
              </a:solidFill>
              <a:latin typeface="Calibri"/>
              <a:ea typeface="Calibri"/>
              <a:cs typeface="Calibri"/>
              <a:sym typeface="Calibri"/>
            </a:endParaRPr>
          </a:p>
          <a:p>
            <a:pPr marL="179999" lvl="0" indent="-178899" algn="l" rtl="0">
              <a:spcBef>
                <a:spcPts val="0"/>
              </a:spcBef>
              <a:spcAft>
                <a:spcPts val="0"/>
              </a:spcAft>
              <a:buClr>
                <a:schemeClr val="dk1"/>
              </a:buClr>
              <a:buSzPts val="1400"/>
              <a:buFont typeface="Calibri"/>
              <a:buChar char="●"/>
            </a:pPr>
            <a:r>
              <a:rPr lang="fi">
                <a:solidFill>
                  <a:schemeClr val="dk1"/>
                </a:solidFill>
                <a:latin typeface="Calibri"/>
                <a:ea typeface="Calibri"/>
                <a:cs typeface="Calibri"/>
                <a:sym typeface="Calibri"/>
              </a:rPr>
              <a:t>Eri kielimallit vastailevat eri tavoin</a:t>
            </a:r>
            <a:endParaRPr>
              <a:solidFill>
                <a:schemeClr val="dk1"/>
              </a:solidFill>
              <a:latin typeface="Calibri"/>
              <a:ea typeface="Calibri"/>
              <a:cs typeface="Calibri"/>
              <a:sym typeface="Calibri"/>
            </a:endParaRPr>
          </a:p>
          <a:p>
            <a:pPr marL="179999" lvl="0" indent="-89999" algn="l" rtl="0">
              <a:spcBef>
                <a:spcPts val="0"/>
              </a:spcBef>
              <a:spcAft>
                <a:spcPts val="0"/>
              </a:spcAft>
              <a:buNone/>
            </a:pPr>
            <a:endParaRPr>
              <a:solidFill>
                <a:schemeClr val="dk1"/>
              </a:solidFill>
              <a:latin typeface="Calibri"/>
              <a:ea typeface="Calibri"/>
              <a:cs typeface="Calibri"/>
              <a:sym typeface="Calibri"/>
            </a:endParaRPr>
          </a:p>
          <a:p>
            <a:pPr marL="179999" lvl="0" indent="-178899" algn="l" rtl="0">
              <a:spcBef>
                <a:spcPts val="0"/>
              </a:spcBef>
              <a:spcAft>
                <a:spcPts val="0"/>
              </a:spcAft>
              <a:buClr>
                <a:schemeClr val="dk1"/>
              </a:buClr>
              <a:buSzPts val="1400"/>
              <a:buFont typeface="Calibri"/>
              <a:buChar char="●"/>
            </a:pPr>
            <a:r>
              <a:rPr lang="fi">
                <a:solidFill>
                  <a:schemeClr val="dk1"/>
                </a:solidFill>
                <a:latin typeface="Calibri"/>
                <a:ea typeface="Calibri"/>
                <a:cs typeface="Calibri"/>
                <a:sym typeface="Calibri"/>
              </a:rPr>
              <a:t>Jos käytetään useita kielimalleja rinnakkain, niin mahdollinen tehtävien suunnittelu kielimalli-avusteisesti voi käydä työlääksi</a:t>
            </a:r>
            <a:endParaRPr>
              <a:solidFill>
                <a:schemeClr val="dk1"/>
              </a:solidFill>
              <a:latin typeface="Calibri"/>
              <a:ea typeface="Calibri"/>
              <a:cs typeface="Calibri"/>
              <a:sym typeface="Calibri"/>
            </a:endParaRPr>
          </a:p>
          <a:p>
            <a:pPr marL="179999" lvl="0" indent="-85724" algn="l" rtl="0">
              <a:spcBef>
                <a:spcPts val="0"/>
              </a:spcBef>
              <a:spcAft>
                <a:spcPts val="0"/>
              </a:spcAft>
              <a:buNone/>
            </a:pPr>
            <a:endParaRPr>
              <a:solidFill>
                <a:schemeClr val="dk1"/>
              </a:solidFill>
              <a:latin typeface="Calibri"/>
              <a:ea typeface="Calibri"/>
              <a:cs typeface="Calibri"/>
              <a:sym typeface="Calibri"/>
            </a:endParaRPr>
          </a:p>
          <a:p>
            <a:pPr marL="179999" lvl="0" indent="-174625" algn="l" rtl="0">
              <a:spcBef>
                <a:spcPts val="0"/>
              </a:spcBef>
              <a:spcAft>
                <a:spcPts val="0"/>
              </a:spcAft>
              <a:buClr>
                <a:schemeClr val="dk1"/>
              </a:buClr>
              <a:buSzPts val="1400"/>
              <a:buFont typeface="Calibri"/>
              <a:buChar char="●"/>
            </a:pPr>
            <a:r>
              <a:rPr lang="fi">
                <a:solidFill>
                  <a:schemeClr val="dk1"/>
                </a:solidFill>
                <a:latin typeface="Calibri"/>
                <a:ea typeface="Calibri"/>
                <a:cs typeface="Calibri"/>
                <a:sym typeface="Calibri"/>
              </a:rPr>
              <a:t>Tämänhetkinen hinnoittelu hidastanee kielimallien yleistymistä</a:t>
            </a:r>
            <a:endParaRPr>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79"/>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Ihmisen suhtautuminen chatboteihin - eri rooleja ja suhtautumisia</a:t>
            </a:r>
            <a:endParaRPr/>
          </a:p>
        </p:txBody>
      </p:sp>
      <p:sp>
        <p:nvSpPr>
          <p:cNvPr id="357" name="Google Shape;357;p79"/>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58" name="Google Shape;358;p79"/>
          <p:cNvPicPr preferRelativeResize="0"/>
          <p:nvPr/>
        </p:nvPicPr>
        <p:blipFill>
          <a:blip r:embed="rId3">
            <a:alphaModFix/>
          </a:blip>
          <a:stretch>
            <a:fillRect/>
          </a:stretch>
        </p:blipFill>
        <p:spPr>
          <a:xfrm>
            <a:off x="299850" y="691475"/>
            <a:ext cx="5186551" cy="4084100"/>
          </a:xfrm>
          <a:prstGeom prst="rect">
            <a:avLst/>
          </a:prstGeom>
          <a:noFill/>
          <a:ln w="9525" cap="flat" cmpd="sng">
            <a:solidFill>
              <a:schemeClr val="dk1"/>
            </a:solidFill>
            <a:prstDash val="solid"/>
            <a:round/>
            <a:headEnd type="none" w="sm" len="sm"/>
            <a:tailEnd type="none" w="sm" len="sm"/>
          </a:ln>
        </p:spPr>
      </p:pic>
      <p:sp>
        <p:nvSpPr>
          <p:cNvPr id="359" name="Google Shape;359;p79"/>
          <p:cNvSpPr txBox="1"/>
          <p:nvPr/>
        </p:nvSpPr>
        <p:spPr>
          <a:xfrm>
            <a:off x="5698000" y="707475"/>
            <a:ext cx="3134400" cy="10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 sz="1200" b="1"/>
              <a:t>Lähde:</a:t>
            </a:r>
            <a:endParaRPr sz="1200" b="1"/>
          </a:p>
          <a:p>
            <a:pPr marL="0" lvl="0" indent="0" algn="l" rtl="0">
              <a:lnSpc>
                <a:spcPct val="115000"/>
              </a:lnSpc>
              <a:spcBef>
                <a:spcPts val="0"/>
              </a:spcBef>
              <a:spcAft>
                <a:spcPts val="0"/>
              </a:spcAft>
              <a:buNone/>
            </a:pPr>
            <a:r>
              <a:rPr lang="fi" sz="1200"/>
              <a:t>Følstad ym. - 2019 - Different Chatbots for Different Purposes: Towards a Typology of Chatbots to Understand Interaction Design</a:t>
            </a:r>
            <a:endParaRPr sz="1200"/>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endParaRPr sz="1300">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None/>
            </a:pPr>
            <a:endParaRPr/>
          </a:p>
        </p:txBody>
      </p:sp>
      <p:sp>
        <p:nvSpPr>
          <p:cNvPr id="360" name="Google Shape;360;p79"/>
          <p:cNvSpPr txBox="1"/>
          <p:nvPr/>
        </p:nvSpPr>
        <p:spPr>
          <a:xfrm>
            <a:off x="5733150" y="2061025"/>
            <a:ext cx="3099300" cy="272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i" sz="1300">
                <a:solidFill>
                  <a:schemeClr val="dk1"/>
                </a:solidFill>
                <a:latin typeface="Exo 2 SemiBold"/>
                <a:ea typeface="Exo 2 SemiBold"/>
                <a:cs typeface="Exo 2 SemiBold"/>
                <a:sym typeface="Exo 2 SemiBold"/>
              </a:rPr>
              <a:t>ITK24ssa tarkemmin:</a:t>
            </a:r>
            <a:endParaRPr sz="1300">
              <a:solidFill>
                <a:schemeClr val="dk1"/>
              </a:solidFill>
              <a:latin typeface="Exo 2 SemiBold"/>
              <a:ea typeface="Exo 2 SemiBold"/>
              <a:cs typeface="Exo 2 SemiBold"/>
              <a:sym typeface="Exo 2 SemiBold"/>
            </a:endParaRPr>
          </a:p>
          <a:p>
            <a:pPr marL="0" lvl="0" indent="0" algn="l" rtl="0">
              <a:lnSpc>
                <a:spcPct val="115000"/>
              </a:lnSpc>
              <a:spcBef>
                <a:spcPts val="0"/>
              </a:spcBef>
              <a:spcAft>
                <a:spcPts val="0"/>
              </a:spcAft>
              <a:buClr>
                <a:schemeClr val="dk1"/>
              </a:buClr>
              <a:buSzPts val="1100"/>
              <a:buFont typeface="Arial"/>
              <a:buNone/>
            </a:pPr>
            <a:r>
              <a:rPr lang="fi" sz="1300">
                <a:solidFill>
                  <a:schemeClr val="dk1"/>
                </a:solidFill>
                <a:latin typeface="Exo 2 SemiBold"/>
                <a:ea typeface="Exo 2 SemiBold"/>
                <a:cs typeface="Exo 2 SemiBold"/>
                <a:sym typeface="Exo 2 SemiBold"/>
              </a:rPr>
              <a:t>ChatGPT - työkalu vai työkaveri?</a:t>
            </a:r>
            <a:endParaRPr sz="1300">
              <a:solidFill>
                <a:schemeClr val="dk1"/>
              </a:solidFill>
              <a:latin typeface="Exo 2 SemiBold"/>
              <a:ea typeface="Exo 2 SemiBold"/>
              <a:cs typeface="Exo 2 SemiBold"/>
              <a:sym typeface="Exo 2 SemiBold"/>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i" sz="1200">
                <a:solidFill>
                  <a:schemeClr val="dk1"/>
                </a:solidFill>
                <a:latin typeface="Calibri"/>
                <a:ea typeface="Calibri"/>
                <a:cs typeface="Calibri"/>
                <a:sym typeface="Calibri"/>
              </a:rPr>
              <a:t>- "Työkalu"</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i" sz="1200">
                <a:solidFill>
                  <a:schemeClr val="dk1"/>
                </a:solidFill>
                <a:latin typeface="Calibri"/>
                <a:ea typeface="Calibri"/>
                <a:cs typeface="Calibri"/>
                <a:sym typeface="Calibri"/>
              </a:rPr>
              <a:t>- "Työkaveri"</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i" sz="1200">
                <a:solidFill>
                  <a:schemeClr val="dk1"/>
                </a:solidFill>
                <a:latin typeface="Calibri"/>
                <a:ea typeface="Calibri"/>
                <a:cs typeface="Calibri"/>
                <a:sym typeface="Calibri"/>
              </a:rPr>
              <a:t>- "Datan siivoamisessa työkalu, ideoinnissa työkaveri"</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200">
                <a:solidFill>
                  <a:schemeClr val="dk1"/>
                </a:solidFill>
                <a:latin typeface="Calibri"/>
                <a:ea typeface="Calibri"/>
                <a:cs typeface="Calibri"/>
                <a:sym typeface="Calibri"/>
              </a:rPr>
              <a:t>- "En palkkaa ihmistä joka on epäkohtelias ChatGPTlle"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200">
                <a:solidFill>
                  <a:schemeClr val="dk1"/>
                </a:solidFill>
                <a:latin typeface="Calibri"/>
                <a:ea typeface="Calibri"/>
                <a:cs typeface="Calibri"/>
                <a:sym typeface="Calibri"/>
              </a:rPr>
              <a:t>- "Olio"</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i" sz="1200">
                <a:solidFill>
                  <a:schemeClr val="dk1"/>
                </a:solidFill>
                <a:latin typeface="Calibri"/>
                <a:ea typeface="Calibri"/>
                <a:cs typeface="Calibri"/>
                <a:sym typeface="Calibri"/>
              </a:rPr>
              <a:t>- "Entiteeti"</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i" sz="1200">
                <a:solidFill>
                  <a:schemeClr val="dk1"/>
                </a:solidFill>
                <a:latin typeface="Calibri"/>
                <a:ea typeface="Calibri"/>
                <a:cs typeface="Calibri"/>
                <a:sym typeface="Calibri"/>
              </a:rPr>
              <a:t>- "Ei ihminen muttei konekaan"</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80"/>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Tekoälyn rooleja ihmistiimityössä</a:t>
            </a:r>
            <a:endParaRPr/>
          </a:p>
        </p:txBody>
      </p:sp>
      <p:sp>
        <p:nvSpPr>
          <p:cNvPr id="366" name="Google Shape;366;p80"/>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67" name="Google Shape;367;p80"/>
          <p:cNvSpPr txBox="1"/>
          <p:nvPr/>
        </p:nvSpPr>
        <p:spPr>
          <a:xfrm>
            <a:off x="5573725" y="736150"/>
            <a:ext cx="3470400" cy="41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a:t>Lähde:</a:t>
            </a:r>
            <a:endParaRPr/>
          </a:p>
          <a:p>
            <a:pPr marL="0" lvl="0" indent="0" algn="l" rtl="0">
              <a:spcBef>
                <a:spcPts val="0"/>
              </a:spcBef>
              <a:spcAft>
                <a:spcPts val="0"/>
              </a:spcAft>
              <a:buNone/>
            </a:pPr>
            <a:r>
              <a:rPr lang="fi"/>
              <a:t>Dominik Siemon (2022):</a:t>
            </a:r>
            <a:endParaRPr/>
          </a:p>
          <a:p>
            <a:pPr marL="0" lvl="0" indent="0" algn="l" rtl="0">
              <a:spcBef>
                <a:spcPts val="0"/>
              </a:spcBef>
              <a:spcAft>
                <a:spcPts val="0"/>
              </a:spcAft>
              <a:buNone/>
            </a:pPr>
            <a:r>
              <a:rPr lang="fi"/>
              <a:t>Elaborating Team Roles for Artificial Intelligence-based Teammates in Human-AI Collaboration</a:t>
            </a:r>
            <a:endParaRPr/>
          </a:p>
          <a:p>
            <a:pPr marL="0" lvl="0" indent="0" algn="l" rtl="0">
              <a:spcBef>
                <a:spcPts val="0"/>
              </a:spcBef>
              <a:spcAft>
                <a:spcPts val="0"/>
              </a:spcAft>
              <a:buNone/>
            </a:pPr>
            <a:endParaRPr/>
          </a:p>
          <a:p>
            <a:pPr marL="0" lvl="0" indent="0" algn="l" rtl="0">
              <a:spcBef>
                <a:spcPts val="0"/>
              </a:spcBef>
              <a:spcAft>
                <a:spcPts val="0"/>
              </a:spcAft>
              <a:buNone/>
            </a:pPr>
            <a:r>
              <a:rPr lang="fi"/>
              <a:t>"Luoja" -rooli sai suosiota tekoälyn roolina yhdessä haastattelututkimuksessa ihmisasiantuntijoilta eli</a:t>
            </a:r>
            <a:endParaRPr/>
          </a:p>
          <a:p>
            <a:pPr marL="0" lvl="0" indent="0" algn="l" rtl="0">
              <a:spcBef>
                <a:spcPts val="0"/>
              </a:spcBef>
              <a:spcAft>
                <a:spcPts val="0"/>
              </a:spcAft>
              <a:buNone/>
            </a:pPr>
            <a:r>
              <a:rPr lang="fi"/>
              <a:t>ideointi, asioiden yhdistely, vaihtoehdot</a:t>
            </a:r>
            <a:endParaRPr/>
          </a:p>
        </p:txBody>
      </p:sp>
      <p:pic>
        <p:nvPicPr>
          <p:cNvPr id="368" name="Google Shape;368;p80"/>
          <p:cNvPicPr preferRelativeResize="0"/>
          <p:nvPr/>
        </p:nvPicPr>
        <p:blipFill>
          <a:blip r:embed="rId3">
            <a:alphaModFix/>
          </a:blip>
          <a:stretch>
            <a:fillRect/>
          </a:stretch>
        </p:blipFill>
        <p:spPr>
          <a:xfrm>
            <a:off x="283925" y="714325"/>
            <a:ext cx="4333629" cy="4179600"/>
          </a:xfrm>
          <a:prstGeom prst="rect">
            <a:avLst/>
          </a:prstGeom>
          <a:noFill/>
          <a:ln>
            <a:noFill/>
          </a:ln>
        </p:spPr>
      </p:pic>
      <p:sp>
        <p:nvSpPr>
          <p:cNvPr id="369" name="Google Shape;369;p80"/>
          <p:cNvSpPr/>
          <p:nvPr/>
        </p:nvSpPr>
        <p:spPr>
          <a:xfrm>
            <a:off x="-172075" y="1864275"/>
            <a:ext cx="1653900" cy="803100"/>
          </a:xfrm>
          <a:prstGeom prst="ellipse">
            <a:avLst/>
          </a:prstGeom>
          <a:noFill/>
          <a:ln w="1905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a:t>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81"/>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ChatGPTn rooleja kollektiivisessa ihmisasiantuntija-prosessissa (vrt. Delfoi)</a:t>
            </a:r>
            <a:endParaRPr/>
          </a:p>
        </p:txBody>
      </p:sp>
      <p:sp>
        <p:nvSpPr>
          <p:cNvPr id="375" name="Google Shape;375;p81"/>
          <p:cNvSpPr txBox="1">
            <a:spLocks noGrp="1"/>
          </p:cNvSpPr>
          <p:nvPr>
            <p:ph type="body" idx="1"/>
          </p:nvPr>
        </p:nvSpPr>
        <p:spPr>
          <a:xfrm>
            <a:off x="311700" y="714325"/>
            <a:ext cx="5102700" cy="41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76" name="Google Shape;376;p81"/>
          <p:cNvSpPr txBox="1"/>
          <p:nvPr/>
        </p:nvSpPr>
        <p:spPr>
          <a:xfrm>
            <a:off x="5592850" y="726600"/>
            <a:ext cx="3393900" cy="27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
              <a:t>Lähde:</a:t>
            </a:r>
            <a:endParaRPr/>
          </a:p>
          <a:p>
            <a:pPr marL="0" lvl="0" indent="0" algn="l" rtl="0">
              <a:lnSpc>
                <a:spcPct val="115000"/>
              </a:lnSpc>
              <a:spcBef>
                <a:spcPts val="0"/>
              </a:spcBef>
              <a:spcAft>
                <a:spcPts val="0"/>
              </a:spcAft>
              <a:buNone/>
            </a:pPr>
            <a:r>
              <a:rPr lang="fi"/>
              <a:t>Almazyad &amp; al. (2023)</a:t>
            </a:r>
            <a:endParaRPr/>
          </a:p>
          <a:p>
            <a:pPr marL="0" lvl="0" indent="0" algn="l" rtl="0">
              <a:lnSpc>
                <a:spcPct val="115000"/>
              </a:lnSpc>
              <a:spcBef>
                <a:spcPts val="0"/>
              </a:spcBef>
              <a:spcAft>
                <a:spcPts val="0"/>
              </a:spcAft>
              <a:buNone/>
            </a:pPr>
            <a:r>
              <a:rPr lang="fi"/>
              <a:t>Enhancing Expert Panel Discussions in Pediatric Palliative Care: Innovative Scenario Development and Summarization With ChatGPT-4</a:t>
            </a:r>
            <a:endParaRPr/>
          </a:p>
          <a:p>
            <a:pPr marL="0" lvl="0" indent="0" algn="l" rtl="0">
              <a:lnSpc>
                <a:spcPct val="115000"/>
              </a:lnSpc>
              <a:spcBef>
                <a:spcPts val="0"/>
              </a:spcBef>
              <a:spcAft>
                <a:spcPts val="0"/>
              </a:spcAft>
              <a:buNone/>
            </a:pPr>
            <a:endParaRPr/>
          </a:p>
          <a:p>
            <a:pPr marL="179999" lvl="0" indent="-179999" algn="l" rtl="0">
              <a:lnSpc>
                <a:spcPct val="115000"/>
              </a:lnSpc>
              <a:spcBef>
                <a:spcPts val="0"/>
              </a:spcBef>
              <a:spcAft>
                <a:spcPts val="0"/>
              </a:spcAft>
              <a:buNone/>
            </a:pPr>
            <a:r>
              <a:rPr lang="fi" sz="1300"/>
              <a:t>ChatGPTn käyttötavat tapahtumassa</a:t>
            </a:r>
            <a:endParaRPr sz="1300"/>
          </a:p>
          <a:p>
            <a:pPr marL="179999" lvl="0" indent="-262549" algn="l" rtl="0">
              <a:lnSpc>
                <a:spcPct val="115000"/>
              </a:lnSpc>
              <a:spcBef>
                <a:spcPts val="0"/>
              </a:spcBef>
              <a:spcAft>
                <a:spcPts val="0"/>
              </a:spcAft>
              <a:buSzPts val="1300"/>
              <a:buChar char="●"/>
            </a:pPr>
            <a:r>
              <a:rPr lang="fi" sz="1300"/>
              <a:t>Se loi kaksi skenaariota ihmisasiantuntijoille palleatiivisesta hoidosta</a:t>
            </a:r>
            <a:endParaRPr sz="1300"/>
          </a:p>
          <a:p>
            <a:pPr marL="179999" lvl="0" indent="-262549" algn="l" rtl="0">
              <a:lnSpc>
                <a:spcPct val="115000"/>
              </a:lnSpc>
              <a:spcBef>
                <a:spcPts val="0"/>
              </a:spcBef>
              <a:spcAft>
                <a:spcPts val="0"/>
              </a:spcAft>
              <a:buSzPts val="1300"/>
              <a:buChar char="●"/>
            </a:pPr>
            <a:r>
              <a:rPr lang="fi" sz="1300"/>
              <a:t>Ihmispanelistien sessiot nauhoitettiin ja litteroitiin kielimallin avulla</a:t>
            </a:r>
            <a:endParaRPr sz="1300"/>
          </a:p>
          <a:p>
            <a:pPr marL="179999" lvl="0" indent="-262549" algn="l" rtl="0">
              <a:lnSpc>
                <a:spcPct val="115000"/>
              </a:lnSpc>
              <a:spcBef>
                <a:spcPts val="0"/>
              </a:spcBef>
              <a:spcAft>
                <a:spcPts val="0"/>
              </a:spcAft>
              <a:buSzPts val="1300"/>
              <a:buChar char="●"/>
            </a:pPr>
            <a:r>
              <a:rPr lang="fi" sz="1300"/>
              <a:t>Keskustelut syötettiin tekstinä ChatGPTlle</a:t>
            </a:r>
            <a:endParaRPr sz="1300"/>
          </a:p>
          <a:p>
            <a:pPr marL="179999" lvl="0" indent="-262549" algn="l" rtl="0">
              <a:lnSpc>
                <a:spcPct val="115000"/>
              </a:lnSpc>
              <a:spcBef>
                <a:spcPts val="0"/>
              </a:spcBef>
              <a:spcAft>
                <a:spcPts val="0"/>
              </a:spcAft>
              <a:buSzPts val="1300"/>
              <a:buChar char="●"/>
            </a:pPr>
            <a:r>
              <a:rPr lang="fi" sz="1300"/>
              <a:t>ChatGPT loi tiivistelmät keskusteluista </a:t>
            </a:r>
            <a:endParaRPr sz="1300"/>
          </a:p>
          <a:p>
            <a:pPr marL="179999" lvl="0" indent="-179999" algn="l" rtl="0">
              <a:lnSpc>
                <a:spcPct val="115000"/>
              </a:lnSpc>
              <a:spcBef>
                <a:spcPts val="0"/>
              </a:spcBef>
              <a:spcAft>
                <a:spcPts val="0"/>
              </a:spcAft>
              <a:buNone/>
            </a:pPr>
            <a:r>
              <a:rPr lang="fi" sz="1300"/>
              <a:t> </a:t>
            </a:r>
            <a:endParaRPr sz="1300"/>
          </a:p>
        </p:txBody>
      </p:sp>
      <p:pic>
        <p:nvPicPr>
          <p:cNvPr id="377" name="Google Shape;377;p81"/>
          <p:cNvPicPr preferRelativeResize="0"/>
          <p:nvPr/>
        </p:nvPicPr>
        <p:blipFill>
          <a:blip r:embed="rId3">
            <a:alphaModFix/>
          </a:blip>
          <a:stretch>
            <a:fillRect/>
          </a:stretch>
        </p:blipFill>
        <p:spPr>
          <a:xfrm>
            <a:off x="311699" y="714325"/>
            <a:ext cx="3143973" cy="4179600"/>
          </a:xfrm>
          <a:prstGeom prst="rect">
            <a:avLst/>
          </a:prstGeom>
          <a:noFill/>
          <a:ln>
            <a:noFill/>
          </a:ln>
        </p:spPr>
      </p:pic>
      <p:sp>
        <p:nvSpPr>
          <p:cNvPr id="378" name="Google Shape;378;p81"/>
          <p:cNvSpPr/>
          <p:nvPr/>
        </p:nvSpPr>
        <p:spPr>
          <a:xfrm>
            <a:off x="1338450" y="583175"/>
            <a:ext cx="1128000" cy="908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 name="Google Shape;379;p81"/>
          <p:cNvSpPr/>
          <p:nvPr/>
        </p:nvSpPr>
        <p:spPr>
          <a:xfrm>
            <a:off x="2405250" y="2107175"/>
            <a:ext cx="1128000" cy="908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82"/>
          <p:cNvSpPr txBox="1">
            <a:spLocks noGrp="1"/>
          </p:cNvSpPr>
          <p:nvPr>
            <p:ph type="title"/>
          </p:nvPr>
        </p:nvSpPr>
        <p:spPr>
          <a:xfrm>
            <a:off x="311700" y="159275"/>
            <a:ext cx="8520600" cy="45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t>ChatGPTn rajoituksia asiantuntijana / Discussions</a:t>
            </a:r>
            <a:endParaRPr/>
          </a:p>
        </p:txBody>
      </p:sp>
      <p:sp>
        <p:nvSpPr>
          <p:cNvPr id="385" name="Google Shape;385;p82"/>
          <p:cNvSpPr txBox="1">
            <a:spLocks noGrp="1"/>
          </p:cNvSpPr>
          <p:nvPr>
            <p:ph type="body" idx="1"/>
          </p:nvPr>
        </p:nvSpPr>
        <p:spPr>
          <a:xfrm>
            <a:off x="311700" y="714325"/>
            <a:ext cx="6304200" cy="4179600"/>
          </a:xfrm>
          <a:prstGeom prst="rect">
            <a:avLst/>
          </a:prstGeom>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None/>
            </a:pPr>
            <a:r>
              <a:rPr lang="fi" b="1"/>
              <a:t>Limited Training Data</a:t>
            </a:r>
            <a:endParaRPr b="1"/>
          </a:p>
          <a:p>
            <a:pPr marL="0" lvl="0" indent="0" algn="l" rtl="0">
              <a:lnSpc>
                <a:spcPct val="115000"/>
              </a:lnSpc>
              <a:spcBef>
                <a:spcPts val="0"/>
              </a:spcBef>
              <a:spcAft>
                <a:spcPts val="0"/>
              </a:spcAft>
              <a:buNone/>
            </a:pPr>
            <a:r>
              <a:rPr lang="fi"/>
              <a:t>ChatGPT-4's training data may not have included a comprehensive representation of the pediatric palliative care literature or perspectives from different cultural backgrounds. This limitation could impact the AI model's ability to generate relevant and contextually appropriate content, potentially introducing biases or 2023 inaccuracies in the generated scenarios and summaries.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fi" b="1"/>
              <a:t>AI Model Adaptation</a:t>
            </a:r>
            <a:endParaRPr b="1"/>
          </a:p>
          <a:p>
            <a:pPr marL="0" lvl="0" indent="0" algn="l" rtl="0">
              <a:lnSpc>
                <a:spcPct val="115000"/>
              </a:lnSpc>
              <a:spcBef>
                <a:spcPts val="0"/>
              </a:spcBef>
              <a:spcAft>
                <a:spcPts val="0"/>
              </a:spcAft>
              <a:buNone/>
            </a:pPr>
            <a:r>
              <a:rPr lang="fi"/>
              <a:t>The dynamic nature of medical knowledge and advancements in pediatric palliative care may not be immediately reflected in the AI model's understanding. Therefore, it is essential to continually update and refine the AI model to ensure that it remains relevant and accurate.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fi" b="1"/>
              <a:t>Ethical Considerations</a:t>
            </a:r>
            <a:endParaRPr b="1"/>
          </a:p>
          <a:p>
            <a:pPr marL="0" lvl="0" indent="0" algn="l" rtl="0">
              <a:lnSpc>
                <a:spcPct val="115000"/>
              </a:lnSpc>
              <a:spcBef>
                <a:spcPts val="0"/>
              </a:spcBef>
              <a:spcAft>
                <a:spcPts val="0"/>
              </a:spcAft>
              <a:buNone/>
            </a:pPr>
            <a:r>
              <a:rPr lang="fi"/>
              <a:t>The use of AI in sensitive fields like pediatric palliative care raises ethical concerns that must be observed, including patient privacy, informed consent, and potential misuse of AI-generated content. These concerns need to be thoroughly addressed and managed to ensure the responsible use of AI technology in healthcare settings [30].</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fi" b="1"/>
              <a:t>Dependence on AI</a:t>
            </a:r>
            <a:endParaRPr b="1"/>
          </a:p>
          <a:p>
            <a:pPr marL="0" lvl="0" indent="0" algn="l" rtl="0">
              <a:lnSpc>
                <a:spcPct val="115000"/>
              </a:lnSpc>
              <a:spcBef>
                <a:spcPts val="0"/>
              </a:spcBef>
              <a:spcAft>
                <a:spcPts val="0"/>
              </a:spcAft>
              <a:buNone/>
            </a:pPr>
            <a:r>
              <a:rPr lang="fi"/>
              <a:t>Overreliance on AI-generated content could potentially lead future HCWs to reduced critical thinking and decision-making abilities, as they may become overly dependent on the technology. It is crucial to strike a balance between leveraging AI's benefits and maintaining human expertise in the decision-making process. Despite these limitations, the panel discussions and the use of ChatGPT-4 have provided valuable insights into DNR conflict resolution and the potential role of AI in pediatric palliative care. In terms of future scope, further research could focus on using ChatGPT-4 in different healthcare settings and contexts to determine its effectiveness in enhancing expert panel discussions and knowledge sharing. </a:t>
            </a:r>
            <a:endParaRPr/>
          </a:p>
        </p:txBody>
      </p:sp>
      <p:sp>
        <p:nvSpPr>
          <p:cNvPr id="386" name="Google Shape;386;p82"/>
          <p:cNvSpPr txBox="1"/>
          <p:nvPr/>
        </p:nvSpPr>
        <p:spPr>
          <a:xfrm>
            <a:off x="6816575" y="726600"/>
            <a:ext cx="2170200" cy="27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 sz="1000"/>
              <a:t>Lähde:</a:t>
            </a:r>
            <a:endParaRPr sz="1000"/>
          </a:p>
          <a:p>
            <a:pPr marL="0" lvl="0" indent="0" algn="l" rtl="0">
              <a:lnSpc>
                <a:spcPct val="115000"/>
              </a:lnSpc>
              <a:spcBef>
                <a:spcPts val="0"/>
              </a:spcBef>
              <a:spcAft>
                <a:spcPts val="0"/>
              </a:spcAft>
              <a:buNone/>
            </a:pPr>
            <a:r>
              <a:rPr lang="fi" sz="1000"/>
              <a:t>Almazyad &amp; al. (2023)</a:t>
            </a:r>
            <a:endParaRPr sz="1000"/>
          </a:p>
          <a:p>
            <a:pPr marL="0" lvl="0" indent="0" algn="l" rtl="0">
              <a:lnSpc>
                <a:spcPct val="115000"/>
              </a:lnSpc>
              <a:spcBef>
                <a:spcPts val="0"/>
              </a:spcBef>
              <a:spcAft>
                <a:spcPts val="0"/>
              </a:spcAft>
              <a:buNone/>
            </a:pPr>
            <a:r>
              <a:rPr lang="fi" sz="1000"/>
              <a:t>Enhancing Expert Panel Discussions in Pediatric Palliative Care: Innovative Scenario Development and Summarization With ChatGPT-4</a:t>
            </a:r>
            <a:endParaRPr sz="1000"/>
          </a:p>
          <a:p>
            <a:pPr marL="0" lvl="0" indent="0" algn="l" rtl="0">
              <a:lnSpc>
                <a:spcPct val="115000"/>
              </a:lnSpc>
              <a:spcBef>
                <a:spcPts val="0"/>
              </a:spcBef>
              <a:spcAft>
                <a:spcPts val="0"/>
              </a:spcAft>
              <a:buNone/>
            </a:pPr>
            <a:endParaRPr sz="1000"/>
          </a:p>
          <a:p>
            <a:pPr marL="179999" lvl="0" indent="-179999" algn="l" rtl="0">
              <a:lnSpc>
                <a:spcPct val="115000"/>
              </a:lnSpc>
              <a:spcBef>
                <a:spcPts val="0"/>
              </a:spcBef>
              <a:spcAft>
                <a:spcPts val="0"/>
              </a:spcAft>
              <a:buNone/>
            </a:pPr>
            <a:r>
              <a:rPr lang="fi" sz="1000"/>
              <a:t>ChatGPTn käyttötavat tapahtumassa</a:t>
            </a:r>
            <a:endParaRPr sz="1000"/>
          </a:p>
          <a:p>
            <a:pPr marL="179999" lvl="0" indent="-243499" algn="l" rtl="0">
              <a:lnSpc>
                <a:spcPct val="115000"/>
              </a:lnSpc>
              <a:spcBef>
                <a:spcPts val="0"/>
              </a:spcBef>
              <a:spcAft>
                <a:spcPts val="0"/>
              </a:spcAft>
              <a:buSzPts val="1000"/>
              <a:buChar char="●"/>
            </a:pPr>
            <a:r>
              <a:rPr lang="fi" sz="1000"/>
              <a:t>Se loi kaksi skenaariota ihmisasiantuntijoille palleatiivisesta hoidosta</a:t>
            </a:r>
            <a:endParaRPr sz="1000"/>
          </a:p>
          <a:p>
            <a:pPr marL="179999" lvl="0" indent="-243499" algn="l" rtl="0">
              <a:lnSpc>
                <a:spcPct val="115000"/>
              </a:lnSpc>
              <a:spcBef>
                <a:spcPts val="0"/>
              </a:spcBef>
              <a:spcAft>
                <a:spcPts val="0"/>
              </a:spcAft>
              <a:buSzPts val="1000"/>
              <a:buChar char="●"/>
            </a:pPr>
            <a:r>
              <a:rPr lang="fi" sz="1000"/>
              <a:t>Ihmispanelistien sessiot nauhoitettiin ja litteroitiin kielimallin avulla</a:t>
            </a:r>
            <a:endParaRPr sz="1000"/>
          </a:p>
          <a:p>
            <a:pPr marL="179999" lvl="0" indent="-243499" algn="l" rtl="0">
              <a:lnSpc>
                <a:spcPct val="115000"/>
              </a:lnSpc>
              <a:spcBef>
                <a:spcPts val="0"/>
              </a:spcBef>
              <a:spcAft>
                <a:spcPts val="0"/>
              </a:spcAft>
              <a:buSzPts val="1000"/>
              <a:buChar char="●"/>
            </a:pPr>
            <a:r>
              <a:rPr lang="fi" sz="1000"/>
              <a:t>Keskustelut syötettiin tekstinä ChatGPTlle</a:t>
            </a:r>
            <a:endParaRPr sz="1000"/>
          </a:p>
          <a:p>
            <a:pPr marL="179999" lvl="0" indent="-243499" algn="l" rtl="0">
              <a:lnSpc>
                <a:spcPct val="115000"/>
              </a:lnSpc>
              <a:spcBef>
                <a:spcPts val="0"/>
              </a:spcBef>
              <a:spcAft>
                <a:spcPts val="0"/>
              </a:spcAft>
              <a:buSzPts val="1000"/>
              <a:buChar char="●"/>
            </a:pPr>
            <a:r>
              <a:rPr lang="fi" sz="1000"/>
              <a:t>ChatGPT loi tiivistelmät keskusteluista </a:t>
            </a:r>
            <a:endParaRPr sz="1000"/>
          </a:p>
          <a:p>
            <a:pPr marL="179999" lvl="0" indent="-179999" algn="l" rtl="0">
              <a:lnSpc>
                <a:spcPct val="115000"/>
              </a:lnSpc>
              <a:spcBef>
                <a:spcPts val="0"/>
              </a:spcBef>
              <a:spcAft>
                <a:spcPts val="0"/>
              </a:spcAft>
              <a:buNone/>
            </a:pPr>
            <a:r>
              <a:rPr lang="fi" sz="1000"/>
              <a:t> </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Näytössä katseltava esitys (16:9)</PresentationFormat>
  <Paragraphs>322</Paragraphs>
  <Slides>33</Slides>
  <Notes>33</Notes>
  <HiddenSlides>0</HiddenSlides>
  <MMClips>0</MMClips>
  <ScaleCrop>false</ScaleCrop>
  <HeadingPairs>
    <vt:vector size="6" baseType="variant">
      <vt:variant>
        <vt:lpstr>Käytetyt fontit</vt:lpstr>
      </vt:variant>
      <vt:variant>
        <vt:i4>5</vt:i4>
      </vt:variant>
      <vt:variant>
        <vt:lpstr>Teema</vt:lpstr>
      </vt:variant>
      <vt:variant>
        <vt:i4>6</vt:i4>
      </vt:variant>
      <vt:variant>
        <vt:lpstr>Dian otsikot</vt:lpstr>
      </vt:variant>
      <vt:variant>
        <vt:i4>33</vt:i4>
      </vt:variant>
    </vt:vector>
  </HeadingPairs>
  <TitlesOfParts>
    <vt:vector size="44" baseType="lpstr">
      <vt:lpstr>Calibri</vt:lpstr>
      <vt:lpstr>Exo 2 SemiBold</vt:lpstr>
      <vt:lpstr>Roboto</vt:lpstr>
      <vt:lpstr>Exo 2</vt:lpstr>
      <vt:lpstr>Arial</vt:lpstr>
      <vt:lpstr>Simple Light</vt:lpstr>
      <vt:lpstr>Simple Light</vt:lpstr>
      <vt:lpstr>Simple Light</vt:lpstr>
      <vt:lpstr>Simple Light</vt:lpstr>
      <vt:lpstr>Simple Light</vt:lpstr>
      <vt:lpstr>Simple Light</vt:lpstr>
      <vt:lpstr>Generatiiviset tekoälyt ja kielimallit - työkalusta työkaveriksi Roolit, ammatit ja asiantuntijuudet   ITK24 webinaari 23.1.2023 Kari A. Hintikka (Otavia)</vt:lpstr>
      <vt:lpstr>Generatiivisen tekoälyn vuoden 2024 kehityssuuntia</vt:lpstr>
      <vt:lpstr>Microsoft Copilot ja Copilot Pro </vt:lpstr>
      <vt:lpstr>Esimerkki Copilot Prosta</vt:lpstr>
      <vt:lpstr>Vuosi 2024 on organisaatiolinjausten vuosi generatiiviselle tekoälylle</vt:lpstr>
      <vt:lpstr>Ihmisen suhtautuminen chatboteihin - eri rooleja ja suhtautumisia</vt:lpstr>
      <vt:lpstr>Tekoälyn rooleja ihmistiimityössä</vt:lpstr>
      <vt:lpstr>ChatGPTn rooleja kollektiivisessa ihmisasiantuntija-prosessissa (vrt. Delfoi)</vt:lpstr>
      <vt:lpstr>ChatGPTn rajoituksia asiantuntijana / Discussions</vt:lpstr>
      <vt:lpstr>PowerPoint-esitys</vt:lpstr>
      <vt:lpstr>Roolit ja ammatit ovat helppo tapa hahmottaa ChatGPTn mahdollisuuksia</vt:lpstr>
      <vt:lpstr>Roolit ja ammatit ovat helppo tapa hahmottaa ChatGPTn mahdollisuuksia</vt:lpstr>
      <vt:lpstr>Roolit ovat helppo tapa hahmottaa ChatGPTn mahdollisuuksia - ja maksullinen ChatGPT-4 osaa myös tehdä kuvia</vt:lpstr>
      <vt:lpstr>Räätälöidyillä GPTeilla on jo oma netti'kauppa'</vt:lpstr>
      <vt:lpstr>ChatGPT simuloimassa työn vuorovaikutustilanteita  (ChatGPT-4)</vt:lpstr>
      <vt:lpstr>ChatGPT simuloimassa asiakasta 2 (ChatGPT-4)</vt:lpstr>
      <vt:lpstr>Custom Instructions: ChatGPT simuloimassa ITK24n ehdotusten jättämistä</vt:lpstr>
      <vt:lpstr>Custom Instructions: ChatGPT simuloimassa ITK24n ehdotusten jättämistä</vt:lpstr>
      <vt:lpstr>Ideointitapoja ja ChatGPTn 'logiikka': "Kilauta kaverille"</vt:lpstr>
      <vt:lpstr>Missä oppimisen osa-alueissa generatiiviset kielimallit ovat tähän mennessä havaitusti hyviä?</vt:lpstr>
      <vt:lpstr>Oman ChatGPTn tekeminen (ilmainen sekä maksuversio)</vt:lpstr>
      <vt:lpstr>Räätälöidyn ChatGPTn menestysresepti</vt:lpstr>
      <vt:lpstr>Yksinkertaistettu esimerkki räätälöidyn ChatGPTn ohjeistukseksi</vt:lpstr>
      <vt:lpstr>Oman ChatGPTn tekeminen ilmais- ja maksuversiolla</vt:lpstr>
      <vt:lpstr>Custom Instructions ChatGPT 3.5 [maksuton] Lukujärjestyksen suunnitteluapuri</vt:lpstr>
      <vt:lpstr>Custom Instructions: ChatGPT Lukujärjestyksen suunnitteluapuri [ilmaisversio]</vt:lpstr>
      <vt:lpstr>Custom Instructions ChatGPT 3.5 [maksuton] Delfoi-suunnitteluapuri</vt:lpstr>
      <vt:lpstr>ChatGPT 4 Custom GPTs [maksullinen]</vt:lpstr>
      <vt:lpstr>ChatGPT 4 Custom GPTs [maksullinen]</vt:lpstr>
      <vt:lpstr>ChatGPT 4 Custom GPTs [maksullinen]</vt:lpstr>
      <vt:lpstr>Valitse seuraavista</vt:lpstr>
      <vt:lpstr>Tekoäly oppimisen tukena -verkosto facebookissa </vt:lpstr>
      <vt:lpstr>Opettajan Tekoälyn ensiaskel -opas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Generatiiviset tekoälyt ja kielimallit - työkalusta työkaveriksi Roolit, ammatit ja asiantuntijuudet   ITK24 webinaari 23.1.2023 Kari A. Hintikka (Otavia)</dc:title>
  <dc:creator>Wulff Anu</dc:creator>
  <cp:lastModifiedBy>Wulff Anu</cp:lastModifiedBy>
  <cp:revision>1</cp:revision>
  <dcterms:modified xsi:type="dcterms:W3CDTF">2024-01-23T13:05:17Z</dcterms:modified>
</cp:coreProperties>
</file>