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4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4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7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1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7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0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95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2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42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5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8F46-E0F5-4F3C-B226-CDB539B76E3F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4A76-9EF3-4FFD-8CFB-108C757002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8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CAcQjRw&amp;url=http://tahtisilma.blogspot.com/2011_08_01_archive.html&amp;ei=8CMIVdumKOWqywP20YDQAw&amp;bvm=bv.88198703,d.bGQ&amp;psig=AFQjCNG57fVKmQP7CZQtBMBce1WlazbLAA&amp;ust=142668311852086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Lasten ja nuorten voimaharjoittelu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5935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LPEA301 / LPEA1030</a:t>
            </a:r>
          </a:p>
          <a:p>
            <a:r>
              <a:rPr lang="fi-FI" dirty="0" smtClean="0"/>
              <a:t>3.12.2021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Teppo Kalaja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1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isällön paikkamerkki 9"/>
          <p:cNvSpPr>
            <a:spLocks noGrp="1"/>
          </p:cNvSpPr>
          <p:nvPr>
            <p:ph sz="half" idx="2"/>
          </p:nvPr>
        </p:nvSpPr>
        <p:spPr>
          <a:xfrm>
            <a:off x="6024563" y="69215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fi-FI" altLang="fi-FI" dirty="0" smtClean="0"/>
              <a:t>Selittää alussa mitä tapahtuu</a:t>
            </a:r>
          </a:p>
          <a:p>
            <a:r>
              <a:rPr lang="fi-FI" altLang="fi-FI" dirty="0" smtClean="0"/>
              <a:t>Vaihtelevuus</a:t>
            </a:r>
          </a:p>
          <a:p>
            <a:r>
              <a:rPr lang="fi-FI" altLang="fi-FI" dirty="0" smtClean="0"/>
              <a:t>Kehittelee uusia juttuja</a:t>
            </a:r>
          </a:p>
          <a:p>
            <a:r>
              <a:rPr lang="fi-FI" altLang="fi-FI" dirty="0" smtClean="0"/>
              <a:t>Kertoo yksityiskohdista</a:t>
            </a:r>
          </a:p>
          <a:p>
            <a:r>
              <a:rPr lang="fi-FI" altLang="fi-FI" dirty="0" smtClean="0"/>
              <a:t>Läsnäolo ja osallistuminen</a:t>
            </a:r>
          </a:p>
          <a:p>
            <a:r>
              <a:rPr lang="fi-FI" altLang="fi-FI" dirty="0" smtClean="0"/>
              <a:t>Parempien/vanhempien kanssa treenaaminen</a:t>
            </a:r>
          </a:p>
          <a:p>
            <a:r>
              <a:rPr lang="fi-FI" altLang="fi-FI" dirty="0" smtClean="0"/>
              <a:t>Apua harjoitusohjelman tekemisessä</a:t>
            </a:r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</p:txBody>
      </p:sp>
      <p:sp>
        <p:nvSpPr>
          <p:cNvPr id="6" name="Kuvatekstiellipsi 5"/>
          <p:cNvSpPr/>
          <p:nvPr/>
        </p:nvSpPr>
        <p:spPr>
          <a:xfrm>
            <a:off x="2135188" y="981076"/>
            <a:ext cx="3852862" cy="2303463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244" name="Tekstikehys 6"/>
          <p:cNvSpPr txBox="1">
            <a:spLocks noChangeArrowheads="1"/>
          </p:cNvSpPr>
          <p:nvPr/>
        </p:nvSpPr>
        <p:spPr bwMode="auto">
          <a:xfrm>
            <a:off x="3071814" y="1628775"/>
            <a:ext cx="2579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HYVÄT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HARJOITUKSET</a:t>
            </a:r>
            <a:br>
              <a:rPr lang="fi-FI" altLang="fi-FI" sz="2400" b="1">
                <a:solidFill>
                  <a:srgbClr val="0070C0"/>
                </a:solidFill>
              </a:rPr>
            </a:br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45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5165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MC90031878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933825"/>
            <a:ext cx="122396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MC90029526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05263"/>
            <a:ext cx="1603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isällön paikkamerkki 9"/>
          <p:cNvSpPr>
            <a:spLocks noGrp="1"/>
          </p:cNvSpPr>
          <p:nvPr>
            <p:ph sz="half" idx="2"/>
          </p:nvPr>
        </p:nvSpPr>
        <p:spPr>
          <a:xfrm>
            <a:off x="6024563" y="69215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i-FI" altLang="fi-FI" smtClean="0"/>
              <a:t>Realististen tavoitteiden tekeminen yhdessä</a:t>
            </a:r>
          </a:p>
          <a:p>
            <a:r>
              <a:rPr lang="fi-FI" altLang="fi-FI" smtClean="0"/>
              <a:t>Tavoite  yksittäiseen harjoitteeseen</a:t>
            </a:r>
          </a:p>
          <a:p>
            <a:r>
              <a:rPr lang="fi-FI" altLang="fi-FI" smtClean="0"/>
              <a:t>Uusien haasteiden esiin nostaminen</a:t>
            </a:r>
          </a:p>
          <a:p>
            <a:r>
              <a:rPr lang="fi-FI" altLang="fi-FI" smtClean="0"/>
              <a:t>Tavoitteista muistuttaminen ja niiden tarkistaminen</a:t>
            </a:r>
          </a:p>
          <a:p>
            <a:r>
              <a:rPr lang="fi-FI" altLang="fi-FI" smtClean="0"/>
              <a:t>Urheilijaan uskominen ja vastuun antaminen</a:t>
            </a:r>
          </a:p>
          <a:p>
            <a:endParaRPr lang="fi-FI" altLang="fi-FI" smtClean="0"/>
          </a:p>
          <a:p>
            <a:endParaRPr lang="fi-FI" altLang="fi-FI" smtClean="0"/>
          </a:p>
        </p:txBody>
      </p:sp>
      <p:sp>
        <p:nvSpPr>
          <p:cNvPr id="6" name="Kuvatekstiellipsi 5"/>
          <p:cNvSpPr/>
          <p:nvPr/>
        </p:nvSpPr>
        <p:spPr>
          <a:xfrm>
            <a:off x="2279651" y="908050"/>
            <a:ext cx="3851275" cy="2305050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268" name="Tekstikehys 6"/>
          <p:cNvSpPr txBox="1">
            <a:spLocks noChangeArrowheads="1"/>
          </p:cNvSpPr>
          <p:nvPr/>
        </p:nvSpPr>
        <p:spPr bwMode="auto">
          <a:xfrm>
            <a:off x="3071814" y="1484313"/>
            <a:ext cx="2136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SELKEÄT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TAVOITTEET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269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587692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marjo\AppData\Local\Microsoft\Windows\Temporary Internet Files\Content.IE5\FJTGYMAA\MC90029073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16338"/>
            <a:ext cx="24955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isällön paikkamerkki 9"/>
          <p:cNvSpPr>
            <a:spLocks noGrp="1"/>
          </p:cNvSpPr>
          <p:nvPr>
            <p:ph sz="half" idx="2"/>
          </p:nvPr>
        </p:nvSpPr>
        <p:spPr>
          <a:xfrm>
            <a:off x="6096000" y="620713"/>
            <a:ext cx="4038600" cy="4525962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2400"/>
              <a:t>Säännöllisyys</a:t>
            </a:r>
          </a:p>
          <a:p>
            <a:r>
              <a:rPr lang="fi-FI" altLang="fi-FI" sz="2400"/>
              <a:t>Huomioi kehityksen ja on siitä kiinnostunut</a:t>
            </a:r>
          </a:p>
          <a:p>
            <a:r>
              <a:rPr lang="fi-FI" altLang="fi-FI" sz="2400"/>
              <a:t>Tunnistaa vahvuudet ja heikkoudet</a:t>
            </a:r>
          </a:p>
          <a:p>
            <a:r>
              <a:rPr lang="fi-FI" altLang="fi-FI" sz="2400"/>
              <a:t>Korjaavan palautteen jälkeen antaa palautteen  onnistumisesta</a:t>
            </a:r>
          </a:p>
          <a:p>
            <a:r>
              <a:rPr lang="fi-FI" altLang="fi-FI" sz="2400"/>
              <a:t>Saavutuksista kommentoiminen</a:t>
            </a:r>
          </a:p>
          <a:p>
            <a:r>
              <a:rPr lang="fi-FI" altLang="fi-FI" sz="2400"/>
              <a:t>Ei ”feikkikehuja</a:t>
            </a:r>
            <a:r>
              <a:rPr lang="fi-FI" altLang="fi-FI" smtClean="0"/>
              <a:t>”</a:t>
            </a:r>
          </a:p>
          <a:p>
            <a:r>
              <a:rPr lang="fi-FI" altLang="fi-FI" sz="2400"/>
              <a:t>Opettaa virheisiin suhtautumista</a:t>
            </a:r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sp>
        <p:nvSpPr>
          <p:cNvPr id="6" name="Kuvatekstiellipsi 5"/>
          <p:cNvSpPr/>
          <p:nvPr/>
        </p:nvSpPr>
        <p:spPr>
          <a:xfrm>
            <a:off x="2279651" y="908050"/>
            <a:ext cx="3851275" cy="2305050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292" name="Tekstikehys 6"/>
          <p:cNvSpPr txBox="1">
            <a:spLocks noChangeArrowheads="1"/>
          </p:cNvSpPr>
          <p:nvPr/>
        </p:nvSpPr>
        <p:spPr bwMode="auto">
          <a:xfrm>
            <a:off x="2782888" y="1628776"/>
            <a:ext cx="2317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PALAUTTEEN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ANTAMINEN</a:t>
            </a:r>
          </a:p>
        </p:txBody>
      </p:sp>
      <p:pic>
        <p:nvPicPr>
          <p:cNvPr id="12293" name="Picture 6" descr="C:\Users\marjo\AppData\Local\Microsoft\Windows\Temporary Internet Files\Content.IE5\TPLLWZN4\MC90019881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860800"/>
            <a:ext cx="21256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5516563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isällön paikkamerkki 9"/>
          <p:cNvSpPr>
            <a:spLocks noGrp="1"/>
          </p:cNvSpPr>
          <p:nvPr>
            <p:ph sz="half" idx="2"/>
          </p:nvPr>
        </p:nvSpPr>
        <p:spPr>
          <a:xfrm>
            <a:off x="6240463" y="836613"/>
            <a:ext cx="4038600" cy="4525962"/>
          </a:xfrm>
        </p:spPr>
        <p:txBody>
          <a:bodyPr>
            <a:normAutofit lnSpcReduction="10000"/>
          </a:bodyPr>
          <a:lstStyle/>
          <a:p>
            <a:r>
              <a:rPr lang="fi-FI" altLang="fi-FI" dirty="0" smtClean="0"/>
              <a:t>Puhutaan avoimesti treeneissä</a:t>
            </a:r>
          </a:p>
          <a:p>
            <a:r>
              <a:rPr lang="fi-FI" altLang="fi-FI" dirty="0" smtClean="0"/>
              <a:t>Kannustaminen</a:t>
            </a:r>
          </a:p>
          <a:p>
            <a:r>
              <a:rPr lang="fi-FI" altLang="fi-FI" dirty="0" smtClean="0"/>
              <a:t>Haastaminen</a:t>
            </a:r>
          </a:p>
          <a:p>
            <a:r>
              <a:rPr lang="fi-FI" altLang="fi-FI" dirty="0" smtClean="0"/>
              <a:t>Myönteinen suhtautuminen</a:t>
            </a:r>
          </a:p>
          <a:p>
            <a:r>
              <a:rPr lang="fi-FI" altLang="fi-FI" dirty="0" smtClean="0"/>
              <a:t>Luottamussuhteen rakentaminen</a:t>
            </a:r>
          </a:p>
          <a:p>
            <a:r>
              <a:rPr lang="fi-FI" altLang="fi-FI" dirty="0" smtClean="0"/>
              <a:t>Huumorin käyttö</a:t>
            </a:r>
          </a:p>
          <a:p>
            <a:r>
              <a:rPr lang="fi-FI" altLang="fi-FI" dirty="0" smtClean="0"/>
              <a:t>Yhteisvastuullisuus</a:t>
            </a:r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</p:txBody>
      </p:sp>
      <p:sp>
        <p:nvSpPr>
          <p:cNvPr id="6" name="Kuvatekstiellipsi 5"/>
          <p:cNvSpPr/>
          <p:nvPr/>
        </p:nvSpPr>
        <p:spPr>
          <a:xfrm>
            <a:off x="2208214" y="765176"/>
            <a:ext cx="3851275" cy="2303463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316" name="Tekstikehys 6"/>
          <p:cNvSpPr txBox="1">
            <a:spLocks noChangeArrowheads="1"/>
          </p:cNvSpPr>
          <p:nvPr/>
        </p:nvSpPr>
        <p:spPr bwMode="auto">
          <a:xfrm>
            <a:off x="2927351" y="1412875"/>
            <a:ext cx="23034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MYÖNTEISEN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ILMAPIIRIN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LUOMINEN</a:t>
            </a:r>
            <a:br>
              <a:rPr lang="fi-FI" altLang="fi-FI" sz="2400" b="1">
                <a:solidFill>
                  <a:srgbClr val="0070C0"/>
                </a:solidFill>
              </a:rPr>
            </a:br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317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55165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Kuva 8" descr="https://encrypted-tbn3.gstatic.com/images?q=tbn:ANd9GcQbvsjLPc1VIXkcKWhSZqz4f5FICc-dvGzt4garlXNSgugXPaE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500438"/>
            <a:ext cx="28162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isällön paikkamerkki 9"/>
          <p:cNvSpPr>
            <a:spLocks noGrp="1"/>
          </p:cNvSpPr>
          <p:nvPr>
            <p:ph sz="half" idx="2"/>
          </p:nvPr>
        </p:nvSpPr>
        <p:spPr>
          <a:xfrm>
            <a:off x="6240463" y="1125538"/>
            <a:ext cx="4038600" cy="4525962"/>
          </a:xfrm>
        </p:spPr>
        <p:txBody>
          <a:bodyPr/>
          <a:lstStyle/>
          <a:p>
            <a:r>
              <a:rPr lang="fi-FI" altLang="fi-FI" smtClean="0"/>
              <a:t>Rehellistä ja selkeää puhetta</a:t>
            </a:r>
          </a:p>
          <a:p>
            <a:r>
              <a:rPr lang="fi-FI" altLang="fi-FI" smtClean="0"/>
              <a:t>Mielipiteiden kuuntelu</a:t>
            </a:r>
          </a:p>
          <a:p>
            <a:r>
              <a:rPr lang="fi-FI" altLang="fi-FI" smtClean="0"/>
              <a:t>Kaivataan avointa keskustelua ja </a:t>
            </a:r>
          </a:p>
          <a:p>
            <a:r>
              <a:rPr lang="fi-FI" altLang="fi-FI" smtClean="0"/>
              <a:t>Inhimillisyyttä</a:t>
            </a:r>
          </a:p>
          <a:p>
            <a:r>
              <a:rPr lang="fi-FI" altLang="fi-FI" smtClean="0"/>
              <a:t>Kaksisuuntaista</a:t>
            </a:r>
          </a:p>
          <a:p>
            <a:r>
              <a:rPr lang="fi-FI" altLang="fi-FI" smtClean="0"/>
              <a:t>Kunnioittava kohtaaminen</a:t>
            </a:r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sp>
        <p:nvSpPr>
          <p:cNvPr id="6" name="Kuvatekstiellipsi 5"/>
          <p:cNvSpPr/>
          <p:nvPr/>
        </p:nvSpPr>
        <p:spPr>
          <a:xfrm>
            <a:off x="2279651" y="908050"/>
            <a:ext cx="3851275" cy="2305050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340" name="Tekstikehys 6"/>
          <p:cNvSpPr txBox="1">
            <a:spLocks noChangeArrowheads="1"/>
          </p:cNvSpPr>
          <p:nvPr/>
        </p:nvSpPr>
        <p:spPr bwMode="auto">
          <a:xfrm>
            <a:off x="2711451" y="1557338"/>
            <a:ext cx="2949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RAKENTAVA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VUOROVAIKUTUS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341" name="Picture 4" descr="MCj02381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933825"/>
            <a:ext cx="10207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5165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isällön paikkamerkki 9"/>
          <p:cNvSpPr>
            <a:spLocks noGrp="1"/>
          </p:cNvSpPr>
          <p:nvPr>
            <p:ph sz="half" idx="2"/>
          </p:nvPr>
        </p:nvSpPr>
        <p:spPr>
          <a:xfrm>
            <a:off x="6167438" y="836613"/>
            <a:ext cx="4038600" cy="4525962"/>
          </a:xfrm>
        </p:spPr>
        <p:txBody>
          <a:bodyPr>
            <a:normAutofit lnSpcReduction="10000"/>
          </a:bodyPr>
          <a:lstStyle/>
          <a:p>
            <a:r>
              <a:rPr lang="fi-FI" altLang="fi-FI" smtClean="0"/>
              <a:t>Kiinnostus kuulumisista</a:t>
            </a:r>
          </a:p>
          <a:p>
            <a:r>
              <a:rPr lang="fi-FI" altLang="fi-FI" smtClean="0"/>
              <a:t>Välittäminen ja kohteleminen ihmisenä</a:t>
            </a:r>
          </a:p>
          <a:p>
            <a:r>
              <a:rPr lang="fi-FI" altLang="fi-FI" smtClean="0"/>
              <a:t>Elämäntilanteen huomiointi </a:t>
            </a:r>
          </a:p>
          <a:p>
            <a:r>
              <a:rPr lang="fi-FI" altLang="fi-FI" smtClean="0"/>
              <a:t>Ei liikaa elämänkontrollia</a:t>
            </a:r>
          </a:p>
          <a:p>
            <a:r>
              <a:rPr lang="fi-FI" altLang="fi-FI" smtClean="0"/>
              <a:t>Tukea kaikille saman verran</a:t>
            </a:r>
          </a:p>
          <a:p>
            <a:r>
              <a:rPr lang="fi-FI" altLang="fi-FI" smtClean="0"/>
              <a:t>Tasapuolisuus kaikessa toiminnassa</a:t>
            </a:r>
          </a:p>
          <a:p>
            <a:endParaRPr lang="fi-FI" altLang="fi-FI" smtClean="0"/>
          </a:p>
          <a:p>
            <a:endParaRPr lang="fi-FI" altLang="fi-FI" smtClean="0"/>
          </a:p>
          <a:p>
            <a:endParaRPr lang="fi-FI" altLang="fi-FI" smtClean="0"/>
          </a:p>
        </p:txBody>
      </p:sp>
      <p:sp>
        <p:nvSpPr>
          <p:cNvPr id="6" name="Kuvatekstiellipsi 5"/>
          <p:cNvSpPr/>
          <p:nvPr/>
        </p:nvSpPr>
        <p:spPr>
          <a:xfrm>
            <a:off x="2279651" y="908050"/>
            <a:ext cx="3851275" cy="2305050"/>
          </a:xfrm>
          <a:prstGeom prst="wedgeEllipseCallout">
            <a:avLst>
              <a:gd name="adj1" fmla="val -22115"/>
              <a:gd name="adj2" fmla="val 6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364" name="Tekstikehys 6"/>
          <p:cNvSpPr txBox="1">
            <a:spLocks noChangeArrowheads="1"/>
          </p:cNvSpPr>
          <p:nvPr/>
        </p:nvSpPr>
        <p:spPr bwMode="auto">
          <a:xfrm>
            <a:off x="2711451" y="1341438"/>
            <a:ext cx="2887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”KOKONAISENA”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IHMISENÄ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HUOMIOIMINEN </a:t>
            </a:r>
          </a:p>
          <a:p>
            <a:pPr eaLnBrk="1" hangingPunct="1"/>
            <a:r>
              <a:rPr lang="fi-FI" altLang="fi-FI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5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5165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Cj04406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933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MCj044051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933826"/>
            <a:ext cx="877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>
                <a:solidFill>
                  <a:srgbClr val="FF0000"/>
                </a:solidFill>
              </a:rPr>
              <a:t>Oppilaiden toivomuksia liikuntatunneille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altLang="fi-FI" sz="1800"/>
              <a:t>Selvät toimintaohjeet</a:t>
            </a:r>
          </a:p>
          <a:p>
            <a:r>
              <a:rPr lang="fi-FI" altLang="fi-FI" sz="1800"/>
              <a:t>Tunnit ovat monipuolisia ja yllätyksellisiä</a:t>
            </a:r>
          </a:p>
          <a:p>
            <a:r>
              <a:rPr lang="fi-FI" altLang="fi-FI" sz="1800"/>
              <a:t>Opettaja panostaa tunteihin</a:t>
            </a:r>
          </a:p>
          <a:p>
            <a:r>
              <a:rPr lang="fi-FI" altLang="fi-FI" sz="1800"/>
              <a:t>Opettaja jakaa oppilaat satunnaisesti pareihin ja ryhmiin</a:t>
            </a:r>
          </a:p>
          <a:p>
            <a:r>
              <a:rPr lang="fi-FI" altLang="fi-FI" sz="1800"/>
              <a:t>Kisat leikeiksi</a:t>
            </a:r>
          </a:p>
          <a:p>
            <a:r>
              <a:rPr lang="fi-FI" altLang="fi-FI" sz="1800"/>
              <a:t>Sopiva vaativuustaso</a:t>
            </a:r>
          </a:p>
          <a:p>
            <a:r>
              <a:rPr lang="fi-FI" altLang="fi-FI" sz="1800"/>
              <a:t>Testitulosten vertaaminen omiin aiempiin suorituksiin</a:t>
            </a:r>
          </a:p>
          <a:p>
            <a:r>
              <a:rPr lang="fi-FI" altLang="fi-FI" sz="1800"/>
              <a:t>Vaihtoehtoja, valinnaisuutta</a:t>
            </a:r>
          </a:p>
          <a:p>
            <a:r>
              <a:rPr lang="fi-FI" altLang="fi-FI" sz="1800"/>
              <a:t>Opettaja kannustaa ja neuvoo</a:t>
            </a:r>
          </a:p>
          <a:p>
            <a:r>
              <a:rPr lang="fi-FI" altLang="fi-FI" sz="1800"/>
              <a:t>Opettaja kysyy oppilaiden toiveita</a:t>
            </a:r>
          </a:p>
          <a:p>
            <a:r>
              <a:rPr lang="fi-FI" altLang="fi-FI" sz="1800"/>
              <a:t>Opettaja on tasapuolinen ja huomioi kaikkia yhtä paljon</a:t>
            </a:r>
          </a:p>
          <a:p>
            <a:r>
              <a:rPr lang="fi-FI" altLang="fi-FI" sz="1800"/>
              <a:t>Tunneilla on paineetonta ja rentoa</a:t>
            </a:r>
          </a:p>
          <a:p>
            <a:r>
              <a:rPr lang="fi-FI" altLang="fi-FI" sz="1800"/>
              <a:t>Opettaja saa tunneille ”hyvän hengen” päälle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1400"/>
              <a:t>					Kuusela&amp;Kaski 2013, Liikuntapedagogiikka </a:t>
            </a:r>
          </a:p>
          <a:p>
            <a:endParaRPr lang="fi-FI" altLang="fi-FI" smtClean="0"/>
          </a:p>
        </p:txBody>
      </p:sp>
      <p:pic>
        <p:nvPicPr>
          <p:cNvPr id="18436" name="Picture 6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700213"/>
            <a:ext cx="17986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Users\marjo\AppData\Local\Microsoft\Windows\Temporary Internet Files\Content.IE5\BSZFHBAJ\MC90019905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357564"/>
            <a:ext cx="22002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Nd9GcT8_iwNbpLNuD_F3RnX6-WtcV7a5abIp4DFpKRIwwO48GqfU4onL2nivisns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5165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MYYTTEJÄ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4475" y="1690688"/>
            <a:ext cx="10515600" cy="4351338"/>
          </a:xfrm>
        </p:spPr>
        <p:txBody>
          <a:bodyPr/>
          <a:lstStyle/>
          <a:p>
            <a:r>
              <a:rPr lang="fi-FI" dirty="0" smtClean="0"/>
              <a:t>Voimaharjoittelu on vaarallista</a:t>
            </a:r>
          </a:p>
          <a:p>
            <a:endParaRPr lang="fi-FI" dirty="0"/>
          </a:p>
          <a:p>
            <a:r>
              <a:rPr lang="fi-FI" dirty="0" smtClean="0"/>
              <a:t>Voimaharjoittelua ei tulisi harjoittaa ennen murrosikää</a:t>
            </a:r>
          </a:p>
          <a:p>
            <a:endParaRPr lang="fi-FI" dirty="0"/>
          </a:p>
          <a:p>
            <a:r>
              <a:rPr lang="fi-FI" dirty="0" smtClean="0"/>
              <a:t>Voimaharjoittelu vähentää pituuskasvua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809" y="2137271"/>
            <a:ext cx="3041769" cy="21134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93" y="425068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Voimantuoton luonnollinen kehittyminen kasvuiässä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Pojilla absoluuttinen voimataso kehittyy kuudesta ikävuodesta 12-14 ikävuoteen saakka lineaarisesti</a:t>
            </a:r>
            <a:endParaRPr lang="fi-FI" dirty="0"/>
          </a:p>
          <a:p>
            <a:r>
              <a:rPr lang="fi-FI" dirty="0" smtClean="0"/>
              <a:t>Tämän jälkeen voiman kasvu on voimakasta aina 20-ikävuoteen saakka:</a:t>
            </a:r>
          </a:p>
          <a:p>
            <a:pPr lvl="1"/>
            <a:r>
              <a:rPr lang="fi-FI" dirty="0" smtClean="0"/>
              <a:t>Kasvuhormonin ja testosteronin erityksen aktivoituminen</a:t>
            </a:r>
          </a:p>
          <a:p>
            <a:pPr lvl="1"/>
            <a:r>
              <a:rPr lang="fi-FI" dirty="0" smtClean="0"/>
              <a:t>Kehon koon kasvun tuottama voiman ja päivittäisen harjoitusvaikutuksen lisäys</a:t>
            </a:r>
          </a:p>
          <a:p>
            <a:pPr lvl="1"/>
            <a:r>
              <a:rPr lang="fi-FI" dirty="0" smtClean="0"/>
              <a:t>Motivaation lisääntyminen voimaharjoituksissa</a:t>
            </a:r>
          </a:p>
          <a:p>
            <a:pPr lvl="1"/>
            <a:r>
              <a:rPr lang="fi-FI" dirty="0" smtClean="0"/>
              <a:t>Vipuvarsien muutokset (luiden pituus, jänteen kiinnityskohta)</a:t>
            </a:r>
          </a:p>
          <a:p>
            <a:pPr lvl="1"/>
            <a:r>
              <a:rPr lang="fi-FI" dirty="0" smtClean="0"/>
              <a:t>Motorinen oppiminen</a:t>
            </a:r>
          </a:p>
        </p:txBody>
      </p:sp>
    </p:spTree>
    <p:extLst>
      <p:ext uri="{BB962C8B-B14F-4D97-AF65-F5344CB8AC3E}">
        <p14:creationId xmlns:p14="http://schemas.microsoft.com/office/powerpoint/2010/main" val="23820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903382" y="1042072"/>
            <a:ext cx="8097398" cy="452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</a:rPr>
              <a:t>Tytöillä esipuberteetissa poikien kaltainen kehitys, mutta murrosiän aikainen jää poikia huomattavasti vaimeammaksi: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Matalammat anaboliset hormonipitoisuudet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Vähäisempi lihas- ja kokonaismassa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Lyhyemmät vipuvarret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Matalammat </a:t>
            </a:r>
            <a:r>
              <a:rPr lang="fi-FI" sz="2400" dirty="0" smtClean="0">
                <a:solidFill>
                  <a:prstClr val="black"/>
                </a:solidFill>
              </a:rPr>
              <a:t>adrenaliinipitoisuudet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prstClr val="black"/>
                </a:solidFill>
              </a:rPr>
              <a:t>Tytöillä yläraajojen voima kehittyy suhteellisesti poikia vähemmän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prstClr val="black"/>
                </a:solidFill>
              </a:rPr>
              <a:t>Lantion leventyessä alaselkä- ja polven ulkosyrjän vaivat lisääntyvät</a:t>
            </a:r>
            <a:endParaRPr lang="fi-FI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Voimaharjoittelu kasvun eri vaiheissa: ennen </a:t>
            </a:r>
            <a:r>
              <a:rPr lang="fi-FI" dirty="0" err="1" smtClean="0"/>
              <a:t>murroiskää</a:t>
            </a:r>
            <a:r>
              <a:rPr lang="fi-FI" dirty="0" smtClean="0"/>
              <a:t> (Hakkarainen 2015)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2462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 smtClean="0"/>
              <a:t>Keskivartalon lihaskestävyys:</a:t>
            </a:r>
          </a:p>
          <a:p>
            <a:pPr lvl="1"/>
            <a:r>
              <a:rPr lang="fi-FI" sz="2000" dirty="0" smtClean="0"/>
              <a:t>Opetellaan </a:t>
            </a:r>
            <a:r>
              <a:rPr lang="fi-FI" sz="2000" dirty="0"/>
              <a:t>hallitsemaan kehon tärkeintä </a:t>
            </a:r>
            <a:r>
              <a:rPr lang="fi-FI" sz="2000" dirty="0" smtClean="0"/>
              <a:t>tukialuetta</a:t>
            </a:r>
          </a:p>
          <a:p>
            <a:pPr lvl="1"/>
            <a:r>
              <a:rPr lang="fi-FI" sz="2000" dirty="0"/>
              <a:t>Päivittäistä vahvistamista leikkien ja pelien lomassa</a:t>
            </a:r>
          </a:p>
          <a:p>
            <a:pPr lvl="1"/>
            <a:endParaRPr lang="fi-FI" sz="2000" dirty="0" smtClean="0"/>
          </a:p>
          <a:p>
            <a:r>
              <a:rPr lang="fi-FI" sz="2000" dirty="0" smtClean="0"/>
              <a:t>Lihaskestävyysharjoittelu oman kehon painolla:</a:t>
            </a:r>
          </a:p>
          <a:p>
            <a:pPr lvl="1"/>
            <a:r>
              <a:rPr lang="fi-FI" sz="2000" dirty="0" smtClean="0"/>
              <a:t>Vahvistetaan lihaskudosta ja kehitetään lihaksen aineenvaihduntaa</a:t>
            </a:r>
          </a:p>
          <a:p>
            <a:pPr lvl="1"/>
            <a:endParaRPr lang="fi-FI" sz="2000" dirty="0"/>
          </a:p>
          <a:p>
            <a:r>
              <a:rPr lang="fi-FI" sz="2000" dirty="0" smtClean="0"/>
              <a:t>Monipuolinen motorisia taitoja ja koordinaatiota kehittävä harjoittelu:</a:t>
            </a:r>
          </a:p>
          <a:p>
            <a:pPr lvl="1"/>
            <a:r>
              <a:rPr lang="fi-FI" sz="2000" dirty="0" smtClean="0"/>
              <a:t>Opetellaan kehonhallintaa</a:t>
            </a:r>
          </a:p>
          <a:p>
            <a:pPr lvl="1"/>
            <a:r>
              <a:rPr lang="fi-FI" sz="2000" dirty="0" smtClean="0"/>
              <a:t>Opetellaan voimantuoton periaatteita</a:t>
            </a:r>
          </a:p>
          <a:p>
            <a:pPr lvl="1"/>
            <a:endParaRPr lang="fi-FI" sz="2000" dirty="0"/>
          </a:p>
          <a:p>
            <a:r>
              <a:rPr lang="fi-FI" sz="2400" dirty="0" smtClean="0"/>
              <a:t>Nopeusvoimaharjoittelu:</a:t>
            </a:r>
          </a:p>
          <a:p>
            <a:pPr lvl="1"/>
            <a:r>
              <a:rPr lang="fi-FI" sz="2000" dirty="0" smtClean="0"/>
              <a:t>Luodaan pohja tulevalle kimmoisuusharjoittelulle pohjaa vahvistamalla tukikudoksia ja elastisia rakenteita</a:t>
            </a:r>
          </a:p>
          <a:p>
            <a:pPr lvl="1"/>
            <a:r>
              <a:rPr lang="fi-FI" sz="2000" dirty="0" smtClean="0"/>
              <a:t>Suuri osa hyppelyistä olisi hyvä toteuttaa rennosti kimmahdellen ja pehmeitä alustoja käyttäen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65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135"/>
          </a:xfrm>
        </p:spPr>
        <p:txBody>
          <a:bodyPr>
            <a:normAutofit fontScale="90000"/>
          </a:bodyPr>
          <a:lstStyle/>
          <a:p>
            <a:r>
              <a:rPr lang="fi-FI" dirty="0"/>
              <a:t>Voimaharjoittelu kasvun eri vaiheissa</a:t>
            </a:r>
            <a:r>
              <a:rPr lang="fi-FI" dirty="0" smtClean="0"/>
              <a:t>: murrosiän alku (pojilla 10-12, tytöillä 8-10,5 v.)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72236"/>
            <a:ext cx="10515600" cy="472941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Keskivartalon </a:t>
            </a:r>
            <a:r>
              <a:rPr lang="fi-FI" dirty="0" smtClean="0"/>
              <a:t>lihaskestävyys:</a:t>
            </a:r>
          </a:p>
          <a:p>
            <a:pPr lvl="1"/>
            <a:r>
              <a:rPr lang="fi-FI" dirty="0" smtClean="0"/>
              <a:t>Tukialueen hallinnan opettelua ja pohjanluonti tulevalle harjoittelulle</a:t>
            </a:r>
          </a:p>
          <a:p>
            <a:pPr lvl="1"/>
            <a:r>
              <a:rPr lang="fi-FI" dirty="0" smtClean="0"/>
              <a:t>Päivittäistä harjoittelua pelien ja leikkien ohessa</a:t>
            </a:r>
          </a:p>
          <a:p>
            <a:r>
              <a:rPr lang="fi-FI" dirty="0" smtClean="0"/>
              <a:t>Kestovoimaharjoittelu kevyillä lisäpainoilla ja vastuksilla:</a:t>
            </a:r>
          </a:p>
          <a:p>
            <a:pPr lvl="1"/>
            <a:r>
              <a:rPr lang="fi-FI" dirty="0" smtClean="0"/>
              <a:t>Vahvistetaan lihaskudosta ja kehitetään lihaksen aineenvaihduntaa</a:t>
            </a:r>
          </a:p>
          <a:p>
            <a:pPr lvl="1"/>
            <a:r>
              <a:rPr lang="fi-FI" dirty="0" smtClean="0"/>
              <a:t>Painot niin pieniä, että tekniikka pysyy ehjänä</a:t>
            </a:r>
          </a:p>
          <a:p>
            <a:r>
              <a:rPr lang="fi-FI" dirty="0" smtClean="0"/>
              <a:t>Voimaharjoittelutekniikoiden opettelu:</a:t>
            </a:r>
          </a:p>
          <a:p>
            <a:pPr lvl="1"/>
            <a:r>
              <a:rPr lang="fi-FI" dirty="0" smtClean="0"/>
              <a:t>Kevyet lisävastukset</a:t>
            </a:r>
          </a:p>
          <a:p>
            <a:r>
              <a:rPr lang="fi-FI" dirty="0" smtClean="0"/>
              <a:t>Nopeusvoimaharjoittelu:</a:t>
            </a:r>
          </a:p>
          <a:p>
            <a:pPr lvl="1"/>
            <a:r>
              <a:rPr lang="fi-FI" dirty="0" smtClean="0"/>
              <a:t>Kimmoisuuden ja nopean voimantuoton kehittäminen</a:t>
            </a:r>
          </a:p>
          <a:p>
            <a:pPr lvl="1"/>
            <a:r>
              <a:rPr lang="fi-FI" dirty="0" smtClean="0"/>
              <a:t>Suuri osa hyppelyistä matalalla teholla (70/70)</a:t>
            </a:r>
          </a:p>
          <a:p>
            <a:pPr lvl="1"/>
            <a:r>
              <a:rPr lang="fi-FI" dirty="0" smtClean="0"/>
              <a:t>Kasvupyrähdyksen alkuvaiheessa annostelussa erityistä huolellisuutta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48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118"/>
          </a:xfrm>
        </p:spPr>
        <p:txBody>
          <a:bodyPr>
            <a:normAutofit fontScale="90000"/>
          </a:bodyPr>
          <a:lstStyle/>
          <a:p>
            <a:r>
              <a:rPr lang="fi-FI" dirty="0"/>
              <a:t>Voimaharjoittelu kasvun eri vaiheissa</a:t>
            </a:r>
            <a:r>
              <a:rPr lang="fi-FI" dirty="0" smtClean="0"/>
              <a:t>: kasvupyrähdys (p: 13-14,5, t. 12-13,5 </a:t>
            </a:r>
            <a:r>
              <a:rPr lang="fi-FI" dirty="0" err="1" smtClean="0"/>
              <a:t>ikäv</a:t>
            </a:r>
            <a:r>
              <a:rPr lang="fi-FI" dirty="0" smtClean="0"/>
              <a:t>. välillä)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38200" y="1572237"/>
            <a:ext cx="10515600" cy="5115002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Keskivartalon </a:t>
            </a:r>
            <a:r>
              <a:rPr lang="fi-FI" sz="2400" dirty="0" err="1" smtClean="0"/>
              <a:t>kestovoimah</a:t>
            </a:r>
            <a:r>
              <a:rPr lang="fi-FI" sz="2400" dirty="0" smtClean="0"/>
              <a:t>. eri mittaisilla sarjoilla ja vaihtelevilla vastuksilla:</a:t>
            </a:r>
          </a:p>
          <a:p>
            <a:pPr lvl="1"/>
            <a:r>
              <a:rPr lang="fi-FI" dirty="0" smtClean="0"/>
              <a:t>Valmistetaan keskivartaloa kovempaan voimaharjoitteluun</a:t>
            </a:r>
          </a:p>
          <a:p>
            <a:pPr lvl="1"/>
            <a:r>
              <a:rPr lang="fi-FI" dirty="0" smtClean="0"/>
              <a:t>Lähes kaikkien harjoitusten yhteydessä</a:t>
            </a:r>
          </a:p>
          <a:p>
            <a:r>
              <a:rPr lang="fi-FI" sz="2400" dirty="0" smtClean="0"/>
              <a:t>Kestovoimaharjoittelu keskisuurilla painoilla ja vastuksilla:</a:t>
            </a:r>
          </a:p>
          <a:p>
            <a:pPr lvl="1"/>
            <a:r>
              <a:rPr lang="fi-FI" dirty="0" smtClean="0"/>
              <a:t>Lihaskudoksen vahvistaminen ja aineenvaihdunnan kehittäminen</a:t>
            </a:r>
          </a:p>
          <a:p>
            <a:pPr lvl="1"/>
            <a:r>
              <a:rPr lang="fi-FI" dirty="0" smtClean="0"/>
              <a:t>Painot niin pieniä, että tekniikka säilyy ongelmitta</a:t>
            </a:r>
          </a:p>
          <a:p>
            <a:pPr lvl="1"/>
            <a:r>
              <a:rPr lang="fi-FI" dirty="0" smtClean="0"/>
              <a:t>Varottava liian suuria vastuksia kovimman kasvuvaiheen aikana</a:t>
            </a:r>
          </a:p>
          <a:p>
            <a:r>
              <a:rPr lang="fi-FI" sz="2400" dirty="0" smtClean="0"/>
              <a:t>Perusvoimaharjoittelun aloitus kasvupyrähdyksen loppuvaiheessa:</a:t>
            </a:r>
          </a:p>
          <a:p>
            <a:pPr lvl="1"/>
            <a:r>
              <a:rPr lang="fi-FI" dirty="0" smtClean="0"/>
              <a:t>Lihasmassan hankinta tehokkainta 0,5-2 v. kasvupyrähdyksen huippuvaiheen jälkeen</a:t>
            </a:r>
          </a:p>
          <a:p>
            <a:r>
              <a:rPr lang="fi-FI" sz="2400" dirty="0" smtClean="0"/>
              <a:t>Nopeusvoimaharjoittelu:</a:t>
            </a:r>
          </a:p>
          <a:p>
            <a:pPr lvl="1"/>
            <a:r>
              <a:rPr lang="fi-FI" dirty="0" smtClean="0"/>
              <a:t>Kehitetään kimmoisuutta ja räjähtävyyttä</a:t>
            </a:r>
          </a:p>
          <a:p>
            <a:pPr lvl="1"/>
            <a:r>
              <a:rPr lang="fi-FI" dirty="0" smtClean="0"/>
              <a:t>Varottava kovia alustoja ja suuria tehoja (suurentunut rasitusvammariski)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54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Voimaharjoittelu kasvun eri vaiheissa</a:t>
            </a:r>
            <a:r>
              <a:rPr lang="fi-FI" dirty="0" smtClean="0"/>
              <a:t>: murrosiän loppuvaihe (p.15, t. 13,5 v. jälkeen)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Aikuismaisen voimaharjoittelun aloittaminen. Edellisten </a:t>
            </a:r>
            <a:r>
              <a:rPr lang="fi-FI" dirty="0" err="1" smtClean="0"/>
              <a:t>voimaharj.muotojen</a:t>
            </a:r>
            <a:r>
              <a:rPr lang="fi-FI" dirty="0" smtClean="0"/>
              <a:t> lisäksi maksimivoima, puhdas lajivoima, kovatehoiset hyppelyt:</a:t>
            </a:r>
          </a:p>
          <a:p>
            <a:pPr lvl="1"/>
            <a:r>
              <a:rPr lang="fi-FI" dirty="0" smtClean="0"/>
              <a:t>Mikäli kaikki edeltävät kehitysvaiheet on huolellisesti toteutettu, on voimaharjoittelu turvallista aloittaa</a:t>
            </a:r>
          </a:p>
          <a:p>
            <a:pPr lvl="1"/>
            <a:r>
              <a:rPr lang="fi-FI" dirty="0" smtClean="0"/>
              <a:t>Jos em. </a:t>
            </a:r>
            <a:r>
              <a:rPr lang="fi-FI" dirty="0"/>
              <a:t>v</a:t>
            </a:r>
            <a:r>
              <a:rPr lang="fi-FI" dirty="0" smtClean="0"/>
              <a:t>aiheet  ovat jääneet heikosti toteutetuiksi, tulee voimaharjoituspohjaa luoda vielä jonkin aikaa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24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2754"/>
            <a:ext cx="10515600" cy="1325563"/>
          </a:xfrm>
        </p:spPr>
        <p:txBody>
          <a:bodyPr/>
          <a:lstStyle/>
          <a:p>
            <a:r>
              <a:rPr lang="fi-FI" dirty="0" smtClean="0"/>
              <a:t>Urheilevien lasten ja nuorten voimanhankinnan periaatteet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8316"/>
            <a:ext cx="10515600" cy="5073669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Harjoitustiheys:</a:t>
            </a:r>
          </a:p>
          <a:p>
            <a:pPr lvl="1"/>
            <a:r>
              <a:rPr lang="fi-FI" dirty="0" smtClean="0"/>
              <a:t>2-3 kertaa viikossa</a:t>
            </a:r>
          </a:p>
          <a:p>
            <a:pPr lvl="1"/>
            <a:r>
              <a:rPr lang="fi-FI" dirty="0" smtClean="0"/>
              <a:t>Muuta liikuntaa ohessa siten, että monipuolista liikuntaa ohjelmassa päivittäin</a:t>
            </a:r>
          </a:p>
          <a:p>
            <a:r>
              <a:rPr lang="fi-FI" dirty="0" smtClean="0"/>
              <a:t>Kuorma / sarja:</a:t>
            </a:r>
          </a:p>
          <a:p>
            <a:pPr lvl="1"/>
            <a:r>
              <a:rPr lang="fi-FI" dirty="0" smtClean="0"/>
              <a:t>12-15 toistoa sellaisilla painoilla, että sarja menee loppuun juuri ja juuri</a:t>
            </a:r>
          </a:p>
          <a:p>
            <a:pPr lvl="1"/>
            <a:r>
              <a:rPr lang="fi-FI" dirty="0" smtClean="0"/>
              <a:t>Voidaan toteuttaa, mikäli suoritustekniikka kunnossa</a:t>
            </a:r>
          </a:p>
          <a:p>
            <a:r>
              <a:rPr lang="fi-FI" dirty="0" smtClean="0"/>
              <a:t>Sarjoja:</a:t>
            </a:r>
          </a:p>
          <a:p>
            <a:pPr lvl="1"/>
            <a:r>
              <a:rPr lang="fi-FI" dirty="0" smtClean="0"/>
              <a:t>1-4 sarjaa / lihasryhmä</a:t>
            </a:r>
          </a:p>
          <a:p>
            <a:r>
              <a:rPr lang="fi-FI" dirty="0" smtClean="0"/>
              <a:t>Liikkeitä: </a:t>
            </a:r>
          </a:p>
          <a:p>
            <a:pPr lvl="1"/>
            <a:r>
              <a:rPr lang="fi-FI" dirty="0" smtClean="0"/>
              <a:t>4-8 liikettä yhdessä harjoituksessa</a:t>
            </a:r>
          </a:p>
          <a:p>
            <a:pPr lvl="1"/>
            <a:r>
              <a:rPr lang="fi-FI" dirty="0" smtClean="0"/>
              <a:t>Liikehallinta tärkeää!</a:t>
            </a:r>
          </a:p>
          <a:p>
            <a:r>
              <a:rPr lang="fi-FI" dirty="0" smtClean="0"/>
              <a:t>Huomioitavaa:</a:t>
            </a:r>
          </a:p>
          <a:p>
            <a:pPr lvl="1"/>
            <a:r>
              <a:rPr lang="fi-FI" dirty="0" smtClean="0"/>
              <a:t>Laitteiden ja vastusten oltava mitoitettu lapsille ja tekniikoiden oltava hallussa</a:t>
            </a:r>
          </a:p>
          <a:p>
            <a:pPr lvl="1"/>
            <a:r>
              <a:rPr lang="fi-FI" dirty="0" smtClean="0"/>
              <a:t>Maksimipainoja käytettäessä tulee suoritusten olla valvottuja</a:t>
            </a:r>
          </a:p>
          <a:p>
            <a:pPr lvl="1"/>
            <a:r>
              <a:rPr lang="fi-FI" dirty="0" smtClean="0"/>
              <a:t>Jos valmentaja / ope ei ole paikalla, tulee </a:t>
            </a:r>
            <a:r>
              <a:rPr lang="fi-FI" dirty="0" err="1" smtClean="0"/>
              <a:t>voimaharj</a:t>
            </a:r>
            <a:r>
              <a:rPr lang="fi-FI" dirty="0" smtClean="0"/>
              <a:t>. toteuttaa oman kehonpainolla ja suuremmalla toistomäärällä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128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714</Words>
  <Application>Microsoft Office PowerPoint</Application>
  <PresentationFormat>Laajakuva</PresentationFormat>
  <Paragraphs>167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Lasten ja nuorten voimaharjoittelu</vt:lpstr>
      <vt:lpstr>MYYTTEJÄ</vt:lpstr>
      <vt:lpstr>Voimantuoton luonnollinen kehittyminen kasvuiässä</vt:lpstr>
      <vt:lpstr>PowerPoint-esitys</vt:lpstr>
      <vt:lpstr>Voimaharjoittelu kasvun eri vaiheissa: ennen murroiskää (Hakkarainen 2015)</vt:lpstr>
      <vt:lpstr>Voimaharjoittelu kasvun eri vaiheissa: murrosiän alku (pojilla 10-12, tytöillä 8-10,5 v.)</vt:lpstr>
      <vt:lpstr>Voimaharjoittelu kasvun eri vaiheissa: kasvupyrähdys (p: 13-14,5, t. 12-13,5 ikäv. välillä)</vt:lpstr>
      <vt:lpstr>Voimaharjoittelu kasvun eri vaiheissa: murrosiän loppuvaihe (p.15, t. 13,5 v. jälkeen) </vt:lpstr>
      <vt:lpstr>Urheilevien lasten ja nuorten voimanhankinnan periaatteet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Oppilaiden toivomuksia liikuntatunneille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Kalaja, Teppo</dc:creator>
  <cp:lastModifiedBy>Kalaja, Teppo</cp:lastModifiedBy>
  <cp:revision>16</cp:revision>
  <dcterms:created xsi:type="dcterms:W3CDTF">2020-12-02T07:53:29Z</dcterms:created>
  <dcterms:modified xsi:type="dcterms:W3CDTF">2020-12-03T11:54:36Z</dcterms:modified>
</cp:coreProperties>
</file>