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7" r:id="rId3"/>
    <p:sldId id="268" r:id="rId4"/>
    <p:sldId id="269" r:id="rId5"/>
    <p:sldId id="270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6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4509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4010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433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eu/citizens-initiative/_f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13.	Suomi Euroopan unionissa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Suomalaisten vaikuttamistavat EU:ssa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xfrm>
            <a:off x="1676400" y="77267"/>
            <a:ext cx="21031199" cy="176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Suomalaisten vaikuttamistavat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27B10A9-CDA1-678E-A01A-509787F95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6750" y="1969131"/>
            <a:ext cx="20330498" cy="1015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Eduskunnan ja hallituksen</a:t>
            </a:r>
            <a:br>
              <a:rPr lang="fi-FI" dirty="0"/>
            </a:br>
            <a:r>
              <a:rPr lang="fi-FI" dirty="0"/>
              <a:t>vaikuttamistavat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EU:n suurista linjoista päättää </a:t>
            </a:r>
            <a:r>
              <a:rPr lang="fi-FI" b="1" dirty="0"/>
              <a:t>Eurooppa-neuvosto</a:t>
            </a:r>
            <a:r>
              <a:rPr lang="fi-FI" dirty="0"/>
              <a:t> (EU:n huippukokous), jossa Suomea edustaa pääministeri.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Presidentti</a:t>
            </a:r>
            <a:r>
              <a:rPr lang="fi-FI" dirty="0"/>
              <a:t> osallistuu keskusteluun ulko- ja turvallisuuspolitiikasta.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Päätettävän asian vastuuministerit neuvottelevat Euroopan unionin neuvostossa (</a:t>
            </a:r>
            <a:r>
              <a:rPr lang="fi-FI" b="1" dirty="0"/>
              <a:t>ministerineuvosto</a:t>
            </a:r>
            <a:r>
              <a:rPr lang="fi-FI" dirty="0"/>
              <a:t>) Suomen tavoitteita ajaen.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EU-ministerivaliokunta</a:t>
            </a:r>
            <a:r>
              <a:rPr lang="fi-FI" dirty="0"/>
              <a:t> käsittelee EU-asiat ja ohjeistaa ministeriä neuvotteluissa.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Eduskunta</a:t>
            </a:r>
            <a:r>
              <a:rPr lang="fi-FI" dirty="0"/>
              <a:t> antaa lausuntoja EU-asioihin.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Suuri valiokunta</a:t>
            </a:r>
            <a:r>
              <a:rPr lang="fi-FI" dirty="0"/>
              <a:t> seuraa valtioneuvoston toimintaa ja määrittää eduskunnan kannan ministereille.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211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Hallinnon ja virkamiesten vaikuttamismahdollisuudet</a:t>
            </a:r>
            <a:r>
              <a:rPr lang="fi-FI" dirty="0"/>
              <a:t>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Vastuuministeriö</a:t>
            </a:r>
            <a:r>
              <a:rPr lang="fi-FI" dirty="0"/>
              <a:t> osallistuu neuvotteluihin ja muotoilee Suomen alustavan kannan asiaan.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Vastuuvirkamiehet</a:t>
            </a:r>
            <a:r>
              <a:rPr lang="fi-FI" dirty="0"/>
              <a:t> osallistuvat EU:n työryhmätyöskentelyyn.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EU-suurlähettiläät </a:t>
            </a:r>
            <a:r>
              <a:rPr lang="fi-FI" dirty="0"/>
              <a:t>osallistuvat viikoittaisiin Coreper-kokoontumisiin (pysyvien edustajien komitea, </a:t>
            </a:r>
            <a:r>
              <a:rPr lang="fi-FI" i="1" dirty="0" err="1"/>
              <a:t>Comité</a:t>
            </a:r>
            <a:r>
              <a:rPr lang="fi-FI" i="1" dirty="0"/>
              <a:t> des </a:t>
            </a:r>
            <a:r>
              <a:rPr lang="fi-FI" i="1" dirty="0" err="1"/>
              <a:t>Représentants</a:t>
            </a:r>
            <a:r>
              <a:rPr lang="fi-FI" i="1" dirty="0"/>
              <a:t> </a:t>
            </a:r>
            <a:r>
              <a:rPr lang="fi-FI" i="1" dirty="0" err="1"/>
              <a:t>Permanent</a:t>
            </a:r>
            <a:r>
              <a:rPr lang="fi-FI" dirty="0"/>
              <a:t>).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Suomen pysyvä edustusto EU:ssa </a:t>
            </a:r>
            <a:r>
              <a:rPr lang="fi-FI" dirty="0"/>
              <a:t>valmistelee päätöksiä Suomen hallituksen linjan mukaisesti Brysselissä.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Suomalainen </a:t>
            </a:r>
            <a:r>
              <a:rPr lang="fi-FI" b="1" dirty="0"/>
              <a:t>EU-komissaari</a:t>
            </a:r>
            <a:r>
              <a:rPr lang="fi-FI" dirty="0"/>
              <a:t> ei aja Suomen asiaa, mutta tuntee Suomen erityispiirteet.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Mepit</a:t>
            </a:r>
            <a:r>
              <a:rPr lang="fi-FI" dirty="0"/>
              <a:t> toimivat Euroopan parlamentissa ja ajavat puolueensa, europarlamenttiryhmän ja Suomen tavoitteita.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Suomen pankki </a:t>
            </a:r>
            <a:r>
              <a:rPr lang="fi-FI" dirty="0"/>
              <a:t>toimii osana </a:t>
            </a:r>
            <a:r>
              <a:rPr lang="fi-FI" b="1" dirty="0"/>
              <a:t>EKP</a:t>
            </a:r>
            <a:r>
              <a:rPr lang="fi-FI" dirty="0"/>
              <a:t>:tä.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526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Kansalaisten </a:t>
            </a:r>
            <a:br>
              <a:rPr lang="fi" dirty="0"/>
            </a:br>
            <a:r>
              <a:rPr lang="fi" dirty="0"/>
              <a:t>vaikuttamismahdollisuudet</a:t>
            </a:r>
            <a:r>
              <a:rPr lang="fi-FI" dirty="0"/>
              <a:t>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Kansalaiset voivat asettua ehdolle tai äänestää viiden vuoden välein järjestettävissä </a:t>
            </a:r>
            <a:r>
              <a:rPr lang="fi-FI" b="1" dirty="0"/>
              <a:t>eurovaaleissa</a:t>
            </a:r>
            <a:r>
              <a:rPr lang="fi-FI" dirty="0"/>
              <a:t>, joissa valitaan mepit. 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>
                <a:hlinkClick r:id="rId3"/>
              </a:rPr>
              <a:t>Eurooppalaisia kansalaisaloitteita</a:t>
            </a:r>
            <a:r>
              <a:rPr lang="fi-FI" b="1" dirty="0"/>
              <a:t> </a:t>
            </a:r>
            <a:r>
              <a:rPr lang="fi-FI" dirty="0"/>
              <a:t>voi laatia ja kannattaa kuka tahansa.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Lisäksi EU-politiikkaan voi vaikuttaa </a:t>
            </a:r>
            <a:r>
              <a:rPr lang="fi-FI" b="1" dirty="0"/>
              <a:t>puolueiden</a:t>
            </a:r>
            <a:r>
              <a:rPr lang="fi-FI" dirty="0"/>
              <a:t> ja </a:t>
            </a:r>
            <a:r>
              <a:rPr lang="fi-FI" b="1" dirty="0"/>
              <a:t>median</a:t>
            </a:r>
            <a:r>
              <a:rPr lang="fi-FI" dirty="0"/>
              <a:t> kautta tai osallistumalla </a:t>
            </a:r>
            <a:r>
              <a:rPr lang="fi-FI" b="1" dirty="0"/>
              <a:t>kansalaisjärjestöjen</a:t>
            </a:r>
            <a:r>
              <a:rPr lang="fi-FI" dirty="0"/>
              <a:t> toimintaa, kuten lobbaukseen, mielenosoituksiin tai tiedon jakamiseen.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74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259</Words>
  <Application>Microsoft Office PowerPoint</Application>
  <PresentationFormat>Mukautettu</PresentationFormat>
  <Paragraphs>31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13. Suomi Euroopan unionissa  Tietoisku: Suomalaisten vaikuttamistavat EU:ssa</vt:lpstr>
      <vt:lpstr>Suomalaisten vaikuttamistavat EU:ssa</vt:lpstr>
      <vt:lpstr>Eduskunnan ja hallituksen vaikuttamistavat EU:ssa</vt:lpstr>
      <vt:lpstr>Hallinnon ja virkamiesten vaikuttamismahdollisuudet EU:ssa</vt:lpstr>
      <vt:lpstr>Kansalaisten  vaikuttamismahdollisuudet EU:ssa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Janne Leiviskä</cp:lastModifiedBy>
  <cp:revision>38</cp:revision>
  <dcterms:modified xsi:type="dcterms:W3CDTF">2026-01-13T07:13:02Z</dcterms:modified>
</cp:coreProperties>
</file>