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7" r:id="rId4"/>
    <p:sldId id="258" r:id="rId5"/>
    <p:sldId id="260" r:id="rId6"/>
    <p:sldId id="274" r:id="rId7"/>
    <p:sldId id="262" r:id="rId8"/>
    <p:sldId id="263" r:id="rId9"/>
    <p:sldId id="264" r:id="rId10"/>
    <p:sldId id="265" r:id="rId11"/>
    <p:sldId id="272" r:id="rId12"/>
    <p:sldId id="271" r:id="rId13"/>
    <p:sldId id="259" r:id="rId14"/>
    <p:sldId id="266" r:id="rId15"/>
    <p:sldId id="267" r:id="rId16"/>
    <p:sldId id="270" r:id="rId17"/>
    <p:sldId id="268" r:id="rId18"/>
    <p:sldId id="269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C16B-E847-4ACC-BA01-56E6F05D8201}" type="datetimeFigureOut">
              <a:rPr lang="fi-FI" smtClean="0"/>
              <a:t>22.9.2020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749-1AB9-4DD9-9269-73EE80C8D94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C16B-E847-4ACC-BA01-56E6F05D8201}" type="datetimeFigureOut">
              <a:rPr lang="fi-FI" smtClean="0"/>
              <a:t>22.9.2020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749-1AB9-4DD9-9269-73EE80C8D94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C16B-E847-4ACC-BA01-56E6F05D8201}" type="datetimeFigureOut">
              <a:rPr lang="fi-FI" smtClean="0"/>
              <a:t>22.9.2020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749-1AB9-4DD9-9269-73EE80C8D94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C16B-E847-4ACC-BA01-56E6F05D8201}" type="datetimeFigureOut">
              <a:rPr lang="fi-FI" smtClean="0"/>
              <a:t>22.9.2020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749-1AB9-4DD9-9269-73EE80C8D94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C16B-E847-4ACC-BA01-56E6F05D8201}" type="datetimeFigureOut">
              <a:rPr lang="fi-FI" smtClean="0"/>
              <a:t>22.9.2020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749-1AB9-4DD9-9269-73EE80C8D94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C16B-E847-4ACC-BA01-56E6F05D8201}" type="datetimeFigureOut">
              <a:rPr lang="fi-FI" smtClean="0"/>
              <a:t>22.9.2020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749-1AB9-4DD9-9269-73EE80C8D94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C16B-E847-4ACC-BA01-56E6F05D8201}" type="datetimeFigureOut">
              <a:rPr lang="fi-FI" smtClean="0"/>
              <a:t>22.9.2020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749-1AB9-4DD9-9269-73EE80C8D94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C16B-E847-4ACC-BA01-56E6F05D8201}" type="datetimeFigureOut">
              <a:rPr lang="fi-FI" smtClean="0"/>
              <a:t>22.9.2020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749-1AB9-4DD9-9269-73EE80C8D94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C16B-E847-4ACC-BA01-56E6F05D8201}" type="datetimeFigureOut">
              <a:rPr lang="fi-FI" smtClean="0"/>
              <a:t>22.9.2020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749-1AB9-4DD9-9269-73EE80C8D94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C16B-E847-4ACC-BA01-56E6F05D8201}" type="datetimeFigureOut">
              <a:rPr lang="fi-FI" smtClean="0"/>
              <a:t>22.9.2020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749-1AB9-4DD9-9269-73EE80C8D94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C16B-E847-4ACC-BA01-56E6F05D8201}" type="datetimeFigureOut">
              <a:rPr lang="fi-FI" smtClean="0"/>
              <a:t>22.9.2020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ECB749-1AB9-4DD9-9269-73EE80C8D94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BECB749-1AB9-4DD9-9269-73EE80C8D94A}" type="slidenum">
              <a:rPr lang="fi-FI" smtClean="0"/>
              <a:t>‹#›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D81C16B-E847-4ACC-BA01-56E6F05D8201}" type="datetimeFigureOut">
              <a:rPr lang="fi-FI" smtClean="0"/>
              <a:t>22.9.2020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dirty="0"/>
              <a:t>Kasvun ja oppimisen tuki Rauman esiopetuksessa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fi-FI" dirty="0"/>
          </a:p>
          <a:p>
            <a:r>
              <a:rPr lang="fi-FI" dirty="0"/>
              <a:t>YTM, opiskeluhuollon esimies Sari Ågren</a:t>
            </a:r>
          </a:p>
          <a:p>
            <a:r>
              <a:rPr lang="fi-FI" dirty="0"/>
              <a:t>Opetus- ja nuoriso/ Sivistystoimiala 		22.9.20</a:t>
            </a:r>
          </a:p>
          <a:p>
            <a:endParaRPr lang="fi-FI" dirty="0"/>
          </a:p>
        </p:txBody>
      </p:sp>
      <p:pic>
        <p:nvPicPr>
          <p:cNvPr id="5" name="Kuva 4" descr="s-posti_tunnu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872"/>
          <a:stretch/>
        </p:blipFill>
        <p:spPr bwMode="auto">
          <a:xfrm>
            <a:off x="827584" y="5733256"/>
            <a:ext cx="1352550" cy="4095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 descr="KID-LEARNING-LANGU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60648"/>
            <a:ext cx="4542483" cy="2271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287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Erityinen tuki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Päätöksen tekeminen esiopetusvuonna harvinainen</a:t>
            </a:r>
          </a:p>
          <a:p>
            <a:r>
              <a:rPr lang="fi-FI" dirty="0"/>
              <a:t>Tarpeen silloin kuin tehostetun tuen keinoinkaan lapsi ei saavuta esiopetuksen oppimistavoitteita tai jos lapsen opetus on muista painavista syistä aiheellista järjestää erityisopetuksen ryhmässä/integroidussa erityisryhmässä.</a:t>
            </a:r>
          </a:p>
          <a:p>
            <a:r>
              <a:rPr lang="fi-FI" dirty="0"/>
              <a:t>Päätöksen erityisen tuen aloittamisesta tekee perusopetusjohtaja pedagogisen selvityksen ja asiantuntijalausunnon pohjalta.</a:t>
            </a:r>
          </a:p>
          <a:p>
            <a:r>
              <a:rPr lang="fi-FI" dirty="0"/>
              <a:t>Ennen päätöstä suoritettava huoltajan kuuleminen</a:t>
            </a:r>
          </a:p>
          <a:p>
            <a:r>
              <a:rPr lang="fi-FI" dirty="0"/>
              <a:t>Päätös pidennetystä oppivelvollisuudesta tehdään ennen perusopetukseen siirtymistä</a:t>
            </a:r>
          </a:p>
          <a:p>
            <a:r>
              <a:rPr lang="fi-FI" dirty="0"/>
              <a:t>Viimeistään 3 kk päätöksestä tehdään HOJKS</a:t>
            </a:r>
          </a:p>
          <a:p>
            <a:r>
              <a:rPr lang="fi-FI" dirty="0"/>
              <a:t>Vain poikkeustapauksissa voidaan päätös tehdä ilman pedagogista selvitystä</a:t>
            </a:r>
          </a:p>
          <a:p>
            <a:r>
              <a:rPr lang="fi-FI" dirty="0"/>
              <a:t>Erityisen tuen suunnittelussa voi apuna olla erityislastentarhanopettaja.</a:t>
            </a:r>
          </a:p>
        </p:txBody>
      </p:sp>
    </p:spTree>
    <p:extLst>
      <p:ext uri="{BB962C8B-B14F-4D97-AF65-F5344CB8AC3E}">
        <p14:creationId xmlns:p14="http://schemas.microsoft.com/office/powerpoint/2010/main" val="941962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Yleistä tietoa tuesta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i-FI" dirty="0"/>
          </a:p>
          <a:p>
            <a:r>
              <a:rPr lang="fi-FI" dirty="0"/>
              <a:t>Tuen saaminen on lapsen oikeus eikä huoltajakaan voi sitä kieltää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Lapsi voi saada vain yhdentasoista tukea kerrallaan, tukimuotoja voi käyttää kaikilla tuen tasoilla yksittäin ja samanaikaisesti toisiaan täydentävästi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Tuessa edetään aina portaittain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Tuen asioissa esiopetus toimii ns. lähivanhemman kanssa ellei toisin ole pyydetty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Tuesta vastaa lähtökohtaisesti aina oma opettaja ja se toteutetaan omassa ryhmässä</a:t>
            </a:r>
          </a:p>
        </p:txBody>
      </p:sp>
    </p:spTree>
    <p:extLst>
      <p:ext uri="{BB962C8B-B14F-4D97-AF65-F5344CB8AC3E}">
        <p14:creationId xmlns:p14="http://schemas.microsoft.com/office/powerpoint/2010/main" val="3604484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Tukitoimia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fi-FI" dirty="0">
                <a:solidFill>
                  <a:srgbClr val="C00000"/>
                </a:solidFill>
              </a:rPr>
              <a:t>Apuvälineet</a:t>
            </a:r>
            <a:r>
              <a:rPr lang="fi-FI" dirty="0"/>
              <a:t>   Avustajapalvelut   </a:t>
            </a:r>
            <a:r>
              <a:rPr lang="fi-FI" dirty="0">
                <a:solidFill>
                  <a:srgbClr val="C00000"/>
                </a:solidFill>
              </a:rPr>
              <a:t>Erityisen tuen ryhmään integroitua opetusta </a:t>
            </a:r>
            <a:r>
              <a:rPr lang="fi-FI" dirty="0"/>
              <a:t>   Eriyttäminen    </a:t>
            </a:r>
            <a:r>
              <a:rPr lang="fi-FI" dirty="0">
                <a:solidFill>
                  <a:srgbClr val="C00000"/>
                </a:solidFill>
              </a:rPr>
              <a:t>Havainto- ja apumateriaalit</a:t>
            </a:r>
            <a:r>
              <a:rPr lang="fi-FI" dirty="0"/>
              <a:t>  Huoltajapalaveri / huoltajan tuki  </a:t>
            </a:r>
            <a:r>
              <a:rPr lang="fi-FI" dirty="0">
                <a:solidFill>
                  <a:srgbClr val="C00000"/>
                </a:solidFill>
              </a:rPr>
              <a:t>Joustavat ryhmittelyt  </a:t>
            </a:r>
            <a:r>
              <a:rPr lang="fi-FI" dirty="0"/>
              <a:t>Kahdenkeskiset keskustelut </a:t>
            </a:r>
            <a:r>
              <a:rPr lang="fi-FI" dirty="0" err="1">
                <a:solidFill>
                  <a:srgbClr val="C00000"/>
                </a:solidFill>
              </a:rPr>
              <a:t>Kehoitus</a:t>
            </a:r>
            <a:r>
              <a:rPr lang="fi-FI" dirty="0">
                <a:solidFill>
                  <a:srgbClr val="C00000"/>
                </a:solidFill>
              </a:rPr>
              <a:t> opiskelun tehostamiseksi  </a:t>
            </a:r>
            <a:r>
              <a:rPr lang="fi-FI" dirty="0"/>
              <a:t>Kerhot   </a:t>
            </a:r>
            <a:r>
              <a:rPr lang="fi-FI" dirty="0" err="1">
                <a:solidFill>
                  <a:srgbClr val="C00000"/>
                </a:solidFill>
              </a:rPr>
              <a:t>KiVa-tuki</a:t>
            </a:r>
            <a:r>
              <a:rPr lang="fi-FI" dirty="0"/>
              <a:t>  Kokoaikainen erityisopetus   </a:t>
            </a:r>
            <a:r>
              <a:rPr lang="fi-FI" dirty="0">
                <a:solidFill>
                  <a:srgbClr val="C00000"/>
                </a:solidFill>
              </a:rPr>
              <a:t>Kommunikointitavat</a:t>
            </a:r>
            <a:r>
              <a:rPr lang="fi-FI" dirty="0"/>
              <a:t>   Konkretisointi   </a:t>
            </a:r>
            <a:r>
              <a:rPr lang="fi-FI" dirty="0">
                <a:solidFill>
                  <a:srgbClr val="C00000"/>
                </a:solidFill>
              </a:rPr>
              <a:t>Kotitehtävien eriyttäminen</a:t>
            </a:r>
            <a:r>
              <a:rPr lang="fi-FI" dirty="0"/>
              <a:t>   Koulunkäyntiohjaajan tuki  </a:t>
            </a:r>
            <a:r>
              <a:rPr lang="fi-FI" dirty="0" err="1">
                <a:solidFill>
                  <a:srgbClr val="C00000"/>
                </a:solidFill>
              </a:rPr>
              <a:t>LUKI-opetus</a:t>
            </a:r>
            <a:r>
              <a:rPr lang="fi-FI" dirty="0"/>
              <a:t>   Luokan kertaaminen   </a:t>
            </a:r>
            <a:r>
              <a:rPr lang="fi-FI" dirty="0">
                <a:solidFill>
                  <a:srgbClr val="C00000"/>
                </a:solidFill>
              </a:rPr>
              <a:t>Läksyapu</a:t>
            </a:r>
            <a:r>
              <a:rPr lang="fi-FI" dirty="0"/>
              <a:t>   Ohjaus </a:t>
            </a:r>
            <a:r>
              <a:rPr lang="fi-FI" dirty="0" err="1"/>
              <a:t>Fiilari-toimintaan</a:t>
            </a:r>
            <a:r>
              <a:rPr lang="fi-FI" dirty="0"/>
              <a:t>   </a:t>
            </a:r>
            <a:r>
              <a:rPr lang="fi-FI" dirty="0">
                <a:solidFill>
                  <a:srgbClr val="C00000"/>
                </a:solidFill>
              </a:rPr>
              <a:t>Ohjaus- ja tukipalvelut </a:t>
            </a:r>
            <a:r>
              <a:rPr lang="fi-FI" dirty="0"/>
              <a:t> Ohjaus oppilashuollon piiriin  </a:t>
            </a:r>
            <a:r>
              <a:rPr lang="fi-FI" dirty="0">
                <a:solidFill>
                  <a:srgbClr val="C00000"/>
                </a:solidFill>
              </a:rPr>
              <a:t>Opetuksen rytmittäminen </a:t>
            </a:r>
            <a:r>
              <a:rPr lang="fi-FI" dirty="0"/>
              <a:t>Oppilaanohjaus   </a:t>
            </a:r>
            <a:r>
              <a:rPr lang="fi-FI" dirty="0">
                <a:solidFill>
                  <a:srgbClr val="C00000"/>
                </a:solidFill>
              </a:rPr>
              <a:t>Oppimaan oppimisen taitojen vahvistaminen </a:t>
            </a:r>
            <a:r>
              <a:rPr lang="fi-FI" dirty="0"/>
              <a:t>Oppimateriaalit  </a:t>
            </a:r>
            <a:r>
              <a:rPr lang="fi-FI" dirty="0">
                <a:solidFill>
                  <a:srgbClr val="C00000"/>
                </a:solidFill>
              </a:rPr>
              <a:t>Osa-aikainen erityisopetus   </a:t>
            </a:r>
            <a:r>
              <a:rPr lang="fi-FI" dirty="0"/>
              <a:t>Paikka luokassa  </a:t>
            </a:r>
            <a:r>
              <a:rPr lang="fi-FI" dirty="0">
                <a:solidFill>
                  <a:srgbClr val="C00000"/>
                </a:solidFill>
              </a:rPr>
              <a:t>Pienessä ryhmässä opiskelu </a:t>
            </a:r>
            <a:r>
              <a:rPr lang="fi-FI" dirty="0"/>
              <a:t> Pienryhmäopetus  </a:t>
            </a:r>
            <a:r>
              <a:rPr lang="fi-FI" dirty="0">
                <a:solidFill>
                  <a:srgbClr val="C00000"/>
                </a:solidFill>
              </a:rPr>
              <a:t>Puheopetus</a:t>
            </a:r>
            <a:r>
              <a:rPr lang="fi-FI" dirty="0"/>
              <a:t>  Rinnakkain opetus  </a:t>
            </a:r>
            <a:r>
              <a:rPr lang="fi-FI" dirty="0">
                <a:solidFill>
                  <a:srgbClr val="C00000"/>
                </a:solidFill>
              </a:rPr>
              <a:t>S2-opetus</a:t>
            </a:r>
            <a:r>
              <a:rPr lang="fi-FI" dirty="0"/>
              <a:t>   Samanaikaisopetus  </a:t>
            </a:r>
            <a:r>
              <a:rPr lang="fi-FI" dirty="0">
                <a:solidFill>
                  <a:srgbClr val="C00000"/>
                </a:solidFill>
              </a:rPr>
              <a:t>Selkeät säännöt  </a:t>
            </a:r>
            <a:r>
              <a:rPr lang="fi-FI" dirty="0"/>
              <a:t>Säännöllinen palaute </a:t>
            </a:r>
            <a:r>
              <a:rPr lang="fi-FI" dirty="0">
                <a:solidFill>
                  <a:srgbClr val="C00000"/>
                </a:solidFill>
              </a:rPr>
              <a:t>Tehtävien jakaminen osiin  </a:t>
            </a:r>
            <a:r>
              <a:rPr lang="fi-FI" dirty="0"/>
              <a:t>Toimintaohjeiden yksinkertaistaminen </a:t>
            </a:r>
            <a:r>
              <a:rPr lang="fi-FI" dirty="0">
                <a:solidFill>
                  <a:srgbClr val="C00000"/>
                </a:solidFill>
              </a:rPr>
              <a:t>Tukiopetus</a:t>
            </a:r>
            <a:r>
              <a:rPr lang="fi-FI" dirty="0"/>
              <a:t>  Työskentelytavat  </a:t>
            </a:r>
            <a:r>
              <a:rPr lang="fi-FI" dirty="0">
                <a:solidFill>
                  <a:srgbClr val="C00000"/>
                </a:solidFill>
              </a:rPr>
              <a:t>Vaihtoehtoiset opetusmenetelmät </a:t>
            </a:r>
            <a:r>
              <a:rPr lang="fi-FI" dirty="0"/>
              <a:t>Vaihtoehtoiset opiskelustrategiat  </a:t>
            </a:r>
            <a:r>
              <a:rPr lang="fi-FI" dirty="0">
                <a:solidFill>
                  <a:srgbClr val="C00000"/>
                </a:solidFill>
              </a:rPr>
              <a:t>Varoitus hylätystä arvosanasta </a:t>
            </a:r>
            <a:r>
              <a:rPr lang="fi-FI" dirty="0"/>
              <a:t>Yhteisopettajuus </a:t>
            </a:r>
            <a:r>
              <a:rPr lang="fi-FI" dirty="0">
                <a:solidFill>
                  <a:srgbClr val="C00000"/>
                </a:solidFill>
              </a:rPr>
              <a:t>Yleisopetuksen ryhmään integroitua opetusta</a:t>
            </a:r>
          </a:p>
          <a:p>
            <a:pPr marL="114300" indent="0">
              <a:buNone/>
            </a:pPr>
            <a:endParaRPr lang="fi-FI" dirty="0">
              <a:solidFill>
                <a:srgbClr val="C00000"/>
              </a:solidFill>
            </a:endParaRPr>
          </a:p>
          <a:p>
            <a:pPr marL="114300" indent="0">
              <a:buNone/>
            </a:pPr>
            <a:r>
              <a:rPr lang="fi-FI" dirty="0">
                <a:solidFill>
                  <a:srgbClr val="C00000"/>
                </a:solidFill>
              </a:rPr>
              <a:t>KAIKKI ANNETUT TUKITOIMET KIRJATAAN WILMAAN</a:t>
            </a:r>
          </a:p>
        </p:txBody>
      </p:sp>
    </p:spTree>
    <p:extLst>
      <p:ext uri="{BB962C8B-B14F-4D97-AF65-F5344CB8AC3E}">
        <p14:creationId xmlns:p14="http://schemas.microsoft.com/office/powerpoint/2010/main" val="1496706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Yleistä pedagogisista asiakirjoista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Asiakirjat siirtyvät automaattisesti lapsen tulevaan kouluun</a:t>
            </a:r>
          </a:p>
          <a:p>
            <a:r>
              <a:rPr lang="fi-FI" dirty="0"/>
              <a:t>Esiopettajan vastuulla on, että ne sisältävät ajantasaista tietoa (tarkistetaan aina keväällä)</a:t>
            </a:r>
          </a:p>
          <a:p>
            <a:r>
              <a:rPr lang="fi-FI" dirty="0"/>
              <a:t>Esiopettajan kuuluu tiedottaa huoltajia asiakirjojen siirtymisestä lapsen tulevaan kouluun</a:t>
            </a:r>
          </a:p>
          <a:p>
            <a:r>
              <a:rPr lang="fi-FI" dirty="0"/>
              <a:t>Allekirjoitetut versiot asiakirjoista säilytetään lukollisessa arkistossa ja ne jäävät lähettävän yksikön arkistoon – poikkeuksena pedagoginen selvitys</a:t>
            </a:r>
          </a:p>
          <a:p>
            <a:r>
              <a:rPr lang="fi-FI" dirty="0"/>
              <a:t>Pedagoginen selvitys + kuulemislomake toimitetaan perusopetusjohtajalle päätöksentekoa varten, jonka jälkeen se toimitetaan koulupsykologien arkistoon.</a:t>
            </a:r>
          </a:p>
          <a:p>
            <a:r>
              <a:rPr lang="fi-FI" dirty="0"/>
              <a:t>Pedagoginen arvio ja pedagoginen selvitys käsitellään </a:t>
            </a:r>
            <a:r>
              <a:rPr lang="fi-FI" dirty="0" err="1"/>
              <a:t>moniammatillisesti</a:t>
            </a:r>
            <a:r>
              <a:rPr lang="fi-FI" dirty="0"/>
              <a:t> (konsultoiden)</a:t>
            </a:r>
          </a:p>
          <a:p>
            <a:r>
              <a:rPr lang="fi-FI" dirty="0"/>
              <a:t>Asiakirjoja voi toimittaa sovitusti tutustuttavaksi </a:t>
            </a:r>
            <a:r>
              <a:rPr lang="fi-FI" dirty="0" err="1"/>
              <a:t>Wilman</a:t>
            </a:r>
            <a:r>
              <a:rPr lang="fi-FI" dirty="0"/>
              <a:t> kautta</a:t>
            </a:r>
          </a:p>
          <a:p>
            <a:r>
              <a:rPr lang="fi-FI" dirty="0"/>
              <a:t>Esiopetusyksikön johtaja vastaa siitä, että asiakirjat tulevat asianmukaisesti tehtyä hänen johtamassaan yksikössä</a:t>
            </a:r>
          </a:p>
        </p:txBody>
      </p:sp>
    </p:spTree>
    <p:extLst>
      <p:ext uri="{BB962C8B-B14F-4D97-AF65-F5344CB8AC3E}">
        <p14:creationId xmlns:p14="http://schemas.microsoft.com/office/powerpoint/2010/main" val="231612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Oppimissuunnitelmat ja </a:t>
            </a:r>
            <a:r>
              <a:rPr lang="fi-FI" dirty="0" err="1"/>
              <a:t>HOJKSit</a:t>
            </a:r>
            <a:r>
              <a:rPr lang="fi-FI" dirty="0"/>
              <a:t> ovat vuosittain tehtävä lokakuun loppuun mennessä.</a:t>
            </a:r>
          </a:p>
          <a:p>
            <a:r>
              <a:rPr lang="fi-FI" dirty="0"/>
              <a:t>Ohjeita täyttämiseen löytyy Wilman lomakkeiden sinisestä ”</a:t>
            </a:r>
            <a:r>
              <a:rPr lang="fi-FI" dirty="0" err="1"/>
              <a:t>pallurasta</a:t>
            </a:r>
            <a:r>
              <a:rPr lang="fi-FI" dirty="0"/>
              <a:t>”</a:t>
            </a:r>
          </a:p>
          <a:p>
            <a:r>
              <a:rPr lang="fi-FI" dirty="0"/>
              <a:t>Sisällön tulee olla opetuksen järjestämisen kannalta välttämätöntä, ei diagnooseja eikä ominaisuuksia</a:t>
            </a:r>
          </a:p>
          <a:p>
            <a:r>
              <a:rPr lang="fi-FI" dirty="0"/>
              <a:t>Ei pidä kirjata sellaista, mitä ei voida toteuttaa</a:t>
            </a:r>
          </a:p>
          <a:p>
            <a:r>
              <a:rPr lang="fi-FI" dirty="0"/>
              <a:t>Asiat kirjataan selkein käsittein, konkreettisesti, riittävän yksityiskohtaisesti ja arkikieltä käyttäen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7083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Nivelvaiheet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fi-FI" dirty="0"/>
              <a:t>Varhaiskasvatus                esiopetus                perusopetus</a:t>
            </a:r>
          </a:p>
          <a:p>
            <a:pPr marL="114300" indent="0">
              <a:buNone/>
            </a:pPr>
            <a:endParaRPr lang="fi-FI" dirty="0"/>
          </a:p>
          <a:p>
            <a:pPr marL="114300" indent="0">
              <a:buNone/>
            </a:pPr>
            <a:r>
              <a:rPr lang="fi-FI" dirty="0"/>
              <a:t>Tietoa siirretään nivelvaihepalavereissa, joista lähettävä yksikkö huolehtii (varsinkin eskariin siirryttäessä, lupa-asiat huomioiden)</a:t>
            </a:r>
          </a:p>
          <a:p>
            <a:pPr marL="114300" indent="0">
              <a:buNone/>
            </a:pPr>
            <a:r>
              <a:rPr lang="fi-FI" dirty="0" err="1">
                <a:solidFill>
                  <a:srgbClr val="FF0000"/>
                </a:solidFill>
              </a:rPr>
              <a:t>Huom</a:t>
            </a:r>
            <a:r>
              <a:rPr lang="fi-FI" dirty="0">
                <a:solidFill>
                  <a:srgbClr val="FF0000"/>
                </a:solidFill>
              </a:rPr>
              <a:t>! Tehostettu tuki voidaan valmistella varhaiskasvatuksessa mutta päätös tehdään vasta eskarin alkaessa.</a:t>
            </a:r>
          </a:p>
          <a:p>
            <a:pPr marL="114300" indent="0">
              <a:buNone/>
            </a:pPr>
            <a:endParaRPr lang="fi-FI" dirty="0"/>
          </a:p>
          <a:p>
            <a:pPr marL="114300" indent="0">
              <a:buNone/>
            </a:pPr>
            <a:r>
              <a:rPr lang="fi-FI" dirty="0"/>
              <a:t>Sovitaan asioista huoltajien kanssa. Huoltajille on kerrottava tuen järjestämisestä ja tietojen siirtymisen tärkeydestä</a:t>
            </a:r>
          </a:p>
          <a:p>
            <a:pPr marL="114300" indent="0">
              <a:buNone/>
            </a:pPr>
            <a:endParaRPr lang="fi-FI" dirty="0"/>
          </a:p>
          <a:p>
            <a:pPr marL="114300" indent="0">
              <a:buNone/>
            </a:pPr>
            <a:r>
              <a:rPr lang="fi-FI" dirty="0"/>
              <a:t>Varhaiskasvatussuunnitelma tulevaan esiopetusyksikköön huoltajan suostumuksella</a:t>
            </a:r>
          </a:p>
          <a:p>
            <a:pPr marL="114300" indent="0">
              <a:buNone/>
            </a:pPr>
            <a:endParaRPr lang="fi-FI" dirty="0"/>
          </a:p>
          <a:p>
            <a:pPr marL="114300" indent="0">
              <a:buNone/>
            </a:pPr>
            <a:r>
              <a:rPr lang="fi-FI" dirty="0"/>
              <a:t>Perusopetukseen tiedot </a:t>
            </a:r>
            <a:r>
              <a:rPr lang="fi-FI" dirty="0" err="1"/>
              <a:t>Wilman</a:t>
            </a:r>
            <a:r>
              <a:rPr lang="fi-FI" dirty="0"/>
              <a:t> kautta, lupaa ei tarvita.</a:t>
            </a:r>
          </a:p>
          <a:p>
            <a:pPr marL="114300" indent="0">
              <a:buNone/>
            </a:pPr>
            <a:endParaRPr lang="fi-FI" dirty="0"/>
          </a:p>
          <a:p>
            <a:pPr marL="114300" indent="0">
              <a:buNone/>
            </a:pPr>
            <a:r>
              <a:rPr lang="fi-FI" dirty="0"/>
              <a:t>Tutustumismahdollisuudet sekä </a:t>
            </a:r>
            <a:r>
              <a:rPr lang="fi-FI" dirty="0" err="1"/>
              <a:t>eskariin</a:t>
            </a:r>
            <a:r>
              <a:rPr lang="fi-FI" dirty="0"/>
              <a:t> että kouluun.</a:t>
            </a:r>
          </a:p>
          <a:p>
            <a:pPr marL="114300" indent="0">
              <a:buNone/>
            </a:pPr>
            <a:r>
              <a:rPr lang="fi-FI" dirty="0"/>
              <a:t>Yksiköt huolehtivat kutsukirjeen lähettämisestä ja taustatietojen keräämisestä parhaaksi katsomallaan tavalla.</a:t>
            </a:r>
          </a:p>
        </p:txBody>
      </p:sp>
      <p:sp>
        <p:nvSpPr>
          <p:cNvPr id="4" name="Nuoli oikealle 3"/>
          <p:cNvSpPr/>
          <p:nvPr/>
        </p:nvSpPr>
        <p:spPr>
          <a:xfrm>
            <a:off x="2154560" y="1723667"/>
            <a:ext cx="57606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Nuoli oikealle 4"/>
          <p:cNvSpPr/>
          <p:nvPr/>
        </p:nvSpPr>
        <p:spPr>
          <a:xfrm>
            <a:off x="3851920" y="1730987"/>
            <a:ext cx="50405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7371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620000" cy="1143000"/>
          </a:xfrm>
        </p:spPr>
        <p:txBody>
          <a:bodyPr/>
          <a:lstStyle/>
          <a:p>
            <a:r>
              <a:rPr lang="fi-FI" sz="4400" dirty="0"/>
              <a:t>Oppimisen tuki ja oppilashuolto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Lapsi kohdataan aina kokonaisuutena</a:t>
            </a:r>
          </a:p>
          <a:p>
            <a:r>
              <a:rPr lang="fi-FI" dirty="0"/>
              <a:t>Erilaisista suostumus-, kirjaamis- ja tiedonsiirtokäytännöistä huolimatta lapsen asioita voidaan käsitellä kokonaisuutena, kunhan muistetaan… </a:t>
            </a:r>
          </a:p>
          <a:p>
            <a:pPr marL="114300" indent="0">
              <a:buNone/>
            </a:pPr>
            <a:r>
              <a:rPr lang="fi-FI" dirty="0"/>
              <a:t>		</a:t>
            </a:r>
            <a:r>
              <a:rPr lang="fi-FI" dirty="0">
                <a:solidFill>
                  <a:srgbClr val="C00000"/>
                </a:solidFill>
              </a:rPr>
              <a:t>…Pyytää suostumus asioiden käsittelemiseen</a:t>
            </a:r>
          </a:p>
          <a:p>
            <a:pPr marL="114300" indent="0">
              <a:buNone/>
            </a:pPr>
            <a:r>
              <a:rPr lang="fi-FI" dirty="0">
                <a:solidFill>
                  <a:srgbClr val="C00000"/>
                </a:solidFill>
              </a:rPr>
              <a:t>		…Kirjaaminen oppilashuoltokertomukseen</a:t>
            </a:r>
          </a:p>
          <a:p>
            <a:pPr marL="114300" indent="0">
              <a:buNone/>
            </a:pPr>
            <a:r>
              <a:rPr lang="fi-FI" dirty="0">
                <a:solidFill>
                  <a:srgbClr val="C00000"/>
                </a:solidFill>
              </a:rPr>
              <a:t>		… Pyydetään lupa tietojen siirtämiseen 				    (Oppilashuollon järjestämisen kannalta 			      välttämätön tieto saa siirtyä sitä 				      järjestäville tahoille ilman suostumustakin)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8293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Asiakirjojen säilytys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Pedagogiset asiakirjat 10 vuotta oppivelvollisuuden päättymisestä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Oppilashuollon asiakirjat 100 vuotta tai 50 vuotta ko. henkilön kuolemasta.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Lausunnot hävitettävä tai annettava takaisin huoltajalle esiopetusvuoden päätyttyä, sillä arkaluonteiset asiat on poistettava rekisteristä välittömästi sen jälkeen, kun käsittelylle ei enää ole perustetta.</a:t>
            </a:r>
          </a:p>
          <a:p>
            <a:pPr marL="114300" indent="0">
              <a:buNone/>
            </a:pPr>
            <a:endParaRPr lang="fi-FI" dirty="0"/>
          </a:p>
          <a:p>
            <a:pPr marL="11430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3204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fi-FI" sz="3600" dirty="0">
                <a:solidFill>
                  <a:srgbClr val="C00000"/>
                </a:solidFill>
                <a:latin typeface="Britannic Bold" panose="020B0903060703020204" pitchFamily="34" charset="0"/>
              </a:rPr>
              <a:t>”Sellaista kertomusta </a:t>
            </a:r>
            <a:br>
              <a:rPr lang="fi-FI" sz="3600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i-FI" sz="3600" dirty="0">
                <a:solidFill>
                  <a:srgbClr val="C00000"/>
                </a:solidFill>
                <a:latin typeface="Britannic Bold" panose="020B0903060703020204" pitchFamily="34" charset="0"/>
              </a:rPr>
              <a:t>kuin lapsi kuulee</a:t>
            </a:r>
            <a:br>
              <a:rPr lang="fi-FI" sz="3600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i-FI" sz="3600" dirty="0">
                <a:solidFill>
                  <a:srgbClr val="C00000"/>
                </a:solidFill>
                <a:latin typeface="Britannic Bold" panose="020B0903060703020204" pitchFamily="34" charset="0"/>
              </a:rPr>
              <a:t>itsestään kerrottavan, </a:t>
            </a:r>
            <a:br>
              <a:rPr lang="fi-FI" sz="3600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i-FI" sz="3600" dirty="0">
                <a:solidFill>
                  <a:srgbClr val="C00000"/>
                </a:solidFill>
                <a:latin typeface="Britannic Bold" panose="020B0903060703020204" pitchFamily="34" charset="0"/>
              </a:rPr>
              <a:t>sellaista kertomusta </a:t>
            </a:r>
            <a:br>
              <a:rPr lang="fi-FI" sz="3600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i-FI" sz="3600" dirty="0">
                <a:solidFill>
                  <a:srgbClr val="C00000"/>
                </a:solidFill>
                <a:latin typeface="Britannic Bold" panose="020B0903060703020204" pitchFamily="34" charset="0"/>
              </a:rPr>
              <a:t>hän itsestään jatkaa.”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573015"/>
            <a:ext cx="3171825" cy="210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3394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548680"/>
            <a:ext cx="7620000" cy="5852120"/>
          </a:xfrm>
        </p:spPr>
        <p:txBody>
          <a:bodyPr/>
          <a:lstStyle/>
          <a:p>
            <a:pPr marL="114300" indent="0" algn="ctr">
              <a:buNone/>
            </a:pPr>
            <a:r>
              <a:rPr lang="fi-FI" dirty="0"/>
              <a:t>”Ihmisiä, jotka paahtavat täysillä,</a:t>
            </a:r>
          </a:p>
          <a:p>
            <a:pPr marL="114300" indent="0" algn="ctr">
              <a:buNone/>
            </a:pPr>
            <a:r>
              <a:rPr lang="fi-FI" dirty="0"/>
              <a:t>ja joilla on sisäinen hehku päällä, </a:t>
            </a:r>
          </a:p>
          <a:p>
            <a:pPr marL="114300" indent="0" algn="ctr">
              <a:buNone/>
            </a:pPr>
            <a:r>
              <a:rPr lang="fi-FI" dirty="0"/>
              <a:t>on paljon.</a:t>
            </a:r>
          </a:p>
          <a:p>
            <a:pPr marL="114300" indent="0" algn="ctr">
              <a:buNone/>
            </a:pPr>
            <a:r>
              <a:rPr lang="fi-FI" dirty="0"/>
              <a:t>Harmi, että he ovat</a:t>
            </a:r>
          </a:p>
          <a:p>
            <a:pPr marL="114300" indent="0" algn="ctr">
              <a:buNone/>
            </a:pPr>
            <a:r>
              <a:rPr lang="fi-FI" dirty="0"/>
              <a:t>valtaosin alle 7-vuotiaita”</a:t>
            </a:r>
          </a:p>
          <a:p>
            <a:pPr marL="114300" indent="0" algn="ctr">
              <a:buNone/>
            </a:pPr>
            <a:endParaRPr lang="fi-FI" i="1" dirty="0"/>
          </a:p>
          <a:p>
            <a:pPr marL="114300" indent="0" algn="ctr">
              <a:buNone/>
            </a:pPr>
            <a:r>
              <a:rPr lang="fi-FI" i="1" dirty="0"/>
              <a:t>Esa Saarinen</a:t>
            </a:r>
          </a:p>
          <a:p>
            <a:pPr marL="114300" indent="0" algn="ctr">
              <a:buNone/>
            </a:pPr>
            <a:endParaRPr lang="fi-FI" i="1" dirty="0"/>
          </a:p>
          <a:p>
            <a:pPr marL="114300" indent="0">
              <a:buNone/>
            </a:pPr>
            <a:endParaRPr lang="fi-FI" dirty="0"/>
          </a:p>
          <a:p>
            <a:pPr marL="114300" indent="0" algn="ctr">
              <a:buNone/>
            </a:pPr>
            <a:r>
              <a:rPr lang="fi-FI" dirty="0">
                <a:solidFill>
                  <a:srgbClr val="C00000"/>
                </a:solidFill>
              </a:rPr>
              <a:t>Miten kasvatamme, opetamme ja tuemme heitä sammuttamatta hehkua?</a:t>
            </a:r>
          </a:p>
        </p:txBody>
      </p:sp>
    </p:spTree>
    <p:extLst>
      <p:ext uri="{BB962C8B-B14F-4D97-AF65-F5344CB8AC3E}">
        <p14:creationId xmlns:p14="http://schemas.microsoft.com/office/powerpoint/2010/main" val="2625162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Tuen periaatteita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u="sng" dirty="0"/>
              <a:t>Jokainen esiopettaja tuntee esiopetussuunnitelman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Varhainen havainnointi ja puuttuminen</a:t>
            </a:r>
          </a:p>
          <a:p>
            <a:endParaRPr lang="fi-FI" dirty="0"/>
          </a:p>
          <a:p>
            <a:r>
              <a:rPr lang="fi-FI" dirty="0"/>
              <a:t>Lähtökohtana oppimisympäristön monipuolisuus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Vaihteleva, monipuoliset, monimuotoiset ja toiminnallisuutta korostavat tavat opettaa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Osallisuus 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Lapsi on aina kokonaisuus ja työtä tehdään käsi kädessä oppimisen tuen ja oppilashuollollisen tuen kesken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5358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Varhainen tuki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Tehokas tiedonsiirto 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Oppimiskartoitus esiopetusvuoden alussa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Oppimissuunnitelmat kaikille lapsille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Tiivis yhteistyö huoltajien kanssa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Molemminpuolinen palaute</a:t>
            </a:r>
          </a:p>
          <a:p>
            <a:endParaRPr lang="fi-FI" dirty="0"/>
          </a:p>
          <a:p>
            <a:r>
              <a:rPr lang="fi-FI" dirty="0"/>
              <a:t>Pedagoginen arvio käyttöön kun tukitoimia ilmenee</a:t>
            </a:r>
          </a:p>
        </p:txBody>
      </p:sp>
    </p:spTree>
    <p:extLst>
      <p:ext uri="{BB962C8B-B14F-4D97-AF65-F5344CB8AC3E}">
        <p14:creationId xmlns:p14="http://schemas.microsoft.com/office/powerpoint/2010/main" val="4220662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Yhteistyö huoltajan kanssa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Lapsen tukeminen ja tuen suunnittelu on yhteistyötä, yhteisvastuuta ja jaettua asiantuntijuutta esiopetuksen ja kotien välillä</a:t>
            </a:r>
          </a:p>
          <a:p>
            <a:r>
              <a:rPr lang="fi-FI" dirty="0"/>
              <a:t>Tuen tarpeesta tulee välittömästi ilmoittaa lapsen huoltajille</a:t>
            </a:r>
          </a:p>
          <a:p>
            <a:r>
              <a:rPr lang="fi-FI" dirty="0"/>
              <a:t>Lasta ja huoltajaa opastetaan selkeästi ja ymmärrettävästi. Esiopettajan on tiedettävä, mistä hän puhuu</a:t>
            </a:r>
          </a:p>
          <a:p>
            <a:r>
              <a:rPr lang="fi-FI" dirty="0"/>
              <a:t>Kanssakäyminen on hienotunteista mutta rehellistä</a:t>
            </a:r>
          </a:p>
          <a:p>
            <a:r>
              <a:rPr lang="fi-FI" dirty="0"/>
              <a:t>Tuen suunnittelussa pyritään aina henkilökohtaisiin kohtaamisiin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8697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daniel-wong.com/wp-content/uploads/2012/05/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692696"/>
            <a:ext cx="5350345" cy="4991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4632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Kulmayhdysviiva 6"/>
          <p:cNvCxnSpPr/>
          <p:nvPr/>
        </p:nvCxnSpPr>
        <p:spPr>
          <a:xfrm flipV="1">
            <a:off x="1043608" y="3816256"/>
            <a:ext cx="4680520" cy="1224136"/>
          </a:xfrm>
          <a:prstGeom prst="bentConnector3">
            <a:avLst>
              <a:gd name="adj1" fmla="val 498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/>
          <p:nvPr/>
        </p:nvCxnSpPr>
        <p:spPr>
          <a:xfrm>
            <a:off x="1043608" y="5040392"/>
            <a:ext cx="0" cy="836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yhdysviiva 24"/>
          <p:cNvCxnSpPr/>
          <p:nvPr/>
        </p:nvCxnSpPr>
        <p:spPr>
          <a:xfrm flipV="1">
            <a:off x="5724128" y="2780928"/>
            <a:ext cx="0" cy="1035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5724128" y="2780928"/>
            <a:ext cx="2808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iruutu 28"/>
          <p:cNvSpPr txBox="1"/>
          <p:nvPr/>
        </p:nvSpPr>
        <p:spPr>
          <a:xfrm>
            <a:off x="1115616" y="5040392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/>
              <a:t>Yleinen tuki</a:t>
            </a:r>
          </a:p>
        </p:txBody>
      </p:sp>
      <p:sp>
        <p:nvSpPr>
          <p:cNvPr id="30" name="Tekstiruutu 29"/>
          <p:cNvSpPr txBox="1"/>
          <p:nvPr/>
        </p:nvSpPr>
        <p:spPr>
          <a:xfrm>
            <a:off x="3635896" y="3816256"/>
            <a:ext cx="244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/>
              <a:t>Tehostettu tuki</a:t>
            </a:r>
          </a:p>
        </p:txBody>
      </p:sp>
      <p:sp>
        <p:nvSpPr>
          <p:cNvPr id="31" name="Tekstiruutu 30"/>
          <p:cNvSpPr txBox="1"/>
          <p:nvPr/>
        </p:nvSpPr>
        <p:spPr>
          <a:xfrm>
            <a:off x="6084168" y="2780928"/>
            <a:ext cx="2016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/>
              <a:t>Erityinen tuki</a:t>
            </a:r>
          </a:p>
        </p:txBody>
      </p:sp>
      <p:sp>
        <p:nvSpPr>
          <p:cNvPr id="32" name="Tekstiruutu 31"/>
          <p:cNvSpPr txBox="1"/>
          <p:nvPr/>
        </p:nvSpPr>
        <p:spPr>
          <a:xfrm>
            <a:off x="2645204" y="3222268"/>
            <a:ext cx="738664" cy="1800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i-FI" dirty="0"/>
              <a:t>PEDAGOGINEN ARVIO</a:t>
            </a:r>
          </a:p>
        </p:txBody>
      </p:sp>
      <p:sp>
        <p:nvSpPr>
          <p:cNvPr id="34" name="Tekstiruutu 33"/>
          <p:cNvSpPr txBox="1"/>
          <p:nvPr/>
        </p:nvSpPr>
        <p:spPr>
          <a:xfrm>
            <a:off x="5004048" y="2086109"/>
            <a:ext cx="738664" cy="17281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i-FI" dirty="0"/>
              <a:t>PEDAGOGINEN SELVITYS</a:t>
            </a:r>
          </a:p>
        </p:txBody>
      </p:sp>
      <p:sp>
        <p:nvSpPr>
          <p:cNvPr id="35" name="Tekstiruutu 34"/>
          <p:cNvSpPr txBox="1"/>
          <p:nvPr/>
        </p:nvSpPr>
        <p:spPr>
          <a:xfrm>
            <a:off x="3203848" y="285293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rgbClr val="FF0000"/>
                </a:solidFill>
              </a:rPr>
              <a:t>OPPIMIS-SUUNNITELMA</a:t>
            </a:r>
          </a:p>
        </p:txBody>
      </p:sp>
      <p:sp>
        <p:nvSpPr>
          <p:cNvPr id="36" name="Tekstiruutu 35"/>
          <p:cNvSpPr txBox="1"/>
          <p:nvPr/>
        </p:nvSpPr>
        <p:spPr>
          <a:xfrm>
            <a:off x="6228184" y="21328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rgbClr val="FF0000"/>
                </a:solidFill>
              </a:rPr>
              <a:t>HOJKS</a:t>
            </a:r>
          </a:p>
        </p:txBody>
      </p:sp>
      <p:cxnSp>
        <p:nvCxnSpPr>
          <p:cNvPr id="3" name="Suora nuoliyhdysviiva 2"/>
          <p:cNvCxnSpPr/>
          <p:nvPr/>
        </p:nvCxnSpPr>
        <p:spPr>
          <a:xfrm flipV="1">
            <a:off x="1043608" y="1340768"/>
            <a:ext cx="4329772" cy="266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uora nuoliyhdysviiva 4"/>
          <p:cNvCxnSpPr/>
          <p:nvPr/>
        </p:nvCxnSpPr>
        <p:spPr>
          <a:xfrm flipH="1">
            <a:off x="1115616" y="1484784"/>
            <a:ext cx="4392488" cy="26375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18058"/>
          </a:xfrm>
        </p:spPr>
        <p:txBody>
          <a:bodyPr/>
          <a:lstStyle/>
          <a:p>
            <a:r>
              <a:rPr lang="fi-FI" dirty="0"/>
              <a:t>Tuki on kolmiportainen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/>
          <a:lstStyle/>
          <a:p>
            <a:pPr marL="114300" indent="0">
              <a:buNone/>
            </a:pPr>
            <a:r>
              <a:rPr lang="fi-FI" dirty="0"/>
              <a:t>k</a:t>
            </a:r>
          </a:p>
        </p:txBody>
      </p:sp>
      <p:pic>
        <p:nvPicPr>
          <p:cNvPr id="1026" name="Picture 2" descr="(Bigstock/olly2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32" y="1095301"/>
            <a:ext cx="2365276" cy="165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8446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Yleinen tuki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Yleinen tuki kuuluu kaikille </a:t>
            </a:r>
            <a:r>
              <a:rPr lang="fi-FI" dirty="0" err="1"/>
              <a:t>eskarilaisille</a:t>
            </a:r>
            <a:r>
              <a:rPr lang="fi-FI" dirty="0"/>
              <a:t> / kaikki ovat lähtökohtaisesti yleisen tuen vaiheessa</a:t>
            </a:r>
          </a:p>
          <a:p>
            <a:r>
              <a:rPr lang="fi-FI" dirty="0"/>
              <a:t>Tukea annetaan varhaisessa vaiheessa ja mahdollisimman pieniin asioihin. Se on ensimmäinen keino vastata lapsen tuen tarpeeseen.</a:t>
            </a:r>
          </a:p>
          <a:p>
            <a:r>
              <a:rPr lang="fi-FI" dirty="0"/>
              <a:t>Se vastaa yksilön tarpeisiin</a:t>
            </a:r>
          </a:p>
          <a:p>
            <a:r>
              <a:rPr lang="fi-FI" dirty="0"/>
              <a:t>Oppimissuunnitelma tehdään kaikille kasvun ja oppimisen tilanteen kartoittamiseksi/ keskustelun pohjaksi huoltajien kanssa</a:t>
            </a:r>
          </a:p>
          <a:p>
            <a:r>
              <a:rPr lang="fi-FI" dirty="0"/>
              <a:t>Tukitoimia on listattuna sekä esiopetussuunnitelmassa että </a:t>
            </a:r>
            <a:r>
              <a:rPr lang="fi-FI" dirty="0" err="1"/>
              <a:t>Wilma-ohjelmassa</a:t>
            </a:r>
            <a:endParaRPr lang="fi-FI" dirty="0"/>
          </a:p>
          <a:p>
            <a:r>
              <a:rPr lang="fi-FI" dirty="0"/>
              <a:t>Tukitoimi on aina yksilölle tarpeen mukaan suunniteltu (ei siis mikään yleinen </a:t>
            </a:r>
            <a:r>
              <a:rPr lang="fi-FI"/>
              <a:t>sääntö tai ohje)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9811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Tehostettu tuki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Kun lapsi tarvitsee säännöllistä tukea tai samanaikaisesti useita tukimuotoja</a:t>
            </a:r>
          </a:p>
          <a:p>
            <a:r>
              <a:rPr lang="fi-FI" dirty="0"/>
              <a:t>Vahvempaa ja pitkäjänteisempää kuin yleinen tuki</a:t>
            </a:r>
          </a:p>
          <a:p>
            <a:r>
              <a:rPr lang="fi-FI" dirty="0"/>
              <a:t>Toteutetaan pääsääntöisesti lapsen omassa ryhmässä</a:t>
            </a:r>
          </a:p>
          <a:p>
            <a:r>
              <a:rPr lang="fi-FI" dirty="0"/>
              <a:t>Ennen tehostettua tukea lapsen on täytynyt saada yleistä tukea</a:t>
            </a:r>
          </a:p>
          <a:p>
            <a:r>
              <a:rPr lang="fi-FI" dirty="0"/>
              <a:t>Tehostetun tuen aloittamiseksi tehdään pedagoginen arvio, joka käsitellään </a:t>
            </a:r>
            <a:r>
              <a:rPr lang="fi-FI" dirty="0" err="1"/>
              <a:t>moniammatillisesti</a:t>
            </a:r>
            <a:endParaRPr lang="fi-FI" dirty="0"/>
          </a:p>
          <a:p>
            <a:r>
              <a:rPr lang="fi-FI" dirty="0"/>
              <a:t>Pedagoginen arvio toimii tehostetun tuen päätöksenä</a:t>
            </a:r>
          </a:p>
          <a:p>
            <a:r>
              <a:rPr lang="fi-FI" dirty="0"/>
              <a:t>Tuki suunnitellaan oppimissuunnitelmaan</a:t>
            </a:r>
          </a:p>
          <a:p>
            <a:r>
              <a:rPr lang="fi-FI" dirty="0"/>
              <a:t>Konsultointiapuna erityislastentarhanopettaja.</a:t>
            </a:r>
          </a:p>
          <a:p>
            <a:r>
              <a:rPr lang="fi-FI" dirty="0"/>
              <a:t>Starttiluokkaa varten täytyy esiopetuksessa tehdä tehostetun tuen päätös ja siihen kuuluvat asiakirjat.</a:t>
            </a:r>
          </a:p>
        </p:txBody>
      </p:sp>
    </p:spTree>
    <p:extLst>
      <p:ext uri="{BB962C8B-B14F-4D97-AF65-F5344CB8AC3E}">
        <p14:creationId xmlns:p14="http://schemas.microsoft.com/office/powerpoint/2010/main" val="1862138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erekkäinen">
  <a:themeElements>
    <a:clrScheme name="Vierekkäinen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ierekkäinen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527</TotalTime>
  <Words>852</Words>
  <Application>Microsoft Office PowerPoint</Application>
  <PresentationFormat>Näytössä katseltava diaesitys (4:3)</PresentationFormat>
  <Paragraphs>135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3" baseType="lpstr">
      <vt:lpstr>Arial</vt:lpstr>
      <vt:lpstr>Britannic Bold</vt:lpstr>
      <vt:lpstr>Calibri</vt:lpstr>
      <vt:lpstr>Cambria</vt:lpstr>
      <vt:lpstr>Vierekkäinen</vt:lpstr>
      <vt:lpstr>Kasvun ja oppimisen tuki Rauman esiopetuksessa</vt:lpstr>
      <vt:lpstr>PowerPoint-esitys</vt:lpstr>
      <vt:lpstr>Tuen periaatteita </vt:lpstr>
      <vt:lpstr>Varhainen tuki</vt:lpstr>
      <vt:lpstr>Yhteistyö huoltajan kanssa</vt:lpstr>
      <vt:lpstr>PowerPoint-esitys</vt:lpstr>
      <vt:lpstr>Tuki on kolmiportainen</vt:lpstr>
      <vt:lpstr>Yleinen tuki</vt:lpstr>
      <vt:lpstr>Tehostettu tuki</vt:lpstr>
      <vt:lpstr>Erityinen tuki</vt:lpstr>
      <vt:lpstr>Yleistä tietoa tuesta</vt:lpstr>
      <vt:lpstr>Tukitoimia</vt:lpstr>
      <vt:lpstr>Yleistä pedagogisista asiakirjoista</vt:lpstr>
      <vt:lpstr>PowerPoint-esitys</vt:lpstr>
      <vt:lpstr>Nivelvaiheet</vt:lpstr>
      <vt:lpstr>Oppimisen tuki ja oppilashuolto</vt:lpstr>
      <vt:lpstr>Asiakirjojen säilytys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Oppimisen ja kasvun tuki Rauman esiopetuksessa</dc:title>
  <dc:creator>Ågren Sari</dc:creator>
  <cp:lastModifiedBy>Ågren Sari</cp:lastModifiedBy>
  <cp:revision>25</cp:revision>
  <dcterms:created xsi:type="dcterms:W3CDTF">2016-09-08T09:52:20Z</dcterms:created>
  <dcterms:modified xsi:type="dcterms:W3CDTF">2020-09-22T07:55:44Z</dcterms:modified>
</cp:coreProperties>
</file>