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6" r:id="rId4"/>
    <p:sldId id="256" r:id="rId5"/>
    <p:sldId id="268" r:id="rId6"/>
    <p:sldId id="257" r:id="rId7"/>
    <p:sldId id="258" r:id="rId8"/>
    <p:sldId id="259" r:id="rId9"/>
    <p:sldId id="260" r:id="rId10"/>
    <p:sldId id="269" r:id="rId11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F7E9-0864-48DD-AA21-6326DF593618}" type="datetimeFigureOut">
              <a:rPr lang="fi-FI" smtClean="0"/>
              <a:t>10.9.2024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C853-8478-44CC-8124-1E4E3753F95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88464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F7E9-0864-48DD-AA21-6326DF593618}" type="datetimeFigureOut">
              <a:rPr lang="fi-FI" smtClean="0"/>
              <a:t>10.9.2024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C853-8478-44CC-8124-1E4E3753F95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14432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F7E9-0864-48DD-AA21-6326DF593618}" type="datetimeFigureOut">
              <a:rPr lang="fi-FI" smtClean="0"/>
              <a:t>10.9.2024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C853-8478-44CC-8124-1E4E3753F95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71522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F7E9-0864-48DD-AA21-6326DF593618}" type="datetimeFigureOut">
              <a:rPr lang="fi-FI" smtClean="0"/>
              <a:t>10.9.2024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C853-8478-44CC-8124-1E4E3753F95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98714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F7E9-0864-48DD-AA21-6326DF593618}" type="datetimeFigureOut">
              <a:rPr lang="fi-FI" smtClean="0"/>
              <a:t>10.9.2024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C853-8478-44CC-8124-1E4E3753F95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07036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F7E9-0864-48DD-AA21-6326DF593618}" type="datetimeFigureOut">
              <a:rPr lang="fi-FI" smtClean="0"/>
              <a:t>10.9.2024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C853-8478-44CC-8124-1E4E3753F95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9602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F7E9-0864-48DD-AA21-6326DF593618}" type="datetimeFigureOut">
              <a:rPr lang="fi-FI" smtClean="0"/>
              <a:t>10.9.2024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C853-8478-44CC-8124-1E4E3753F95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39623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F7E9-0864-48DD-AA21-6326DF593618}" type="datetimeFigureOut">
              <a:rPr lang="fi-FI" smtClean="0"/>
              <a:t>10.9.2024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C853-8478-44CC-8124-1E4E3753F95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89730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F7E9-0864-48DD-AA21-6326DF593618}" type="datetimeFigureOut">
              <a:rPr lang="fi-FI" smtClean="0"/>
              <a:t>10.9.2024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C853-8478-44CC-8124-1E4E3753F95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65760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F7E9-0864-48DD-AA21-6326DF593618}" type="datetimeFigureOut">
              <a:rPr lang="fi-FI" smtClean="0"/>
              <a:t>10.9.2024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C853-8478-44CC-8124-1E4E3753F95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81160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F7E9-0864-48DD-AA21-6326DF593618}" type="datetimeFigureOut">
              <a:rPr lang="fi-FI" smtClean="0"/>
              <a:t>10.9.2024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1C853-8478-44CC-8124-1E4E3753F95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64084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1F7E9-0864-48DD-AA21-6326DF593618}" type="datetimeFigureOut">
              <a:rPr lang="fi-FI" smtClean="0"/>
              <a:t>10.9.2024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1C853-8478-44CC-8124-1E4E3753F95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59961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Lewis </a:t>
            </a:r>
            <a:r>
              <a:rPr lang="fi-FI" dirty="0" err="1"/>
              <a:t>acids</a:t>
            </a:r>
            <a:r>
              <a:rPr lang="fi-FI" dirty="0"/>
              <a:t> and </a:t>
            </a:r>
            <a:r>
              <a:rPr lang="fi-FI" dirty="0" err="1"/>
              <a:t>bases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 A Lewis </a:t>
            </a:r>
            <a:r>
              <a:rPr lang="fi-FI" dirty="0" err="1"/>
              <a:t>acid</a:t>
            </a:r>
            <a:r>
              <a:rPr lang="fi-FI" dirty="0"/>
              <a:t> is a </a:t>
            </a:r>
            <a:r>
              <a:rPr lang="fi-FI" dirty="0" err="1"/>
              <a:t>lone</a:t>
            </a:r>
            <a:r>
              <a:rPr lang="fi-FI" dirty="0"/>
              <a:t> </a:t>
            </a:r>
            <a:r>
              <a:rPr lang="fi-FI" dirty="0" err="1"/>
              <a:t>pair</a:t>
            </a:r>
            <a:r>
              <a:rPr lang="fi-FI" dirty="0"/>
              <a:t> </a:t>
            </a:r>
            <a:r>
              <a:rPr lang="fi-FI" dirty="0" err="1"/>
              <a:t>acceptor</a:t>
            </a:r>
            <a:r>
              <a:rPr lang="fi-FI" dirty="0"/>
              <a:t> (H</a:t>
            </a:r>
            <a:r>
              <a:rPr lang="fi-FI" baseline="30000" dirty="0"/>
              <a:t>+</a:t>
            </a:r>
            <a:r>
              <a:rPr lang="fi-FI" dirty="0"/>
              <a:t>)</a:t>
            </a:r>
          </a:p>
          <a:p>
            <a:r>
              <a:rPr lang="fi-FI" dirty="0"/>
              <a:t>A Lewis </a:t>
            </a:r>
            <a:r>
              <a:rPr lang="fi-FI" dirty="0" err="1"/>
              <a:t>base</a:t>
            </a:r>
            <a:r>
              <a:rPr lang="fi-FI" dirty="0"/>
              <a:t> is a </a:t>
            </a:r>
            <a:r>
              <a:rPr lang="fi-FI" dirty="0" err="1"/>
              <a:t>lone</a:t>
            </a:r>
            <a:r>
              <a:rPr lang="fi-FI" dirty="0"/>
              <a:t> </a:t>
            </a:r>
            <a:r>
              <a:rPr lang="fi-FI" dirty="0" err="1"/>
              <a:t>pair</a:t>
            </a:r>
            <a:r>
              <a:rPr lang="fi-FI" dirty="0"/>
              <a:t> </a:t>
            </a:r>
            <a:r>
              <a:rPr lang="fi-FI" dirty="0" err="1"/>
              <a:t>donor</a:t>
            </a:r>
            <a:r>
              <a:rPr lang="fi-FI" dirty="0"/>
              <a:t> (OH</a:t>
            </a:r>
            <a:r>
              <a:rPr lang="fi-FI" baseline="30000" dirty="0"/>
              <a:t>- </a:t>
            </a:r>
            <a:r>
              <a:rPr lang="fi-FI" dirty="0"/>
              <a:t>, NH</a:t>
            </a:r>
            <a:r>
              <a:rPr lang="fi-FI" baseline="-25000" dirty="0"/>
              <a:t>3</a:t>
            </a:r>
            <a:r>
              <a:rPr lang="fi-FI" dirty="0"/>
              <a:t>)</a:t>
            </a:r>
          </a:p>
          <a:p>
            <a:r>
              <a:rPr lang="fi-FI" dirty="0"/>
              <a:t>Lewis </a:t>
            </a:r>
            <a:r>
              <a:rPr lang="fi-FI" dirty="0" err="1"/>
              <a:t>base</a:t>
            </a:r>
            <a:r>
              <a:rPr lang="fi-FI" dirty="0"/>
              <a:t> + Lewis </a:t>
            </a:r>
            <a:r>
              <a:rPr lang="fi-FI" dirty="0" err="1"/>
              <a:t>acid</a:t>
            </a:r>
            <a:r>
              <a:rPr lang="fi-FI" dirty="0"/>
              <a:t> </a:t>
            </a:r>
            <a:r>
              <a:rPr lang="fi-FI" dirty="0">
                <a:sym typeface="Wingdings" panose="05000000000000000000" pitchFamily="2" charset="2"/>
              </a:rPr>
              <a:t> </a:t>
            </a:r>
            <a:r>
              <a:rPr lang="fi-FI" dirty="0" err="1">
                <a:sym typeface="Wingdings" panose="05000000000000000000" pitchFamily="2" charset="2"/>
              </a:rPr>
              <a:t>coordinate</a:t>
            </a:r>
            <a:r>
              <a:rPr lang="fi-FI" dirty="0">
                <a:sym typeface="Wingdings" panose="05000000000000000000" pitchFamily="2" charset="2"/>
              </a:rPr>
              <a:t> </a:t>
            </a:r>
            <a:r>
              <a:rPr lang="fi-FI" dirty="0" err="1">
                <a:sym typeface="Wingdings" panose="05000000000000000000" pitchFamily="2" charset="2"/>
              </a:rPr>
              <a:t>bond</a:t>
            </a:r>
            <a:endParaRPr lang="fi-FI" dirty="0">
              <a:sym typeface="Wingdings" panose="05000000000000000000" pitchFamily="2" charset="2"/>
            </a:endParaRPr>
          </a:p>
          <a:p>
            <a:endParaRPr lang="fi-FI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i-FI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37422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fi-FI" dirty="0" err="1"/>
              <a:t>Use</a:t>
            </a:r>
            <a:r>
              <a:rPr lang="fi-FI" dirty="0"/>
              <a:t> of </a:t>
            </a:r>
            <a:r>
              <a:rPr lang="fi-FI" dirty="0" err="1"/>
              <a:t>indicators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61363" y="859291"/>
            <a:ext cx="8229600" cy="3124944"/>
          </a:xfrm>
        </p:spPr>
        <p:txBody>
          <a:bodyPr/>
          <a:lstStyle/>
          <a:p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midpoint</a:t>
            </a:r>
            <a:r>
              <a:rPr lang="fi-FI" dirty="0"/>
              <a:t> of </a:t>
            </a:r>
            <a:r>
              <a:rPr lang="fi-FI" dirty="0" err="1"/>
              <a:t>color</a:t>
            </a:r>
            <a:r>
              <a:rPr lang="fi-FI" dirty="0"/>
              <a:t> </a:t>
            </a:r>
            <a:r>
              <a:rPr lang="fi-FI" dirty="0" err="1"/>
              <a:t>changes</a:t>
            </a:r>
            <a:r>
              <a:rPr lang="fi-FI" dirty="0"/>
              <a:t> </a:t>
            </a: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often</a:t>
            </a:r>
            <a:r>
              <a:rPr lang="fi-FI" dirty="0"/>
              <a:t> </a:t>
            </a:r>
            <a:r>
              <a:rPr lang="fi-FI" dirty="0" err="1"/>
              <a:t>when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concentration</a:t>
            </a:r>
            <a:r>
              <a:rPr lang="fi-FI" dirty="0"/>
              <a:t>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indicator</a:t>
            </a:r>
            <a:r>
              <a:rPr lang="fi-FI" dirty="0"/>
              <a:t> =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concentration</a:t>
            </a:r>
            <a:r>
              <a:rPr lang="fi-FI" dirty="0"/>
              <a:t> of </a:t>
            </a:r>
            <a:r>
              <a:rPr lang="fi-FI" dirty="0" err="1"/>
              <a:t>its</a:t>
            </a:r>
            <a:r>
              <a:rPr lang="fi-FI" dirty="0"/>
              <a:t> </a:t>
            </a:r>
            <a:r>
              <a:rPr lang="fi-FI" dirty="0" err="1"/>
              <a:t>conjugate</a:t>
            </a:r>
            <a:r>
              <a:rPr lang="fi-FI" dirty="0"/>
              <a:t> </a:t>
            </a:r>
            <a:r>
              <a:rPr lang="fi-FI" dirty="0" err="1"/>
              <a:t>base</a:t>
            </a:r>
            <a:endParaRPr lang="fi-FI" dirty="0"/>
          </a:p>
          <a:p>
            <a:pPr lvl="1"/>
            <a:r>
              <a:rPr lang="fi-FI" dirty="0"/>
              <a:t>Here, [H</a:t>
            </a:r>
            <a:r>
              <a:rPr lang="fi-FI" baseline="30000" dirty="0"/>
              <a:t>+</a:t>
            </a:r>
            <a:r>
              <a:rPr lang="fi-FI" dirty="0"/>
              <a:t>] = K</a:t>
            </a:r>
            <a:r>
              <a:rPr lang="fi-FI" baseline="-25000" dirty="0"/>
              <a:t>a</a:t>
            </a:r>
            <a:endParaRPr lang="fi-FI" dirty="0"/>
          </a:p>
          <a:p>
            <a:pPr lvl="1"/>
            <a:r>
              <a:rPr lang="fi-FI" dirty="0"/>
              <a:t>pH = </a:t>
            </a:r>
            <a:r>
              <a:rPr lang="fi-FI" dirty="0" err="1"/>
              <a:t>Pk</a:t>
            </a:r>
            <a:r>
              <a:rPr lang="fi-FI" baseline="-25000" dirty="0" err="1"/>
              <a:t>a</a:t>
            </a:r>
            <a:r>
              <a:rPr lang="fi-FI" baseline="-25000" dirty="0"/>
              <a:t> </a:t>
            </a:r>
            <a:r>
              <a:rPr lang="fi-FI" dirty="0"/>
              <a:t>(</a:t>
            </a:r>
            <a:r>
              <a:rPr lang="fi-FI" dirty="0" err="1"/>
              <a:t>color</a:t>
            </a:r>
            <a:r>
              <a:rPr lang="fi-FI" dirty="0"/>
              <a:t> </a:t>
            </a:r>
            <a:r>
              <a:rPr lang="fi-FI" dirty="0" err="1"/>
              <a:t>change</a:t>
            </a:r>
            <a:r>
              <a:rPr lang="fi-FI" dirty="0"/>
              <a:t> </a:t>
            </a:r>
            <a:r>
              <a:rPr lang="fi-FI" dirty="0" err="1"/>
              <a:t>takes</a:t>
            </a:r>
            <a:r>
              <a:rPr lang="fi-FI" dirty="0"/>
              <a:t> </a:t>
            </a:r>
            <a:r>
              <a:rPr lang="fi-FI" dirty="0" err="1"/>
              <a:t>place</a:t>
            </a:r>
            <a:r>
              <a:rPr lang="fi-FI" dirty="0"/>
              <a:t> </a:t>
            </a:r>
            <a:r>
              <a:rPr lang="fi-FI" dirty="0" err="1"/>
              <a:t>over</a:t>
            </a:r>
            <a:r>
              <a:rPr lang="fi-FI" dirty="0"/>
              <a:t> a </a:t>
            </a:r>
            <a:r>
              <a:rPr lang="fi-FI" dirty="0" err="1"/>
              <a:t>range</a:t>
            </a:r>
            <a:r>
              <a:rPr lang="fi-FI" dirty="0"/>
              <a:t>)</a:t>
            </a:r>
          </a:p>
        </p:txBody>
      </p:sp>
      <p:sp>
        <p:nvSpPr>
          <p:cNvPr id="4" name="Suorakulmio 3"/>
          <p:cNvSpPr/>
          <p:nvPr/>
        </p:nvSpPr>
        <p:spPr>
          <a:xfrm>
            <a:off x="4880845" y="6381328"/>
            <a:ext cx="42631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dirty="0"/>
              <a:t>http://www.genchem.net/gif/indicators.jpg</a:t>
            </a:r>
          </a:p>
        </p:txBody>
      </p:sp>
      <p:pic>
        <p:nvPicPr>
          <p:cNvPr id="1026" name="Picture 2" descr="http://www.genchem.net/gif/indicator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74087"/>
            <a:ext cx="4725270" cy="3183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5549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Calculations</a:t>
            </a:r>
            <a:r>
              <a:rPr lang="fi-FI" dirty="0"/>
              <a:t>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err="1"/>
              <a:t>pOH</a:t>
            </a:r>
            <a:r>
              <a:rPr lang="fi-FI" dirty="0"/>
              <a:t> = -</a:t>
            </a:r>
            <a:r>
              <a:rPr lang="fi-FI" dirty="0" err="1"/>
              <a:t>log</a:t>
            </a:r>
            <a:r>
              <a:rPr lang="fi-FI" dirty="0"/>
              <a:t>[OH</a:t>
            </a:r>
            <a:r>
              <a:rPr lang="fi-FI" baseline="30000" dirty="0"/>
              <a:t>-</a:t>
            </a:r>
            <a:r>
              <a:rPr lang="fi-FI" dirty="0"/>
              <a:t>], [OH</a:t>
            </a:r>
            <a:r>
              <a:rPr lang="fi-FI" baseline="30000" dirty="0"/>
              <a:t>-</a:t>
            </a:r>
            <a:r>
              <a:rPr lang="fi-FI" dirty="0"/>
              <a:t>] = 10</a:t>
            </a:r>
            <a:r>
              <a:rPr lang="fi-FI" baseline="30000" dirty="0"/>
              <a:t>-pOH</a:t>
            </a:r>
            <a:r>
              <a:rPr lang="fi-FI" dirty="0"/>
              <a:t> </a:t>
            </a:r>
          </a:p>
          <a:p>
            <a:r>
              <a:rPr lang="fi-FI" dirty="0"/>
              <a:t>K</a:t>
            </a:r>
            <a:r>
              <a:rPr lang="fi-FI" baseline="-25000" dirty="0"/>
              <a:t>a </a:t>
            </a:r>
            <a:r>
              <a:rPr lang="fi-FI" dirty="0"/>
              <a:t>x K</a:t>
            </a:r>
            <a:r>
              <a:rPr lang="fi-FI" baseline="-25000" dirty="0"/>
              <a:t>b </a:t>
            </a:r>
            <a:r>
              <a:rPr lang="fi-FI" dirty="0"/>
              <a:t>=</a:t>
            </a:r>
            <a:r>
              <a:rPr lang="fi-FI" baseline="-25000" dirty="0"/>
              <a:t> </a:t>
            </a:r>
            <a:r>
              <a:rPr lang="fi-FI" dirty="0" err="1"/>
              <a:t>K</a:t>
            </a:r>
            <a:r>
              <a:rPr lang="fi-FI" baseline="-25000" dirty="0" err="1"/>
              <a:t>w</a:t>
            </a:r>
            <a:r>
              <a:rPr lang="fi-FI" baseline="-25000" dirty="0"/>
              <a:t> </a:t>
            </a:r>
            <a:r>
              <a:rPr lang="fi-FI" dirty="0"/>
              <a:t>(</a:t>
            </a:r>
            <a:r>
              <a:rPr lang="fi-FI" dirty="0" err="1"/>
              <a:t>consider</a:t>
            </a:r>
            <a:r>
              <a:rPr lang="fi-FI" dirty="0"/>
              <a:t> </a:t>
            </a:r>
            <a:r>
              <a:rPr lang="fi-FI" dirty="0" err="1"/>
              <a:t>that</a:t>
            </a:r>
            <a:r>
              <a:rPr lang="fi-FI" dirty="0"/>
              <a:t> </a:t>
            </a:r>
            <a:r>
              <a:rPr lang="fi-FI" dirty="0" err="1"/>
              <a:t>this</a:t>
            </a:r>
            <a:r>
              <a:rPr lang="fi-FI" dirty="0"/>
              <a:t> </a:t>
            </a:r>
            <a:r>
              <a:rPr lang="fi-FI" dirty="0" err="1"/>
              <a:t>equation</a:t>
            </a:r>
            <a:r>
              <a:rPr lang="fi-FI" dirty="0"/>
              <a:t> </a:t>
            </a:r>
            <a:r>
              <a:rPr lang="fi-FI" dirty="0" err="1"/>
              <a:t>can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manipulated</a:t>
            </a:r>
            <a:r>
              <a:rPr lang="fi-FI" dirty="0"/>
              <a:t>)</a:t>
            </a:r>
            <a:endParaRPr lang="fi-FI" baseline="-25000" dirty="0"/>
          </a:p>
          <a:p>
            <a:r>
              <a:rPr lang="fi-FI" dirty="0" err="1"/>
              <a:t>pK</a:t>
            </a:r>
            <a:r>
              <a:rPr lang="fi-FI" dirty="0"/>
              <a:t> = -</a:t>
            </a:r>
            <a:r>
              <a:rPr lang="fi-FI" dirty="0" err="1"/>
              <a:t>logK</a:t>
            </a:r>
            <a:endParaRPr lang="fi-FI" dirty="0"/>
          </a:p>
          <a:p>
            <a:r>
              <a:rPr lang="fi-FI" dirty="0">
                <a:solidFill>
                  <a:schemeClr val="accent2"/>
                </a:solidFill>
              </a:rPr>
              <a:t>-log</a:t>
            </a:r>
            <a:r>
              <a:rPr lang="fi-FI" baseline="-25000" dirty="0">
                <a:solidFill>
                  <a:schemeClr val="accent2"/>
                </a:solidFill>
              </a:rPr>
              <a:t>10</a:t>
            </a:r>
            <a:r>
              <a:rPr lang="fi-FI" dirty="0">
                <a:solidFill>
                  <a:schemeClr val="accent2"/>
                </a:solidFill>
              </a:rPr>
              <a:t>K</a:t>
            </a:r>
            <a:r>
              <a:rPr lang="fi-FI" baseline="-25000" dirty="0">
                <a:solidFill>
                  <a:schemeClr val="accent2"/>
                </a:solidFill>
              </a:rPr>
              <a:t>b </a:t>
            </a:r>
            <a:r>
              <a:rPr lang="fi-FI" dirty="0">
                <a:solidFill>
                  <a:schemeClr val="accent2"/>
                </a:solidFill>
              </a:rPr>
              <a:t>= </a:t>
            </a:r>
            <a:r>
              <a:rPr lang="fi-FI" dirty="0" err="1">
                <a:solidFill>
                  <a:schemeClr val="accent2"/>
                </a:solidFill>
              </a:rPr>
              <a:t>PK</a:t>
            </a:r>
            <a:r>
              <a:rPr lang="fi-FI" baseline="-25000" dirty="0" err="1">
                <a:solidFill>
                  <a:schemeClr val="accent2"/>
                </a:solidFill>
              </a:rPr>
              <a:t>b</a:t>
            </a:r>
            <a:r>
              <a:rPr lang="fi-FI" dirty="0">
                <a:solidFill>
                  <a:schemeClr val="accent2"/>
                </a:solidFill>
              </a:rPr>
              <a:t> (and </a:t>
            </a:r>
            <a:r>
              <a:rPr lang="fi-FI" dirty="0" err="1">
                <a:solidFill>
                  <a:schemeClr val="accent2"/>
                </a:solidFill>
              </a:rPr>
              <a:t>substitute</a:t>
            </a:r>
            <a:r>
              <a:rPr lang="fi-FI" dirty="0">
                <a:solidFill>
                  <a:schemeClr val="accent2"/>
                </a:solidFill>
              </a:rPr>
              <a:t> </a:t>
            </a:r>
            <a:r>
              <a:rPr lang="fi-FI" dirty="0">
                <a:solidFill>
                  <a:srgbClr val="92D050"/>
                </a:solidFill>
              </a:rPr>
              <a:t>a</a:t>
            </a:r>
            <a:r>
              <a:rPr lang="fi-FI" dirty="0">
                <a:solidFill>
                  <a:schemeClr val="accent2"/>
                </a:solidFill>
              </a:rPr>
              <a:t> for </a:t>
            </a:r>
            <a:r>
              <a:rPr lang="fi-FI" dirty="0" err="1">
                <a:solidFill>
                  <a:schemeClr val="accent2"/>
                </a:solidFill>
              </a:rPr>
              <a:t>acids</a:t>
            </a:r>
            <a:r>
              <a:rPr lang="fi-FI" dirty="0">
                <a:solidFill>
                  <a:schemeClr val="accent2"/>
                </a:solidFill>
              </a:rPr>
              <a:t>)</a:t>
            </a:r>
          </a:p>
          <a:p>
            <a:r>
              <a:rPr lang="fi-FI" dirty="0">
                <a:solidFill>
                  <a:schemeClr val="accent2"/>
                </a:solidFill>
              </a:rPr>
              <a:t>K</a:t>
            </a:r>
            <a:r>
              <a:rPr lang="fi-FI" baseline="-25000" dirty="0">
                <a:solidFill>
                  <a:schemeClr val="accent2"/>
                </a:solidFill>
              </a:rPr>
              <a:t>a</a:t>
            </a:r>
            <a:r>
              <a:rPr lang="fi-FI" dirty="0">
                <a:solidFill>
                  <a:schemeClr val="accent2"/>
                </a:solidFill>
              </a:rPr>
              <a:t> = 10</a:t>
            </a:r>
            <a:r>
              <a:rPr lang="fi-FI" baseline="30000" dirty="0">
                <a:solidFill>
                  <a:schemeClr val="accent2"/>
                </a:solidFill>
              </a:rPr>
              <a:t>-pKa</a:t>
            </a:r>
            <a:r>
              <a:rPr lang="fi-FI" dirty="0">
                <a:solidFill>
                  <a:schemeClr val="accent2"/>
                </a:solidFill>
              </a:rPr>
              <a:t>  (and </a:t>
            </a:r>
            <a:r>
              <a:rPr lang="fi-FI" dirty="0" err="1">
                <a:solidFill>
                  <a:schemeClr val="accent2"/>
                </a:solidFill>
              </a:rPr>
              <a:t>substitute</a:t>
            </a:r>
            <a:r>
              <a:rPr lang="fi-FI" dirty="0">
                <a:solidFill>
                  <a:schemeClr val="accent2"/>
                </a:solidFill>
              </a:rPr>
              <a:t> </a:t>
            </a:r>
            <a:r>
              <a:rPr lang="fi-FI" dirty="0">
                <a:solidFill>
                  <a:srgbClr val="92D050"/>
                </a:solidFill>
              </a:rPr>
              <a:t>b</a:t>
            </a:r>
            <a:r>
              <a:rPr lang="fi-FI" dirty="0">
                <a:solidFill>
                  <a:schemeClr val="accent2"/>
                </a:solidFill>
              </a:rPr>
              <a:t> for </a:t>
            </a:r>
            <a:r>
              <a:rPr lang="fi-FI" dirty="0" err="1">
                <a:solidFill>
                  <a:schemeClr val="accent2"/>
                </a:solidFill>
              </a:rPr>
              <a:t>bases</a:t>
            </a:r>
            <a:r>
              <a:rPr lang="fi-FI" dirty="0">
                <a:solidFill>
                  <a:schemeClr val="accent2"/>
                </a:solidFill>
              </a:rPr>
              <a:t>)</a:t>
            </a:r>
          </a:p>
          <a:p>
            <a:r>
              <a:rPr lang="fi-FI" dirty="0" err="1"/>
              <a:t>Understand</a:t>
            </a:r>
            <a:r>
              <a:rPr lang="fi-FI" dirty="0"/>
              <a:t> </a:t>
            </a:r>
            <a:r>
              <a:rPr lang="fi-FI" dirty="0" err="1"/>
              <a:t>relative</a:t>
            </a:r>
            <a:r>
              <a:rPr lang="fi-FI" dirty="0"/>
              <a:t> </a:t>
            </a:r>
            <a:r>
              <a:rPr lang="fi-FI" dirty="0" err="1"/>
              <a:t>strengths</a:t>
            </a:r>
            <a:r>
              <a:rPr lang="fi-FI" dirty="0"/>
              <a:t> of </a:t>
            </a:r>
            <a:r>
              <a:rPr lang="fi-FI" dirty="0" err="1"/>
              <a:t>acids</a:t>
            </a:r>
            <a:r>
              <a:rPr lang="fi-FI" dirty="0"/>
              <a:t> and </a:t>
            </a:r>
            <a:r>
              <a:rPr lang="fi-FI" dirty="0" err="1"/>
              <a:t>bases</a:t>
            </a:r>
            <a:r>
              <a:rPr lang="fi-FI" dirty="0"/>
              <a:t> </a:t>
            </a:r>
            <a:r>
              <a:rPr lang="fi-FI" dirty="0" err="1"/>
              <a:t>using</a:t>
            </a:r>
            <a:r>
              <a:rPr lang="fi-FI" dirty="0"/>
              <a:t> K and </a:t>
            </a:r>
            <a:r>
              <a:rPr lang="fi-FI" dirty="0" err="1"/>
              <a:t>pK</a:t>
            </a:r>
            <a:r>
              <a:rPr lang="fi-FI" dirty="0"/>
              <a:t> </a:t>
            </a:r>
            <a:r>
              <a:rPr lang="fi-FI" dirty="0" err="1"/>
              <a:t>values</a:t>
            </a:r>
            <a:r>
              <a:rPr lang="fi-FI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376205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>
                <a:solidFill>
                  <a:schemeClr val="accent2"/>
                </a:solidFill>
              </a:rPr>
              <a:t>Conjugate</a:t>
            </a:r>
            <a:r>
              <a:rPr lang="fi-FI" dirty="0">
                <a:solidFill>
                  <a:schemeClr val="accent2"/>
                </a:solidFill>
              </a:rPr>
              <a:t> </a:t>
            </a:r>
            <a:r>
              <a:rPr lang="fi-FI" dirty="0" err="1">
                <a:solidFill>
                  <a:schemeClr val="accent2"/>
                </a:solidFill>
              </a:rPr>
              <a:t>acid-base</a:t>
            </a:r>
            <a:r>
              <a:rPr lang="fi-FI" dirty="0">
                <a:solidFill>
                  <a:schemeClr val="accent2"/>
                </a:solidFill>
              </a:rPr>
              <a:t> </a:t>
            </a:r>
            <a:r>
              <a:rPr lang="fi-FI" dirty="0" err="1">
                <a:solidFill>
                  <a:schemeClr val="accent2"/>
                </a:solidFill>
              </a:rPr>
              <a:t>pairs</a:t>
            </a:r>
            <a:endParaRPr lang="fi-FI" dirty="0">
              <a:solidFill>
                <a:schemeClr val="accent2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err="1">
                <a:solidFill>
                  <a:srgbClr val="00B0F0"/>
                </a:solidFill>
              </a:rPr>
              <a:t>The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larger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the</a:t>
            </a:r>
            <a:r>
              <a:rPr lang="fi-FI" dirty="0">
                <a:solidFill>
                  <a:srgbClr val="00B0F0"/>
                </a:solidFill>
              </a:rPr>
              <a:t> K</a:t>
            </a:r>
            <a:r>
              <a:rPr lang="fi-FI" baseline="-25000" dirty="0">
                <a:solidFill>
                  <a:srgbClr val="00B0F0"/>
                </a:solidFill>
              </a:rPr>
              <a:t>a</a:t>
            </a:r>
            <a:r>
              <a:rPr lang="fi-FI" dirty="0">
                <a:solidFill>
                  <a:srgbClr val="00B0F0"/>
                </a:solidFill>
              </a:rPr>
              <a:t>, </a:t>
            </a:r>
            <a:r>
              <a:rPr lang="fi-FI" dirty="0" err="1">
                <a:solidFill>
                  <a:srgbClr val="00B0F0"/>
                </a:solidFill>
              </a:rPr>
              <a:t>the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stronger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the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acid</a:t>
            </a:r>
            <a:r>
              <a:rPr lang="fi-FI" dirty="0">
                <a:solidFill>
                  <a:srgbClr val="00B0F0"/>
                </a:solidFill>
              </a:rPr>
              <a:t> and </a:t>
            </a:r>
            <a:r>
              <a:rPr lang="fi-FI" dirty="0" err="1">
                <a:solidFill>
                  <a:srgbClr val="00B0F0"/>
                </a:solidFill>
              </a:rPr>
              <a:t>the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smaller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the</a:t>
            </a:r>
            <a:r>
              <a:rPr lang="fi-FI" dirty="0">
                <a:solidFill>
                  <a:srgbClr val="00B0F0"/>
                </a:solidFill>
              </a:rPr>
              <a:t> K</a:t>
            </a:r>
            <a:r>
              <a:rPr lang="fi-FI" baseline="-25000" dirty="0">
                <a:solidFill>
                  <a:srgbClr val="00B0F0"/>
                </a:solidFill>
              </a:rPr>
              <a:t>b</a:t>
            </a:r>
            <a:r>
              <a:rPr lang="fi-FI" dirty="0">
                <a:solidFill>
                  <a:srgbClr val="00B0F0"/>
                </a:solidFill>
              </a:rPr>
              <a:t> of </a:t>
            </a:r>
            <a:r>
              <a:rPr lang="fi-FI" dirty="0" err="1">
                <a:solidFill>
                  <a:srgbClr val="00B0F0"/>
                </a:solidFill>
              </a:rPr>
              <a:t>the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conjugate</a:t>
            </a:r>
            <a:r>
              <a:rPr lang="fi-FI" dirty="0">
                <a:solidFill>
                  <a:srgbClr val="00B0F0"/>
                </a:solidFill>
              </a:rPr>
              <a:t> </a:t>
            </a:r>
            <a:r>
              <a:rPr lang="fi-FI" dirty="0" err="1">
                <a:solidFill>
                  <a:srgbClr val="00B0F0"/>
                </a:solidFill>
              </a:rPr>
              <a:t>base</a:t>
            </a:r>
            <a:r>
              <a:rPr lang="fi-FI" dirty="0">
                <a:solidFill>
                  <a:srgbClr val="00B0F0"/>
                </a:solidFill>
              </a:rPr>
              <a:t> (</a:t>
            </a:r>
            <a:r>
              <a:rPr lang="fi-FI" dirty="0" err="1">
                <a:solidFill>
                  <a:srgbClr val="00B0F0"/>
                </a:solidFill>
              </a:rPr>
              <a:t>which</a:t>
            </a:r>
            <a:r>
              <a:rPr lang="fi-FI" dirty="0">
                <a:solidFill>
                  <a:srgbClr val="00B0F0"/>
                </a:solidFill>
              </a:rPr>
              <a:t> is </a:t>
            </a:r>
            <a:r>
              <a:rPr lang="fi-FI" dirty="0" err="1">
                <a:solidFill>
                  <a:srgbClr val="00B0F0"/>
                </a:solidFill>
              </a:rPr>
              <a:t>weaker</a:t>
            </a:r>
            <a:r>
              <a:rPr lang="fi-FI" dirty="0">
                <a:solidFill>
                  <a:srgbClr val="00B0F0"/>
                </a:solidFill>
              </a:rPr>
              <a:t>)</a:t>
            </a:r>
          </a:p>
          <a:p>
            <a:r>
              <a:rPr lang="fi-FI" dirty="0" err="1">
                <a:solidFill>
                  <a:srgbClr val="0070C0"/>
                </a:solidFill>
              </a:rPr>
              <a:t>The</a:t>
            </a:r>
            <a:r>
              <a:rPr lang="fi-FI" dirty="0">
                <a:solidFill>
                  <a:srgbClr val="0070C0"/>
                </a:solidFill>
              </a:rPr>
              <a:t> </a:t>
            </a:r>
            <a:r>
              <a:rPr lang="fi-FI" dirty="0" err="1">
                <a:solidFill>
                  <a:srgbClr val="0070C0"/>
                </a:solidFill>
              </a:rPr>
              <a:t>larger</a:t>
            </a:r>
            <a:r>
              <a:rPr lang="fi-FI" dirty="0">
                <a:solidFill>
                  <a:srgbClr val="0070C0"/>
                </a:solidFill>
              </a:rPr>
              <a:t> </a:t>
            </a:r>
            <a:r>
              <a:rPr lang="fi-FI" dirty="0" err="1">
                <a:solidFill>
                  <a:srgbClr val="0070C0"/>
                </a:solidFill>
              </a:rPr>
              <a:t>the</a:t>
            </a:r>
            <a:r>
              <a:rPr lang="fi-FI" dirty="0">
                <a:solidFill>
                  <a:srgbClr val="0070C0"/>
                </a:solidFill>
              </a:rPr>
              <a:t> K</a:t>
            </a:r>
            <a:r>
              <a:rPr lang="fi-FI" baseline="-25000" dirty="0">
                <a:solidFill>
                  <a:srgbClr val="0070C0"/>
                </a:solidFill>
              </a:rPr>
              <a:t>b</a:t>
            </a:r>
            <a:r>
              <a:rPr lang="fi-FI" dirty="0">
                <a:solidFill>
                  <a:srgbClr val="0070C0"/>
                </a:solidFill>
              </a:rPr>
              <a:t>, </a:t>
            </a:r>
            <a:r>
              <a:rPr lang="fi-FI" dirty="0" err="1">
                <a:solidFill>
                  <a:srgbClr val="0070C0"/>
                </a:solidFill>
              </a:rPr>
              <a:t>the</a:t>
            </a:r>
            <a:r>
              <a:rPr lang="fi-FI" dirty="0">
                <a:solidFill>
                  <a:srgbClr val="0070C0"/>
                </a:solidFill>
              </a:rPr>
              <a:t> </a:t>
            </a:r>
            <a:r>
              <a:rPr lang="fi-FI" dirty="0" err="1">
                <a:solidFill>
                  <a:srgbClr val="0070C0"/>
                </a:solidFill>
              </a:rPr>
              <a:t>stronger</a:t>
            </a:r>
            <a:r>
              <a:rPr lang="fi-FI" dirty="0">
                <a:solidFill>
                  <a:srgbClr val="0070C0"/>
                </a:solidFill>
              </a:rPr>
              <a:t> </a:t>
            </a:r>
            <a:r>
              <a:rPr lang="fi-FI" dirty="0" err="1">
                <a:solidFill>
                  <a:srgbClr val="0070C0"/>
                </a:solidFill>
              </a:rPr>
              <a:t>the</a:t>
            </a:r>
            <a:r>
              <a:rPr lang="fi-FI" dirty="0">
                <a:solidFill>
                  <a:srgbClr val="0070C0"/>
                </a:solidFill>
              </a:rPr>
              <a:t> </a:t>
            </a:r>
            <a:r>
              <a:rPr lang="fi-FI" dirty="0" err="1">
                <a:solidFill>
                  <a:srgbClr val="0070C0"/>
                </a:solidFill>
              </a:rPr>
              <a:t>base</a:t>
            </a:r>
            <a:r>
              <a:rPr lang="fi-FI" dirty="0">
                <a:solidFill>
                  <a:srgbClr val="0070C0"/>
                </a:solidFill>
              </a:rPr>
              <a:t> and </a:t>
            </a:r>
            <a:r>
              <a:rPr lang="fi-FI" dirty="0" err="1">
                <a:solidFill>
                  <a:srgbClr val="0070C0"/>
                </a:solidFill>
              </a:rPr>
              <a:t>the</a:t>
            </a:r>
            <a:r>
              <a:rPr lang="fi-FI" dirty="0">
                <a:solidFill>
                  <a:srgbClr val="0070C0"/>
                </a:solidFill>
              </a:rPr>
              <a:t> </a:t>
            </a:r>
            <a:r>
              <a:rPr lang="fi-FI" dirty="0" err="1">
                <a:solidFill>
                  <a:srgbClr val="0070C0"/>
                </a:solidFill>
              </a:rPr>
              <a:t>smaller</a:t>
            </a:r>
            <a:r>
              <a:rPr lang="fi-FI" dirty="0">
                <a:solidFill>
                  <a:srgbClr val="0070C0"/>
                </a:solidFill>
              </a:rPr>
              <a:t> </a:t>
            </a:r>
            <a:r>
              <a:rPr lang="fi-FI" dirty="0" err="1">
                <a:solidFill>
                  <a:srgbClr val="0070C0"/>
                </a:solidFill>
              </a:rPr>
              <a:t>the</a:t>
            </a:r>
            <a:r>
              <a:rPr lang="fi-FI" dirty="0">
                <a:solidFill>
                  <a:srgbClr val="0070C0"/>
                </a:solidFill>
              </a:rPr>
              <a:t> K</a:t>
            </a:r>
            <a:r>
              <a:rPr lang="fi-FI" baseline="-25000" dirty="0">
                <a:solidFill>
                  <a:srgbClr val="0070C0"/>
                </a:solidFill>
              </a:rPr>
              <a:t>a</a:t>
            </a:r>
            <a:r>
              <a:rPr lang="fi-FI" dirty="0">
                <a:solidFill>
                  <a:srgbClr val="0070C0"/>
                </a:solidFill>
              </a:rPr>
              <a:t> of </a:t>
            </a:r>
            <a:r>
              <a:rPr lang="fi-FI" dirty="0" err="1">
                <a:solidFill>
                  <a:srgbClr val="0070C0"/>
                </a:solidFill>
              </a:rPr>
              <a:t>the</a:t>
            </a:r>
            <a:r>
              <a:rPr lang="fi-FI" dirty="0">
                <a:solidFill>
                  <a:srgbClr val="0070C0"/>
                </a:solidFill>
              </a:rPr>
              <a:t> </a:t>
            </a:r>
            <a:r>
              <a:rPr lang="fi-FI" dirty="0" err="1">
                <a:solidFill>
                  <a:srgbClr val="0070C0"/>
                </a:solidFill>
              </a:rPr>
              <a:t>conjugate</a:t>
            </a:r>
            <a:r>
              <a:rPr lang="fi-FI" dirty="0">
                <a:solidFill>
                  <a:srgbClr val="0070C0"/>
                </a:solidFill>
              </a:rPr>
              <a:t> </a:t>
            </a:r>
            <a:r>
              <a:rPr lang="fi-FI" dirty="0" err="1">
                <a:solidFill>
                  <a:srgbClr val="0070C0"/>
                </a:solidFill>
              </a:rPr>
              <a:t>acid</a:t>
            </a:r>
            <a:r>
              <a:rPr lang="fi-FI" dirty="0">
                <a:solidFill>
                  <a:srgbClr val="0070C0"/>
                </a:solidFill>
              </a:rPr>
              <a:t> (</a:t>
            </a:r>
            <a:r>
              <a:rPr lang="fi-FI" dirty="0" err="1">
                <a:solidFill>
                  <a:srgbClr val="0070C0"/>
                </a:solidFill>
              </a:rPr>
              <a:t>which</a:t>
            </a:r>
            <a:r>
              <a:rPr lang="fi-FI" dirty="0">
                <a:solidFill>
                  <a:srgbClr val="0070C0"/>
                </a:solidFill>
              </a:rPr>
              <a:t> is </a:t>
            </a:r>
            <a:r>
              <a:rPr lang="fi-FI" dirty="0" err="1">
                <a:solidFill>
                  <a:srgbClr val="0070C0"/>
                </a:solidFill>
              </a:rPr>
              <a:t>weaker</a:t>
            </a:r>
            <a:r>
              <a:rPr lang="fi-FI" dirty="0">
                <a:solidFill>
                  <a:srgbClr val="0070C0"/>
                </a:solidFill>
              </a:rPr>
              <a:t>)</a:t>
            </a:r>
          </a:p>
          <a:p>
            <a:r>
              <a:rPr lang="fi-FI" dirty="0" err="1">
                <a:solidFill>
                  <a:srgbClr val="0070C0"/>
                </a:solidFill>
              </a:rPr>
              <a:t>The</a:t>
            </a:r>
            <a:r>
              <a:rPr lang="fi-FI" dirty="0">
                <a:solidFill>
                  <a:srgbClr val="0070C0"/>
                </a:solidFill>
              </a:rPr>
              <a:t> </a:t>
            </a:r>
            <a:r>
              <a:rPr lang="fi-FI" dirty="0" err="1">
                <a:solidFill>
                  <a:srgbClr val="0070C0"/>
                </a:solidFill>
              </a:rPr>
              <a:t>larger</a:t>
            </a:r>
            <a:r>
              <a:rPr lang="fi-FI" dirty="0">
                <a:solidFill>
                  <a:srgbClr val="0070C0"/>
                </a:solidFill>
              </a:rPr>
              <a:t> </a:t>
            </a:r>
            <a:r>
              <a:rPr lang="fi-FI" dirty="0" err="1">
                <a:solidFill>
                  <a:srgbClr val="0070C0"/>
                </a:solidFill>
              </a:rPr>
              <a:t>the</a:t>
            </a:r>
            <a:r>
              <a:rPr lang="fi-FI" dirty="0">
                <a:solidFill>
                  <a:srgbClr val="0070C0"/>
                </a:solidFill>
              </a:rPr>
              <a:t> </a:t>
            </a:r>
            <a:r>
              <a:rPr lang="fi-FI" dirty="0" err="1">
                <a:solidFill>
                  <a:srgbClr val="0070C0"/>
                </a:solidFill>
              </a:rPr>
              <a:t>pK</a:t>
            </a:r>
            <a:r>
              <a:rPr lang="fi-FI" baseline="-25000" dirty="0" err="1">
                <a:solidFill>
                  <a:srgbClr val="0070C0"/>
                </a:solidFill>
              </a:rPr>
              <a:t>a</a:t>
            </a:r>
            <a:r>
              <a:rPr lang="fi-FI" dirty="0">
                <a:solidFill>
                  <a:srgbClr val="0070C0"/>
                </a:solidFill>
              </a:rPr>
              <a:t>, </a:t>
            </a:r>
            <a:r>
              <a:rPr lang="fi-FI" dirty="0" err="1">
                <a:solidFill>
                  <a:srgbClr val="0070C0"/>
                </a:solidFill>
              </a:rPr>
              <a:t>the</a:t>
            </a:r>
            <a:r>
              <a:rPr lang="fi-FI" dirty="0">
                <a:solidFill>
                  <a:srgbClr val="0070C0"/>
                </a:solidFill>
              </a:rPr>
              <a:t> </a:t>
            </a:r>
            <a:r>
              <a:rPr lang="fi-FI" dirty="0" err="1">
                <a:solidFill>
                  <a:srgbClr val="0070C0"/>
                </a:solidFill>
              </a:rPr>
              <a:t>weaker</a:t>
            </a:r>
            <a:r>
              <a:rPr lang="fi-FI" dirty="0">
                <a:solidFill>
                  <a:srgbClr val="0070C0"/>
                </a:solidFill>
              </a:rPr>
              <a:t> </a:t>
            </a:r>
            <a:r>
              <a:rPr lang="fi-FI" dirty="0" err="1">
                <a:solidFill>
                  <a:srgbClr val="0070C0"/>
                </a:solidFill>
              </a:rPr>
              <a:t>the</a:t>
            </a:r>
            <a:r>
              <a:rPr lang="fi-FI" dirty="0">
                <a:solidFill>
                  <a:srgbClr val="0070C0"/>
                </a:solidFill>
              </a:rPr>
              <a:t> </a:t>
            </a:r>
            <a:r>
              <a:rPr lang="fi-FI" dirty="0" err="1">
                <a:solidFill>
                  <a:srgbClr val="0070C0"/>
                </a:solidFill>
              </a:rPr>
              <a:t>acid</a:t>
            </a:r>
            <a:endParaRPr lang="fi-FI" dirty="0">
              <a:solidFill>
                <a:srgbClr val="0070C0"/>
              </a:solidFill>
            </a:endParaRPr>
          </a:p>
          <a:p>
            <a:r>
              <a:rPr lang="fi-FI" dirty="0" err="1">
                <a:solidFill>
                  <a:srgbClr val="0070C0"/>
                </a:solidFill>
              </a:rPr>
              <a:t>The</a:t>
            </a:r>
            <a:r>
              <a:rPr lang="fi-FI" dirty="0">
                <a:solidFill>
                  <a:srgbClr val="0070C0"/>
                </a:solidFill>
              </a:rPr>
              <a:t> </a:t>
            </a:r>
            <a:r>
              <a:rPr lang="fi-FI" dirty="0" err="1">
                <a:solidFill>
                  <a:srgbClr val="0070C0"/>
                </a:solidFill>
              </a:rPr>
              <a:t>larger</a:t>
            </a:r>
            <a:r>
              <a:rPr lang="fi-FI" dirty="0">
                <a:solidFill>
                  <a:srgbClr val="0070C0"/>
                </a:solidFill>
              </a:rPr>
              <a:t> </a:t>
            </a:r>
            <a:r>
              <a:rPr lang="fi-FI" dirty="0" err="1">
                <a:solidFill>
                  <a:srgbClr val="0070C0"/>
                </a:solidFill>
              </a:rPr>
              <a:t>the</a:t>
            </a:r>
            <a:r>
              <a:rPr lang="fi-FI" dirty="0">
                <a:solidFill>
                  <a:srgbClr val="0070C0"/>
                </a:solidFill>
              </a:rPr>
              <a:t> </a:t>
            </a:r>
            <a:r>
              <a:rPr lang="fi-FI" dirty="0" err="1">
                <a:solidFill>
                  <a:srgbClr val="0070C0"/>
                </a:solidFill>
              </a:rPr>
              <a:t>pK</a:t>
            </a:r>
            <a:r>
              <a:rPr lang="fi-FI" baseline="-25000" dirty="0" err="1">
                <a:solidFill>
                  <a:srgbClr val="0070C0"/>
                </a:solidFill>
              </a:rPr>
              <a:t>b</a:t>
            </a:r>
            <a:r>
              <a:rPr lang="fi-FI" dirty="0">
                <a:solidFill>
                  <a:srgbClr val="0070C0"/>
                </a:solidFill>
              </a:rPr>
              <a:t>, </a:t>
            </a:r>
            <a:r>
              <a:rPr lang="fi-FI" dirty="0" err="1">
                <a:solidFill>
                  <a:srgbClr val="0070C0"/>
                </a:solidFill>
              </a:rPr>
              <a:t>the</a:t>
            </a:r>
            <a:r>
              <a:rPr lang="fi-FI" dirty="0">
                <a:solidFill>
                  <a:srgbClr val="0070C0"/>
                </a:solidFill>
              </a:rPr>
              <a:t> </a:t>
            </a:r>
            <a:r>
              <a:rPr lang="fi-FI" dirty="0" err="1">
                <a:solidFill>
                  <a:srgbClr val="0070C0"/>
                </a:solidFill>
              </a:rPr>
              <a:t>weaker</a:t>
            </a:r>
            <a:r>
              <a:rPr lang="fi-FI" dirty="0">
                <a:solidFill>
                  <a:srgbClr val="0070C0"/>
                </a:solidFill>
              </a:rPr>
              <a:t> </a:t>
            </a:r>
          </a:p>
          <a:p>
            <a:pPr marL="0" indent="0">
              <a:buNone/>
            </a:pPr>
            <a:r>
              <a:rPr lang="fi-FI" dirty="0">
                <a:solidFill>
                  <a:srgbClr val="0070C0"/>
                </a:solidFill>
              </a:rPr>
              <a:t>    </a:t>
            </a:r>
            <a:r>
              <a:rPr lang="fi-FI" dirty="0" err="1">
                <a:solidFill>
                  <a:srgbClr val="0070C0"/>
                </a:solidFill>
              </a:rPr>
              <a:t>the</a:t>
            </a:r>
            <a:r>
              <a:rPr lang="fi-FI" dirty="0">
                <a:solidFill>
                  <a:srgbClr val="0070C0"/>
                </a:solidFill>
              </a:rPr>
              <a:t> </a:t>
            </a:r>
            <a:r>
              <a:rPr lang="fi-FI" dirty="0" err="1">
                <a:solidFill>
                  <a:srgbClr val="0070C0"/>
                </a:solidFill>
              </a:rPr>
              <a:t>base</a:t>
            </a:r>
            <a:endParaRPr lang="fi-FI" dirty="0">
              <a:solidFill>
                <a:srgbClr val="0070C0"/>
              </a:solidFill>
            </a:endParaRPr>
          </a:p>
          <a:p>
            <a:endParaRPr lang="fi-FI" dirty="0">
              <a:solidFill>
                <a:srgbClr val="0070C0"/>
              </a:solidFill>
            </a:endParaRPr>
          </a:p>
          <a:p>
            <a:endParaRPr lang="fi-FI" dirty="0">
              <a:solidFill>
                <a:srgbClr val="0070C0"/>
              </a:solidFill>
            </a:endParaRPr>
          </a:p>
        </p:txBody>
      </p:sp>
      <p:sp>
        <p:nvSpPr>
          <p:cNvPr id="4" name="Ellipsi 3"/>
          <p:cNvSpPr/>
          <p:nvPr/>
        </p:nvSpPr>
        <p:spPr>
          <a:xfrm>
            <a:off x="6372199" y="5301208"/>
            <a:ext cx="2796527" cy="14401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400" i="1" dirty="0">
                <a:solidFill>
                  <a:srgbClr val="0070C0"/>
                </a:solidFill>
              </a:rPr>
              <a:t>pH is </a:t>
            </a:r>
            <a:r>
              <a:rPr lang="fi-FI" sz="2400" i="1" dirty="0" err="1">
                <a:solidFill>
                  <a:srgbClr val="0070C0"/>
                </a:solidFill>
              </a:rPr>
              <a:t>inversely</a:t>
            </a:r>
            <a:r>
              <a:rPr lang="fi-FI" sz="2400" i="1" dirty="0">
                <a:solidFill>
                  <a:srgbClr val="0070C0"/>
                </a:solidFill>
              </a:rPr>
              <a:t> </a:t>
            </a:r>
            <a:r>
              <a:rPr lang="fi-FI" sz="2400" i="1" dirty="0" err="1">
                <a:solidFill>
                  <a:srgbClr val="0070C0"/>
                </a:solidFill>
              </a:rPr>
              <a:t>proportional</a:t>
            </a:r>
            <a:r>
              <a:rPr lang="fi-FI" sz="2400" i="1" dirty="0">
                <a:solidFill>
                  <a:srgbClr val="0070C0"/>
                </a:solidFill>
              </a:rPr>
              <a:t> to K</a:t>
            </a:r>
            <a:r>
              <a:rPr lang="fi-FI" sz="2400" i="1" baseline="-25000" dirty="0">
                <a:solidFill>
                  <a:srgbClr val="0070C0"/>
                </a:solidFill>
              </a:rPr>
              <a:t>a</a:t>
            </a:r>
            <a:endParaRPr lang="fi-FI" sz="24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829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0" y="33164"/>
            <a:ext cx="8527976" cy="1470025"/>
          </a:xfrm>
        </p:spPr>
        <p:txBody>
          <a:bodyPr/>
          <a:lstStyle/>
          <a:p>
            <a:r>
              <a:rPr lang="fi-FI" dirty="0"/>
              <a:t>Key </a:t>
            </a:r>
            <a:r>
              <a:rPr lang="fi-FI" dirty="0" err="1"/>
              <a:t>Concepts</a:t>
            </a:r>
            <a:r>
              <a:rPr lang="fi-FI" dirty="0"/>
              <a:t> of HL </a:t>
            </a:r>
            <a:r>
              <a:rPr lang="fi-FI" dirty="0" err="1"/>
              <a:t>Acids</a:t>
            </a:r>
            <a:r>
              <a:rPr lang="fi-FI" dirty="0"/>
              <a:t> and </a:t>
            </a:r>
            <a:r>
              <a:rPr lang="fi-FI" dirty="0" err="1"/>
              <a:t>Bases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0" y="1052736"/>
            <a:ext cx="7660432" cy="54006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fi-FI" dirty="0" err="1">
                <a:solidFill>
                  <a:srgbClr val="FF0000"/>
                </a:solidFill>
              </a:rPr>
              <a:t>Equivalence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 err="1">
                <a:solidFill>
                  <a:srgbClr val="FF0000"/>
                </a:solidFill>
              </a:rPr>
              <a:t>point</a:t>
            </a:r>
            <a:r>
              <a:rPr lang="fi-FI" dirty="0">
                <a:solidFill>
                  <a:srgbClr val="FF0000"/>
                </a:solidFill>
              </a:rPr>
              <a:t>: </a:t>
            </a:r>
            <a:r>
              <a:rPr lang="fi-FI" dirty="0">
                <a:solidFill>
                  <a:schemeClr val="accent3">
                    <a:lumMod val="75000"/>
                  </a:schemeClr>
                </a:solidFill>
              </a:rPr>
              <a:t>the </a:t>
            </a:r>
            <a:r>
              <a:rPr lang="fi-FI" dirty="0" err="1">
                <a:solidFill>
                  <a:schemeClr val="accent3">
                    <a:lumMod val="75000"/>
                  </a:schemeClr>
                </a:solidFill>
              </a:rPr>
              <a:t>point</a:t>
            </a:r>
            <a:r>
              <a:rPr lang="fi-FI" dirty="0">
                <a:solidFill>
                  <a:schemeClr val="accent3">
                    <a:lumMod val="75000"/>
                  </a:schemeClr>
                </a:solidFill>
              </a:rPr>
              <a:t> at </a:t>
            </a:r>
            <a:r>
              <a:rPr lang="fi-FI" dirty="0" err="1">
                <a:solidFill>
                  <a:schemeClr val="accent3">
                    <a:lumMod val="75000"/>
                  </a:schemeClr>
                </a:solidFill>
              </a:rPr>
              <a:t>which</a:t>
            </a:r>
            <a:r>
              <a:rPr lang="fi-FI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fi-FI" dirty="0" err="1">
                <a:solidFill>
                  <a:schemeClr val="accent3">
                    <a:lumMod val="75000"/>
                  </a:schemeClr>
                </a:solidFill>
              </a:rPr>
              <a:t>exactly</a:t>
            </a:r>
            <a:r>
              <a:rPr lang="fi-FI" dirty="0">
                <a:solidFill>
                  <a:schemeClr val="accent3">
                    <a:lumMod val="75000"/>
                  </a:schemeClr>
                </a:solidFill>
              </a:rPr>
              <a:t> the </a:t>
            </a:r>
            <a:r>
              <a:rPr lang="fi-FI" dirty="0" err="1">
                <a:solidFill>
                  <a:schemeClr val="accent3">
                    <a:lumMod val="75000"/>
                  </a:schemeClr>
                </a:solidFill>
              </a:rPr>
              <a:t>required</a:t>
            </a:r>
            <a:r>
              <a:rPr lang="fi-FI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fi-FI" dirty="0" err="1">
                <a:solidFill>
                  <a:schemeClr val="accent3">
                    <a:lumMod val="75000"/>
                  </a:schemeClr>
                </a:solidFill>
              </a:rPr>
              <a:t>volume</a:t>
            </a:r>
            <a:r>
              <a:rPr lang="fi-FI" dirty="0">
                <a:solidFill>
                  <a:schemeClr val="accent3">
                    <a:lumMod val="75000"/>
                  </a:schemeClr>
                </a:solidFill>
              </a:rPr>
              <a:t> of </a:t>
            </a:r>
            <a:r>
              <a:rPr lang="fi-FI" dirty="0" err="1">
                <a:solidFill>
                  <a:schemeClr val="accent3">
                    <a:lumMod val="75000"/>
                  </a:schemeClr>
                </a:solidFill>
              </a:rPr>
              <a:t>titrant</a:t>
            </a:r>
            <a:r>
              <a:rPr lang="fi-FI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fi-FI" dirty="0" err="1">
                <a:solidFill>
                  <a:schemeClr val="accent3">
                    <a:lumMod val="75000"/>
                  </a:schemeClr>
                </a:solidFill>
              </a:rPr>
              <a:t>has</a:t>
            </a:r>
            <a:r>
              <a:rPr lang="fi-FI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fi-FI" dirty="0" err="1">
                <a:solidFill>
                  <a:schemeClr val="accent3">
                    <a:lumMod val="75000"/>
                  </a:schemeClr>
                </a:solidFill>
              </a:rPr>
              <a:t>been</a:t>
            </a:r>
            <a:r>
              <a:rPr lang="fi-FI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fi-FI" dirty="0" err="1">
                <a:solidFill>
                  <a:schemeClr val="accent3">
                    <a:lumMod val="75000"/>
                  </a:schemeClr>
                </a:solidFill>
              </a:rPr>
              <a:t>added</a:t>
            </a:r>
            <a:r>
              <a:rPr lang="fi-FI" dirty="0">
                <a:solidFill>
                  <a:schemeClr val="accent3">
                    <a:lumMod val="75000"/>
                  </a:schemeClr>
                </a:solidFill>
              </a:rPr>
              <a:t> to </a:t>
            </a:r>
            <a:r>
              <a:rPr lang="fi-FI" dirty="0" err="1">
                <a:solidFill>
                  <a:schemeClr val="accent3">
                    <a:lumMod val="75000"/>
                  </a:schemeClr>
                </a:solidFill>
              </a:rPr>
              <a:t>provide</a:t>
            </a:r>
            <a:r>
              <a:rPr lang="fi-FI" dirty="0">
                <a:solidFill>
                  <a:schemeClr val="accent3">
                    <a:lumMod val="75000"/>
                  </a:schemeClr>
                </a:solidFill>
              </a:rPr>
              <a:t> the </a:t>
            </a:r>
            <a:r>
              <a:rPr lang="fi-FI" dirty="0" err="1">
                <a:solidFill>
                  <a:schemeClr val="accent3">
                    <a:lumMod val="75000"/>
                  </a:schemeClr>
                </a:solidFill>
              </a:rPr>
              <a:t>amount</a:t>
            </a:r>
            <a:r>
              <a:rPr lang="fi-FI" dirty="0">
                <a:solidFill>
                  <a:schemeClr val="accent3">
                    <a:lumMod val="75000"/>
                  </a:schemeClr>
                </a:solidFill>
              </a:rPr>
              <a:t> of </a:t>
            </a:r>
            <a:r>
              <a:rPr lang="fi-FI" dirty="0" err="1">
                <a:solidFill>
                  <a:schemeClr val="accent3">
                    <a:lumMod val="75000"/>
                  </a:schemeClr>
                </a:solidFill>
              </a:rPr>
              <a:t>substance</a:t>
            </a:r>
            <a:r>
              <a:rPr lang="fi-FI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fi-FI" dirty="0" err="1">
                <a:solidFill>
                  <a:schemeClr val="accent3">
                    <a:lumMod val="75000"/>
                  </a:schemeClr>
                </a:solidFill>
              </a:rPr>
              <a:t>required</a:t>
            </a:r>
            <a:r>
              <a:rPr lang="fi-FI" dirty="0">
                <a:solidFill>
                  <a:schemeClr val="accent3">
                    <a:lumMod val="75000"/>
                  </a:schemeClr>
                </a:solidFill>
              </a:rPr>
              <a:t> to just </a:t>
            </a:r>
            <a:r>
              <a:rPr lang="fi-FI" dirty="0" err="1">
                <a:solidFill>
                  <a:schemeClr val="accent3">
                    <a:lumMod val="75000"/>
                  </a:schemeClr>
                </a:solidFill>
              </a:rPr>
              <a:t>react</a:t>
            </a:r>
            <a:r>
              <a:rPr lang="fi-FI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fi-FI" dirty="0" err="1">
                <a:solidFill>
                  <a:schemeClr val="accent3">
                    <a:lumMod val="75000"/>
                  </a:schemeClr>
                </a:solidFill>
              </a:rPr>
              <a:t>completely</a:t>
            </a:r>
            <a:endParaRPr lang="fi-FI" dirty="0">
              <a:solidFill>
                <a:schemeClr val="accent3">
                  <a:lumMod val="75000"/>
                </a:schemeClr>
              </a:solidFill>
            </a:endParaRPr>
          </a:p>
          <a:p>
            <a:pPr algn="l"/>
            <a:endParaRPr lang="fi-FI" dirty="0">
              <a:solidFill>
                <a:schemeClr val="accent3">
                  <a:lumMod val="75000"/>
                </a:schemeClr>
              </a:solidFill>
            </a:endParaRPr>
          </a:p>
          <a:p>
            <a:pPr algn="l"/>
            <a:r>
              <a:rPr lang="fi-FI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Indicators</a:t>
            </a:r>
            <a:r>
              <a:rPr lang="fi-FI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fi-FI" dirty="0" err="1">
                <a:solidFill>
                  <a:schemeClr val="accent6">
                    <a:lumMod val="75000"/>
                  </a:schemeClr>
                </a:solidFill>
              </a:rPr>
              <a:t>indicate</a:t>
            </a:r>
            <a:r>
              <a:rPr lang="fi-FI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fi-FI" dirty="0" err="1">
                <a:solidFill>
                  <a:schemeClr val="accent3">
                    <a:lumMod val="75000"/>
                  </a:schemeClr>
                </a:solidFill>
              </a:rPr>
              <a:t>when</a:t>
            </a:r>
            <a:r>
              <a:rPr lang="fi-FI" dirty="0">
                <a:solidFill>
                  <a:schemeClr val="accent3">
                    <a:lumMod val="75000"/>
                  </a:schemeClr>
                </a:solidFill>
              </a:rPr>
              <a:t> the </a:t>
            </a:r>
            <a:r>
              <a:rPr lang="fi-FI" dirty="0" err="1">
                <a:solidFill>
                  <a:schemeClr val="accent3">
                    <a:lumMod val="75000"/>
                  </a:schemeClr>
                </a:solidFill>
              </a:rPr>
              <a:t>point</a:t>
            </a:r>
            <a:r>
              <a:rPr lang="fi-FI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fi-FI" dirty="0" err="1">
                <a:solidFill>
                  <a:schemeClr val="accent3">
                    <a:lumMod val="75000"/>
                  </a:schemeClr>
                </a:solidFill>
              </a:rPr>
              <a:t>has</a:t>
            </a:r>
            <a:r>
              <a:rPr lang="fi-FI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fi-FI" dirty="0" err="1">
                <a:solidFill>
                  <a:schemeClr val="accent3">
                    <a:lumMod val="75000"/>
                  </a:schemeClr>
                </a:solidFill>
              </a:rPr>
              <a:t>been</a:t>
            </a:r>
            <a:r>
              <a:rPr lang="fi-FI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fi-FI" dirty="0" err="1">
                <a:solidFill>
                  <a:schemeClr val="accent3">
                    <a:lumMod val="75000"/>
                  </a:schemeClr>
                </a:solidFill>
              </a:rPr>
              <a:t>reached</a:t>
            </a:r>
            <a:r>
              <a:rPr lang="fi-FI" dirty="0">
                <a:solidFill>
                  <a:schemeClr val="accent3">
                    <a:lumMod val="75000"/>
                  </a:schemeClr>
                </a:solidFill>
              </a:rPr>
              <a:t> (as </a:t>
            </a:r>
            <a:r>
              <a:rPr lang="fi-FI" dirty="0" err="1">
                <a:solidFill>
                  <a:schemeClr val="accent3">
                    <a:lumMod val="75000"/>
                  </a:schemeClr>
                </a:solidFill>
              </a:rPr>
              <a:t>closely</a:t>
            </a:r>
            <a:r>
              <a:rPr lang="fi-FI" dirty="0">
                <a:solidFill>
                  <a:schemeClr val="accent3">
                    <a:lumMod val="75000"/>
                  </a:schemeClr>
                </a:solidFill>
              </a:rPr>
              <a:t> as </a:t>
            </a:r>
            <a:r>
              <a:rPr lang="fi-FI" dirty="0" err="1">
                <a:solidFill>
                  <a:schemeClr val="accent3">
                    <a:lumMod val="75000"/>
                  </a:schemeClr>
                </a:solidFill>
              </a:rPr>
              <a:t>possible</a:t>
            </a:r>
            <a:r>
              <a:rPr lang="fi-FI" dirty="0">
                <a:solidFill>
                  <a:schemeClr val="accent3">
                    <a:lumMod val="75000"/>
                  </a:schemeClr>
                </a:solidFill>
              </a:rPr>
              <a:t>)</a:t>
            </a:r>
          </a:p>
          <a:p>
            <a:pPr algn="l"/>
            <a:r>
              <a:rPr lang="fi-FI" dirty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fi-FI" dirty="0" err="1">
                <a:solidFill>
                  <a:schemeClr val="accent3">
                    <a:lumMod val="75000"/>
                  </a:schemeClr>
                </a:solidFill>
              </a:rPr>
              <a:t>--Often</a:t>
            </a:r>
            <a:r>
              <a:rPr lang="fi-FI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fi-FI" dirty="0" err="1">
                <a:solidFill>
                  <a:schemeClr val="accent3">
                    <a:lumMod val="75000"/>
                  </a:schemeClr>
                </a:solidFill>
              </a:rPr>
              <a:t>organic</a:t>
            </a:r>
            <a:r>
              <a:rPr lang="fi-FI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fi-FI" dirty="0" err="1">
                <a:solidFill>
                  <a:schemeClr val="accent3">
                    <a:lumMod val="75000"/>
                  </a:schemeClr>
                </a:solidFill>
              </a:rPr>
              <a:t>compounds</a:t>
            </a:r>
            <a:r>
              <a:rPr lang="fi-FI" dirty="0">
                <a:solidFill>
                  <a:schemeClr val="accent3">
                    <a:lumMod val="75000"/>
                  </a:schemeClr>
                </a:solidFill>
              </a:rPr>
              <a:t> </a:t>
            </a:r>
          </a:p>
          <a:p>
            <a:pPr algn="l"/>
            <a:r>
              <a:rPr lang="fi-FI" dirty="0">
                <a:solidFill>
                  <a:schemeClr val="accent3">
                    <a:lumMod val="75000"/>
                  </a:schemeClr>
                </a:solidFill>
              </a:rPr>
              <a:t>	</a:t>
            </a:r>
            <a:r>
              <a:rPr lang="fi-FI" dirty="0" err="1">
                <a:solidFill>
                  <a:schemeClr val="accent3">
                    <a:lumMod val="75000"/>
                  </a:schemeClr>
                </a:solidFill>
              </a:rPr>
              <a:t>--Weak</a:t>
            </a:r>
            <a:r>
              <a:rPr lang="fi-FI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fi-FI" dirty="0" err="1">
                <a:solidFill>
                  <a:schemeClr val="accent3">
                    <a:lumMod val="75000"/>
                  </a:schemeClr>
                </a:solidFill>
              </a:rPr>
              <a:t>acids</a:t>
            </a:r>
            <a:r>
              <a:rPr lang="fi-FI" dirty="0">
                <a:solidFill>
                  <a:schemeClr val="accent3">
                    <a:lumMod val="75000"/>
                  </a:schemeClr>
                </a:solidFill>
              </a:rPr>
              <a:t> / </a:t>
            </a:r>
            <a:r>
              <a:rPr lang="fi-FI" dirty="0" err="1">
                <a:solidFill>
                  <a:schemeClr val="accent3">
                    <a:lumMod val="75000"/>
                  </a:schemeClr>
                </a:solidFill>
              </a:rPr>
              <a:t>bases</a:t>
            </a:r>
            <a:r>
              <a:rPr lang="fi-FI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fi-FI" dirty="0" err="1">
                <a:solidFill>
                  <a:schemeClr val="accent3">
                    <a:lumMod val="75000"/>
                  </a:schemeClr>
                </a:solidFill>
              </a:rPr>
              <a:t>themselves</a:t>
            </a:r>
            <a:endParaRPr lang="fi-FI" dirty="0">
              <a:solidFill>
                <a:schemeClr val="accent3">
                  <a:lumMod val="75000"/>
                </a:schemeClr>
              </a:solidFill>
            </a:endParaRPr>
          </a:p>
          <a:p>
            <a:pPr algn="l"/>
            <a:r>
              <a:rPr lang="fi-FI" dirty="0" err="1">
                <a:solidFill>
                  <a:srgbClr val="0070C0"/>
                </a:solidFill>
              </a:rPr>
              <a:t>When</a:t>
            </a:r>
            <a:r>
              <a:rPr lang="fi-FI" dirty="0">
                <a:solidFill>
                  <a:srgbClr val="0070C0"/>
                </a:solidFill>
              </a:rPr>
              <a:t> pH = </a:t>
            </a:r>
            <a:r>
              <a:rPr lang="fi-FI" dirty="0" err="1">
                <a:solidFill>
                  <a:srgbClr val="0070C0"/>
                </a:solidFill>
              </a:rPr>
              <a:t>Pk</a:t>
            </a:r>
            <a:r>
              <a:rPr lang="fi-FI" baseline="-25000" dirty="0" err="1">
                <a:solidFill>
                  <a:srgbClr val="0070C0"/>
                </a:solidFill>
              </a:rPr>
              <a:t>a</a:t>
            </a:r>
            <a:r>
              <a:rPr lang="fi-FI" dirty="0">
                <a:solidFill>
                  <a:srgbClr val="0070C0"/>
                </a:solidFill>
              </a:rPr>
              <a:t> the </a:t>
            </a:r>
            <a:r>
              <a:rPr lang="fi-FI" dirty="0" err="1">
                <a:solidFill>
                  <a:srgbClr val="0070C0"/>
                </a:solidFill>
              </a:rPr>
              <a:t>two</a:t>
            </a:r>
            <a:r>
              <a:rPr lang="fi-FI" dirty="0">
                <a:solidFill>
                  <a:srgbClr val="0070C0"/>
                </a:solidFill>
              </a:rPr>
              <a:t> </a:t>
            </a:r>
            <a:r>
              <a:rPr lang="fi-FI" dirty="0" err="1">
                <a:solidFill>
                  <a:srgbClr val="0070C0"/>
                </a:solidFill>
              </a:rPr>
              <a:t>forms</a:t>
            </a:r>
            <a:r>
              <a:rPr lang="fi-FI" dirty="0">
                <a:solidFill>
                  <a:srgbClr val="0070C0"/>
                </a:solidFill>
              </a:rPr>
              <a:t> (</a:t>
            </a:r>
            <a:r>
              <a:rPr lang="fi-FI" dirty="0" err="1">
                <a:solidFill>
                  <a:srgbClr val="0070C0"/>
                </a:solidFill>
              </a:rPr>
              <a:t>colors</a:t>
            </a:r>
            <a:r>
              <a:rPr lang="fi-FI" dirty="0">
                <a:solidFill>
                  <a:srgbClr val="0070C0"/>
                </a:solidFill>
              </a:rPr>
              <a:t>) </a:t>
            </a:r>
            <a:r>
              <a:rPr lang="fi-FI" dirty="0" err="1">
                <a:solidFill>
                  <a:srgbClr val="0070C0"/>
                </a:solidFill>
              </a:rPr>
              <a:t>will</a:t>
            </a:r>
            <a:r>
              <a:rPr lang="fi-FI" dirty="0">
                <a:solidFill>
                  <a:srgbClr val="0070C0"/>
                </a:solidFill>
              </a:rPr>
              <a:t> </a:t>
            </a:r>
            <a:r>
              <a:rPr lang="fi-FI" dirty="0" err="1">
                <a:solidFill>
                  <a:srgbClr val="0070C0"/>
                </a:solidFill>
              </a:rPr>
              <a:t>be</a:t>
            </a:r>
            <a:r>
              <a:rPr lang="fi-FI" dirty="0">
                <a:solidFill>
                  <a:srgbClr val="0070C0"/>
                </a:solidFill>
              </a:rPr>
              <a:t> in </a:t>
            </a:r>
            <a:r>
              <a:rPr lang="fi-FI" dirty="0" err="1">
                <a:solidFill>
                  <a:srgbClr val="0070C0"/>
                </a:solidFill>
              </a:rPr>
              <a:t>equal</a:t>
            </a:r>
            <a:r>
              <a:rPr lang="fi-FI" dirty="0">
                <a:solidFill>
                  <a:srgbClr val="0070C0"/>
                </a:solidFill>
              </a:rPr>
              <a:t> </a:t>
            </a:r>
            <a:r>
              <a:rPr lang="fi-FI">
                <a:solidFill>
                  <a:srgbClr val="0070C0"/>
                </a:solidFill>
              </a:rPr>
              <a:t>concentrations</a:t>
            </a:r>
            <a:endParaRPr lang="fi-FI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610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0" y="33164"/>
            <a:ext cx="8527976" cy="1470025"/>
          </a:xfrm>
        </p:spPr>
        <p:txBody>
          <a:bodyPr/>
          <a:lstStyle/>
          <a:p>
            <a:r>
              <a:rPr lang="fi-FI" dirty="0"/>
              <a:t>Key </a:t>
            </a:r>
            <a:r>
              <a:rPr lang="fi-FI" dirty="0" err="1"/>
              <a:t>Concepts</a:t>
            </a:r>
            <a:r>
              <a:rPr lang="fi-FI" dirty="0"/>
              <a:t> of HL </a:t>
            </a:r>
            <a:r>
              <a:rPr lang="fi-FI" dirty="0" err="1"/>
              <a:t>Acids</a:t>
            </a:r>
            <a:r>
              <a:rPr lang="fi-FI" dirty="0"/>
              <a:t> and </a:t>
            </a:r>
            <a:r>
              <a:rPr lang="fi-FI" dirty="0" err="1"/>
              <a:t>Bases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0" y="1052736"/>
            <a:ext cx="7660432" cy="5400600"/>
          </a:xfrm>
        </p:spPr>
        <p:txBody>
          <a:bodyPr>
            <a:normAutofit/>
          </a:bodyPr>
          <a:lstStyle/>
          <a:p>
            <a:pPr algn="l"/>
            <a:r>
              <a:rPr lang="en-US" sz="2800" i="1" dirty="0">
                <a:solidFill>
                  <a:srgbClr val="7030A0"/>
                </a:solidFill>
              </a:rPr>
              <a:t>A buffer is a solution that resists a change in pH upon the addition of small amounts of a strong base or strong acid. It also resists a change via dilution in water.</a:t>
            </a:r>
          </a:p>
          <a:p>
            <a:pPr algn="l"/>
            <a:endParaRPr lang="en-US" sz="2800" i="1" dirty="0">
              <a:solidFill>
                <a:srgbClr val="FFC000"/>
              </a:solidFill>
            </a:endParaRPr>
          </a:p>
          <a:p>
            <a:pPr algn="l"/>
            <a:r>
              <a:rPr lang="en-US" sz="2800" i="1" dirty="0">
                <a:solidFill>
                  <a:srgbClr val="FFC000"/>
                </a:solidFill>
              </a:rPr>
              <a:t>Weak acid and its conjugate base are added in equal molar concentrations.</a:t>
            </a:r>
          </a:p>
          <a:p>
            <a:pPr algn="l"/>
            <a:endParaRPr lang="en-US" sz="2800" i="1" dirty="0">
              <a:solidFill>
                <a:srgbClr val="7030A0"/>
              </a:solidFill>
            </a:endParaRPr>
          </a:p>
          <a:p>
            <a:pPr algn="l"/>
            <a:r>
              <a:rPr lang="en-US" sz="2800" i="1" dirty="0">
                <a:solidFill>
                  <a:srgbClr val="00B050"/>
                </a:solidFill>
              </a:rPr>
              <a:t>Changes occur according to </a:t>
            </a:r>
            <a:r>
              <a:rPr lang="en-US" sz="2800" i="1" dirty="0" err="1">
                <a:solidFill>
                  <a:srgbClr val="00B050"/>
                </a:solidFill>
              </a:rPr>
              <a:t>LeChâtilier’s</a:t>
            </a:r>
            <a:r>
              <a:rPr lang="en-US" sz="2800" i="1" dirty="0">
                <a:solidFill>
                  <a:srgbClr val="00B050"/>
                </a:solidFill>
              </a:rPr>
              <a:t> principle</a:t>
            </a:r>
          </a:p>
        </p:txBody>
      </p:sp>
    </p:spTree>
    <p:extLst>
      <p:ext uri="{BB962C8B-B14F-4D97-AF65-F5344CB8AC3E}">
        <p14:creationId xmlns:p14="http://schemas.microsoft.com/office/powerpoint/2010/main" val="1759853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err="1"/>
              <a:t>Strong</a:t>
            </a:r>
            <a:r>
              <a:rPr lang="fi-FI" dirty="0"/>
              <a:t> </a:t>
            </a:r>
            <a:r>
              <a:rPr lang="fi-FI" dirty="0" err="1"/>
              <a:t>Acids-Strong</a:t>
            </a:r>
            <a:r>
              <a:rPr lang="fi-FI" dirty="0"/>
              <a:t> </a:t>
            </a:r>
            <a:r>
              <a:rPr lang="fi-FI" dirty="0" err="1"/>
              <a:t>Bases</a:t>
            </a:r>
            <a:r>
              <a:rPr lang="fi-FI" dirty="0"/>
              <a:t> (</a:t>
            </a:r>
            <a:r>
              <a:rPr lang="fi-FI" dirty="0" err="1"/>
              <a:t>ph</a:t>
            </a:r>
            <a:r>
              <a:rPr lang="fi-FI" dirty="0"/>
              <a:t> 7, </a:t>
            </a:r>
            <a:r>
              <a:rPr lang="fi-FI" dirty="0" err="1"/>
              <a:t>many</a:t>
            </a:r>
            <a:r>
              <a:rPr lang="fi-FI" dirty="0"/>
              <a:t> </a:t>
            </a:r>
            <a:r>
              <a:rPr lang="fi-FI" dirty="0" err="1"/>
              <a:t>indicators</a:t>
            </a:r>
            <a:r>
              <a:rPr lang="fi-FI" dirty="0"/>
              <a:t>)</a:t>
            </a:r>
          </a:p>
        </p:txBody>
      </p:sp>
      <p:pic>
        <p:nvPicPr>
          <p:cNvPr id="1026" name="Picture 2" descr="http://www.fccj.us/chm2046/SampleTest/46M12dAnswer_files/image00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00808"/>
            <a:ext cx="8136904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5763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Strong</a:t>
            </a:r>
            <a:r>
              <a:rPr lang="fi-FI" dirty="0"/>
              <a:t> </a:t>
            </a:r>
            <a:r>
              <a:rPr lang="fi-FI" dirty="0" err="1"/>
              <a:t>Acids-Weak</a:t>
            </a:r>
            <a:r>
              <a:rPr lang="fi-FI" dirty="0"/>
              <a:t> </a:t>
            </a:r>
            <a:r>
              <a:rPr lang="fi-FI" dirty="0" err="1"/>
              <a:t>Bases</a:t>
            </a:r>
            <a:r>
              <a:rPr lang="fi-FI" dirty="0"/>
              <a:t> (</a:t>
            </a:r>
            <a:r>
              <a:rPr lang="fi-FI" dirty="0" err="1"/>
              <a:t>ph</a:t>
            </a:r>
            <a:r>
              <a:rPr lang="fi-FI" dirty="0"/>
              <a:t> &lt; 7)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r>
              <a:rPr lang="fi-FI" dirty="0" err="1"/>
              <a:t>Methyl</a:t>
            </a:r>
            <a:r>
              <a:rPr lang="fi-FI" dirty="0"/>
              <a:t> </a:t>
            </a:r>
            <a:r>
              <a:rPr lang="fi-FI" dirty="0" err="1"/>
              <a:t>orange</a:t>
            </a:r>
            <a:endParaRPr lang="fi-FI" dirty="0"/>
          </a:p>
        </p:txBody>
      </p:sp>
      <p:pic>
        <p:nvPicPr>
          <p:cNvPr id="2050" name="Picture 2" descr="http://www.fccj.us/chm2046/SampleTest/46M12dAnswer_files/image0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6604" y="1340768"/>
            <a:ext cx="5328592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5852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Weak</a:t>
            </a:r>
            <a:r>
              <a:rPr lang="fi-FI" dirty="0"/>
              <a:t> </a:t>
            </a:r>
            <a:r>
              <a:rPr lang="fi-FI" dirty="0" err="1"/>
              <a:t>Acid-Strong</a:t>
            </a:r>
            <a:r>
              <a:rPr lang="fi-FI" dirty="0"/>
              <a:t> </a:t>
            </a:r>
            <a:r>
              <a:rPr lang="fi-FI" dirty="0" err="1"/>
              <a:t>Base</a:t>
            </a:r>
            <a:r>
              <a:rPr lang="fi-FI" dirty="0"/>
              <a:t> (pH &gt;7)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r>
              <a:rPr lang="fi-FI" dirty="0" err="1"/>
              <a:t>Phenolphtalein</a:t>
            </a:r>
            <a:endParaRPr lang="fi-FI" dirty="0"/>
          </a:p>
        </p:txBody>
      </p:sp>
      <p:pic>
        <p:nvPicPr>
          <p:cNvPr id="3074" name="Picture 2" descr="http://www.fccj.us/chm2046/SampleTest/46M12dAnswer_files/image0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772816"/>
            <a:ext cx="5398765" cy="3644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9715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err="1"/>
              <a:t>Weak</a:t>
            </a:r>
            <a:r>
              <a:rPr lang="fi-FI" dirty="0"/>
              <a:t> </a:t>
            </a:r>
            <a:r>
              <a:rPr lang="fi-FI" dirty="0" err="1"/>
              <a:t>Acid-Weak</a:t>
            </a:r>
            <a:r>
              <a:rPr lang="fi-FI" dirty="0"/>
              <a:t> </a:t>
            </a:r>
            <a:r>
              <a:rPr lang="fi-FI" dirty="0" err="1"/>
              <a:t>Base</a:t>
            </a:r>
            <a:r>
              <a:rPr lang="fi-FI" dirty="0"/>
              <a:t> (</a:t>
            </a:r>
            <a:r>
              <a:rPr lang="fi-FI" dirty="0" err="1"/>
              <a:t>difficult</a:t>
            </a:r>
            <a:r>
              <a:rPr lang="fi-FI" dirty="0"/>
              <a:t> to </a:t>
            </a:r>
            <a:r>
              <a:rPr lang="fi-FI" dirty="0" err="1"/>
              <a:t>find</a:t>
            </a:r>
            <a:r>
              <a:rPr lang="fi-FI" dirty="0"/>
              <a:t> </a:t>
            </a:r>
            <a:r>
              <a:rPr lang="fi-FI" dirty="0" err="1"/>
              <a:t>indicator</a:t>
            </a:r>
            <a:r>
              <a:rPr lang="fi-FI" dirty="0"/>
              <a:t>)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4098" name="Picture 2" descr="http://www.chemguide.co.uk/physical/acidbaseeqia/wawb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772816"/>
            <a:ext cx="5328592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5275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405</Words>
  <Application>Microsoft Office PowerPoint</Application>
  <PresentationFormat>Näytössä katseltava diaesitys (4:3)</PresentationFormat>
  <Paragraphs>57</Paragraphs>
  <Slides>10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Office-teema</vt:lpstr>
      <vt:lpstr>Lewis acids and bases</vt:lpstr>
      <vt:lpstr>Calculations </vt:lpstr>
      <vt:lpstr>Conjugate acid-base pairs</vt:lpstr>
      <vt:lpstr>Key Concepts of HL Acids and Bases</vt:lpstr>
      <vt:lpstr>Key Concepts of HL Acids and Bases</vt:lpstr>
      <vt:lpstr>Strong Acids-Strong Bases (ph 7, many indicators)</vt:lpstr>
      <vt:lpstr>Strong Acids-Weak Bases (ph &lt; 7)</vt:lpstr>
      <vt:lpstr>Weak Acid-Strong Base (pH &gt;7)</vt:lpstr>
      <vt:lpstr>Weak Acid-Weak Base (difficult to find indicator)</vt:lpstr>
      <vt:lpstr>Use of indicators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 Concepts of HL Acids and Bases</dc:title>
  <dc:creator>kemppainenp</dc:creator>
  <cp:lastModifiedBy>Lerch Adam</cp:lastModifiedBy>
  <cp:revision>16</cp:revision>
  <dcterms:created xsi:type="dcterms:W3CDTF">2015-02-26T06:01:03Z</dcterms:created>
  <dcterms:modified xsi:type="dcterms:W3CDTF">2024-09-10T12:21:58Z</dcterms:modified>
</cp:coreProperties>
</file>