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8FDCAF-D437-45B6-B27F-A8431BCD42EE}"/>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D6C5D086-6B29-4D53-9ECC-06B63F7F67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B9C32DD8-335E-44D3-9627-B3C591F85B2C}"/>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5" name="Alatunnisteen paikkamerkki 4">
            <a:extLst>
              <a:ext uri="{FF2B5EF4-FFF2-40B4-BE49-F238E27FC236}">
                <a16:creationId xmlns:a16="http://schemas.microsoft.com/office/drawing/2014/main" id="{1014F83A-ADF1-4BBB-B552-3C3D715CA92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0C54C895-A970-49A3-BE7B-5D6139A708CE}"/>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3190598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58D3D6-1D4E-44F3-BC1B-948A00A37F59}"/>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15907659-E44F-48F7-B2D2-024EDBA35694}"/>
              </a:ext>
            </a:extLst>
          </p:cNvPr>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B358E59-AFA6-41AE-A56F-C60E9CF50E87}"/>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5" name="Alatunnisteen paikkamerkki 4">
            <a:extLst>
              <a:ext uri="{FF2B5EF4-FFF2-40B4-BE49-F238E27FC236}">
                <a16:creationId xmlns:a16="http://schemas.microsoft.com/office/drawing/2014/main" id="{EA725070-0A66-457B-AA7B-86453493671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BB71F50-9DF5-4A2B-9AE1-959B33696DD1}"/>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2128668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8365B03F-BAF7-49A2-BF9F-2EAE3BB2AF83}"/>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5BB0511D-96E8-4700-86CF-DC1DA7D3A2B5}"/>
              </a:ext>
            </a:extLst>
          </p:cNvPr>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572684D8-0622-4FEA-A83C-28DB4FD26777}"/>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5" name="Alatunnisteen paikkamerkki 4">
            <a:extLst>
              <a:ext uri="{FF2B5EF4-FFF2-40B4-BE49-F238E27FC236}">
                <a16:creationId xmlns:a16="http://schemas.microsoft.com/office/drawing/2014/main" id="{479488E3-2F30-4837-9C65-83F19219982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F645D7B-C002-412E-B93F-41810E6BFDA5}"/>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3026562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D2EA59D-1A95-45FD-A371-59CA80D2A10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B9082A8-9D69-4A09-ACF0-DD9A817DD889}"/>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D49D283-980C-44CB-A017-1CDAFB62F45D}"/>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5" name="Alatunnisteen paikkamerkki 4">
            <a:extLst>
              <a:ext uri="{FF2B5EF4-FFF2-40B4-BE49-F238E27FC236}">
                <a16:creationId xmlns:a16="http://schemas.microsoft.com/office/drawing/2014/main" id="{1EE3C97D-96C1-4859-B2F5-A3100E08E92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583DC3A-374F-4F3A-95FD-3DBEADCE2723}"/>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626833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7A58BA-AC5F-4E8C-B9F9-DA5A4ABDEF09}"/>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A5F7962A-6C83-4FC4-9C0E-B8027D3C55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a:extLst>
              <a:ext uri="{FF2B5EF4-FFF2-40B4-BE49-F238E27FC236}">
                <a16:creationId xmlns:a16="http://schemas.microsoft.com/office/drawing/2014/main" id="{3C80E62D-4148-43F4-BA96-4FF819788376}"/>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5" name="Alatunnisteen paikkamerkki 4">
            <a:extLst>
              <a:ext uri="{FF2B5EF4-FFF2-40B4-BE49-F238E27FC236}">
                <a16:creationId xmlns:a16="http://schemas.microsoft.com/office/drawing/2014/main" id="{45FCB5FE-7A46-4AD7-B1FC-975BBD6BBB1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2606B64-8544-4471-BD14-24938E87CD60}"/>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1821271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AE2E9C-8C96-4030-BD99-C762BDBE136D}"/>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7BB98FF-36B7-4066-B221-7E5D27E2F6A6}"/>
              </a:ext>
            </a:extLst>
          </p:cNvPr>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F4A3845C-B065-45F9-BD2B-377A80038C1F}"/>
              </a:ext>
            </a:extLst>
          </p:cNvPr>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B78C59CD-8E62-42F1-8DB8-774F23BC84A5}"/>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6" name="Alatunnisteen paikkamerkki 5">
            <a:extLst>
              <a:ext uri="{FF2B5EF4-FFF2-40B4-BE49-F238E27FC236}">
                <a16:creationId xmlns:a16="http://schemas.microsoft.com/office/drawing/2014/main" id="{5AAA3B1D-5202-4F13-BF98-36585BD5D37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AA4A8EA-3899-423E-A304-49F89CDB7F93}"/>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2105888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A4DF08-54D9-4709-A19C-9512540E2976}"/>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C079FA21-1E75-4068-9D02-D8CA0B0FC6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5A0377A1-BB28-4951-AF92-CEC9ECD0DAE0}"/>
              </a:ext>
            </a:extLst>
          </p:cNvPr>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78528231-EC3B-4694-89D2-7442EE3BF2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B747C398-21DA-47B5-8FCE-15B487B407A1}"/>
              </a:ext>
            </a:extLst>
          </p:cNvPr>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41DFA33F-FFAC-4966-A64D-BD41703729AC}"/>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8" name="Alatunnisteen paikkamerkki 7">
            <a:extLst>
              <a:ext uri="{FF2B5EF4-FFF2-40B4-BE49-F238E27FC236}">
                <a16:creationId xmlns:a16="http://schemas.microsoft.com/office/drawing/2014/main" id="{A06E8DA4-4710-4329-B8D1-6E7D1B471D8D}"/>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ED246F36-5C41-4B38-A617-329A4A6274E9}"/>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4229657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F0B6F7D-CB48-48B4-B554-FCCB675BC8EA}"/>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FDFDAD33-CF80-4395-99A8-714425B804CA}"/>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4" name="Alatunnisteen paikkamerkki 3">
            <a:extLst>
              <a:ext uri="{FF2B5EF4-FFF2-40B4-BE49-F238E27FC236}">
                <a16:creationId xmlns:a16="http://schemas.microsoft.com/office/drawing/2014/main" id="{B1F81F51-C760-43C5-99A3-B7A14D6D85B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9E375C2-0DD7-4BA8-B133-68C838A5528A}"/>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2766310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DE43F686-3A12-4CFB-8CB0-AE40B4EF566D}"/>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3" name="Alatunnisteen paikkamerkki 2">
            <a:extLst>
              <a:ext uri="{FF2B5EF4-FFF2-40B4-BE49-F238E27FC236}">
                <a16:creationId xmlns:a16="http://schemas.microsoft.com/office/drawing/2014/main" id="{69F5FDFA-2AF9-438A-9DBF-5A32C6906BCA}"/>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609AAA7A-4940-4C22-A0CB-BCC24F747356}"/>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2702878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8DDDFC-6D12-4F8D-8483-ACCA564878AC}"/>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7E592324-5D8C-4659-AFCF-96AC3D7303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FFD25A85-92CA-4114-BE23-6ABC632629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CADE3888-E7AD-44F3-A946-07E50DEAF4C8}"/>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6" name="Alatunnisteen paikkamerkki 5">
            <a:extLst>
              <a:ext uri="{FF2B5EF4-FFF2-40B4-BE49-F238E27FC236}">
                <a16:creationId xmlns:a16="http://schemas.microsoft.com/office/drawing/2014/main" id="{84A2D405-E21E-4CF3-9296-9B207FA402B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7E247019-9F6B-429B-BF2B-34A89A9B6C3C}"/>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2564886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2EB413-23D8-4AA4-8050-08150A9FF6A6}"/>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8F4DD87A-9519-4DEA-AAAF-7DC75B22D6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7EB00E0A-F0B4-4E89-B4A7-C85CD2A92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42FFDC13-4C0E-45AB-888A-19586E7949D2}"/>
              </a:ext>
            </a:extLst>
          </p:cNvPr>
          <p:cNvSpPr>
            <a:spLocks noGrp="1"/>
          </p:cNvSpPr>
          <p:nvPr>
            <p:ph type="dt" sz="half" idx="10"/>
          </p:nvPr>
        </p:nvSpPr>
        <p:spPr/>
        <p:txBody>
          <a:bodyPr/>
          <a:lstStyle/>
          <a:p>
            <a:fld id="{E5132FB8-BFDD-4007-AED8-7C9A16BEAAC0}" type="datetimeFigureOut">
              <a:rPr lang="fi-FI" smtClean="0"/>
              <a:t>12.11.2018</a:t>
            </a:fld>
            <a:endParaRPr lang="fi-FI"/>
          </a:p>
        </p:txBody>
      </p:sp>
      <p:sp>
        <p:nvSpPr>
          <p:cNvPr id="6" name="Alatunnisteen paikkamerkki 5">
            <a:extLst>
              <a:ext uri="{FF2B5EF4-FFF2-40B4-BE49-F238E27FC236}">
                <a16:creationId xmlns:a16="http://schemas.microsoft.com/office/drawing/2014/main" id="{627B50EE-6E7A-4A78-9069-2EAE7102AF3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F7BAFD4-6F76-49B9-8626-F8A746CD79ED}"/>
              </a:ext>
            </a:extLst>
          </p:cNvPr>
          <p:cNvSpPr>
            <a:spLocks noGrp="1"/>
          </p:cNvSpPr>
          <p:nvPr>
            <p:ph type="sldNum" sz="quarter" idx="12"/>
          </p:nvPr>
        </p:nvSpPr>
        <p:spPr/>
        <p:txBody>
          <a:bodyPr/>
          <a:lstStyle/>
          <a:p>
            <a:fld id="{FFB722CA-2C46-4899-A043-47E02B6134C4}" type="slidenum">
              <a:rPr lang="fi-FI" smtClean="0"/>
              <a:t>‹#›</a:t>
            </a:fld>
            <a:endParaRPr lang="fi-FI"/>
          </a:p>
        </p:txBody>
      </p:sp>
    </p:spTree>
    <p:extLst>
      <p:ext uri="{BB962C8B-B14F-4D97-AF65-F5344CB8AC3E}">
        <p14:creationId xmlns:p14="http://schemas.microsoft.com/office/powerpoint/2010/main" val="3436700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5B111BD-A8A2-4419-8D89-A9A52A952A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B526343D-C7B4-4D1C-B022-95A8A54CDD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D6911E5-4F6A-4D66-9091-C7A8D66F85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132FB8-BFDD-4007-AED8-7C9A16BEAAC0}" type="datetimeFigureOut">
              <a:rPr lang="fi-FI" smtClean="0"/>
              <a:t>12.11.2018</a:t>
            </a:fld>
            <a:endParaRPr lang="fi-FI"/>
          </a:p>
        </p:txBody>
      </p:sp>
      <p:sp>
        <p:nvSpPr>
          <p:cNvPr id="5" name="Alatunnisteen paikkamerkki 4">
            <a:extLst>
              <a:ext uri="{FF2B5EF4-FFF2-40B4-BE49-F238E27FC236}">
                <a16:creationId xmlns:a16="http://schemas.microsoft.com/office/drawing/2014/main" id="{70F5CF6C-5B22-43D1-8E84-2FDD0EA40C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5B4E8DE2-6931-4D4A-B3DC-AB20E4817A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B722CA-2C46-4899-A043-47E02B6134C4}" type="slidenum">
              <a:rPr lang="fi-FI" smtClean="0"/>
              <a:t>‹#›</a:t>
            </a:fld>
            <a:endParaRPr lang="fi-FI"/>
          </a:p>
        </p:txBody>
      </p:sp>
    </p:spTree>
    <p:extLst>
      <p:ext uri="{BB962C8B-B14F-4D97-AF65-F5344CB8AC3E}">
        <p14:creationId xmlns:p14="http://schemas.microsoft.com/office/powerpoint/2010/main" val="419553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41DD6BA-2EC8-484B-971D-39759B20FADA}"/>
              </a:ext>
            </a:extLst>
          </p:cNvPr>
          <p:cNvSpPr>
            <a:spLocks noGrp="1"/>
          </p:cNvSpPr>
          <p:nvPr>
            <p:ph type="ctrTitle"/>
          </p:nvPr>
        </p:nvSpPr>
        <p:spPr/>
        <p:txBody>
          <a:bodyPr/>
          <a:lstStyle/>
          <a:p>
            <a:r>
              <a:rPr lang="fi-FI" dirty="0"/>
              <a:t>VANHUUS JA IKÄÄNTYMINEN</a:t>
            </a:r>
          </a:p>
        </p:txBody>
      </p:sp>
      <p:sp>
        <p:nvSpPr>
          <p:cNvPr id="3" name="Alaotsikko 2">
            <a:extLst>
              <a:ext uri="{FF2B5EF4-FFF2-40B4-BE49-F238E27FC236}">
                <a16:creationId xmlns:a16="http://schemas.microsoft.com/office/drawing/2014/main" id="{7C2CF743-A710-44F3-88AA-10E1D17074AF}"/>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1231937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852F36-8EA9-4CC7-8E2D-5A7E95371246}"/>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55AE44AB-D009-4078-BAAD-8C12971E6603}"/>
              </a:ext>
            </a:extLst>
          </p:cNvPr>
          <p:cNvSpPr>
            <a:spLocks noGrp="1"/>
          </p:cNvSpPr>
          <p:nvPr>
            <p:ph idx="1"/>
          </p:nvPr>
        </p:nvSpPr>
        <p:spPr/>
        <p:txBody>
          <a:bodyPr/>
          <a:lstStyle/>
          <a:p>
            <a:r>
              <a:rPr lang="fi-FI" dirty="0"/>
              <a:t>KITEYTYNYT ÄLYKKYYS: Sanavarasto, matematiikka, yleinen tietämys, kulttuuriin sidonnaista tavanomaista. Opittu tieto ja toimintatapa, koulussa hankitut tiedot ja taidot ja muu kokemuksen ja harjoituksen myötä syntynyt osaaminen.</a:t>
            </a:r>
          </a:p>
          <a:p>
            <a:endParaRPr lang="fi-FI" dirty="0"/>
          </a:p>
          <a:p>
            <a:r>
              <a:rPr lang="fi-FI" dirty="0"/>
              <a:t>JOUSTAVA ÄLYKKYYS RUOKKII KITEYTYNYTTÄ. </a:t>
            </a:r>
            <a:r>
              <a:rPr lang="fi-FI"/>
              <a:t>KORRELLOIVAT KESKENÄÄN JA NIIDEN TAKANA ON YLEINEN ÄLYKKYYS</a:t>
            </a:r>
          </a:p>
        </p:txBody>
      </p:sp>
    </p:spTree>
    <p:extLst>
      <p:ext uri="{BB962C8B-B14F-4D97-AF65-F5344CB8AC3E}">
        <p14:creationId xmlns:p14="http://schemas.microsoft.com/office/powerpoint/2010/main" val="3901019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DCAE42-7ACC-4793-85E7-0734D7B35CA3}"/>
              </a:ext>
            </a:extLst>
          </p:cNvPr>
          <p:cNvSpPr>
            <a:spLocks noGrp="1"/>
          </p:cNvSpPr>
          <p:nvPr>
            <p:ph type="title"/>
          </p:nvPr>
        </p:nvSpPr>
        <p:spPr/>
        <p:txBody>
          <a:bodyPr/>
          <a:lstStyle/>
          <a:p>
            <a:endParaRPr lang="fi-FI" dirty="0"/>
          </a:p>
        </p:txBody>
      </p:sp>
      <p:sp>
        <p:nvSpPr>
          <p:cNvPr id="3" name="Sisällön paikkamerkki 2">
            <a:extLst>
              <a:ext uri="{FF2B5EF4-FFF2-40B4-BE49-F238E27FC236}">
                <a16:creationId xmlns:a16="http://schemas.microsoft.com/office/drawing/2014/main" id="{779B1A63-6E5C-4437-B31C-00F3580AAD77}"/>
              </a:ext>
            </a:extLst>
          </p:cNvPr>
          <p:cNvSpPr>
            <a:spLocks noGrp="1"/>
          </p:cNvSpPr>
          <p:nvPr>
            <p:ph idx="1"/>
          </p:nvPr>
        </p:nvSpPr>
        <p:spPr/>
        <p:txBody>
          <a:bodyPr/>
          <a:lstStyle/>
          <a:p>
            <a:r>
              <a:rPr lang="fi-FI" dirty="0"/>
              <a:t>VANHENEMISTA OHJAA PERIMÄ</a:t>
            </a:r>
          </a:p>
          <a:p>
            <a:r>
              <a:rPr lang="fi-FI" dirty="0"/>
              <a:t>VANHUUS ALKAA, KUN VANHENEMISMUUTOKSET ALKAVAT VAIKEUTTAA JOKAPÄIVÄISTÄ TOIMINTAKYKYÄ</a:t>
            </a:r>
          </a:p>
          <a:p>
            <a:r>
              <a:rPr lang="fi-FI" dirty="0"/>
              <a:t>KESKIMÄÄRÄINEN ELINIÄN ODOTE SUOMESSA ON NAISILLA 84V. JA MIEHILLÄ 78V.</a:t>
            </a:r>
          </a:p>
          <a:p>
            <a:r>
              <a:rPr lang="fi-FI" dirty="0"/>
              <a:t>VUONNA 2030 JOKA NELJÄS IHMINEN ON Suomessa yli 65- vuotias</a:t>
            </a:r>
          </a:p>
        </p:txBody>
      </p:sp>
    </p:spTree>
    <p:extLst>
      <p:ext uri="{BB962C8B-B14F-4D97-AF65-F5344CB8AC3E}">
        <p14:creationId xmlns:p14="http://schemas.microsoft.com/office/powerpoint/2010/main" val="1800695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C57F290-B7FB-46F3-97D6-9C5AE7ED517D}"/>
              </a:ext>
            </a:extLst>
          </p:cNvPr>
          <p:cNvSpPr>
            <a:spLocks noGrp="1"/>
          </p:cNvSpPr>
          <p:nvPr>
            <p:ph type="title"/>
          </p:nvPr>
        </p:nvSpPr>
        <p:spPr/>
        <p:txBody>
          <a:bodyPr/>
          <a:lstStyle/>
          <a:p>
            <a:endParaRPr lang="fi-FI" dirty="0"/>
          </a:p>
        </p:txBody>
      </p:sp>
      <p:sp>
        <p:nvSpPr>
          <p:cNvPr id="3" name="Sisällön paikkamerkki 2">
            <a:extLst>
              <a:ext uri="{FF2B5EF4-FFF2-40B4-BE49-F238E27FC236}">
                <a16:creationId xmlns:a16="http://schemas.microsoft.com/office/drawing/2014/main" id="{A475F559-86C4-4A45-B2FD-AB2914424F97}"/>
              </a:ext>
            </a:extLst>
          </p:cNvPr>
          <p:cNvSpPr>
            <a:spLocks noGrp="1"/>
          </p:cNvSpPr>
          <p:nvPr>
            <p:ph idx="1"/>
          </p:nvPr>
        </p:nvSpPr>
        <p:spPr/>
        <p:txBody>
          <a:bodyPr/>
          <a:lstStyle/>
          <a:p>
            <a:r>
              <a:rPr lang="fi-FI" dirty="0"/>
              <a:t>70% länsimaisista ihmisistä voi odottaa elävänsä yli 65 vuotiaiksi</a:t>
            </a:r>
          </a:p>
          <a:p>
            <a:r>
              <a:rPr lang="fi-FI" dirty="0"/>
              <a:t>Yli 80 vuotiaista on yksi mies neljää naista kohden</a:t>
            </a:r>
          </a:p>
          <a:p>
            <a:r>
              <a:rPr lang="fi-FI" dirty="0"/>
              <a:t>Geneettiset tekijät vaikuttavat merkittävästi vanhenemiseen</a:t>
            </a:r>
          </a:p>
          <a:p>
            <a:r>
              <a:rPr lang="fi-FI" dirty="0"/>
              <a:t>Ikääntyneet, harmaat pantterit, seniorit</a:t>
            </a:r>
          </a:p>
          <a:p>
            <a:r>
              <a:rPr lang="fi-FI" dirty="0"/>
              <a:t>Kolmas ikä= aktiivinen ja itsenäinen </a:t>
            </a:r>
            <a:r>
              <a:rPr lang="fi-FI" dirty="0" err="1"/>
              <a:t>elämö</a:t>
            </a:r>
            <a:endParaRPr lang="fi-FI" dirty="0"/>
          </a:p>
          <a:p>
            <a:r>
              <a:rPr lang="fi-FI" dirty="0"/>
              <a:t>NELJÄS IKÄ= PERUSHYVINVOINTI ON TOISISTA RIIPPUVAINEN</a:t>
            </a:r>
          </a:p>
        </p:txBody>
      </p:sp>
    </p:spTree>
    <p:extLst>
      <p:ext uri="{BB962C8B-B14F-4D97-AF65-F5344CB8AC3E}">
        <p14:creationId xmlns:p14="http://schemas.microsoft.com/office/powerpoint/2010/main" val="1347265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224CA2F-FE05-421C-BA48-50F1F8EADE62}"/>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87FDA57F-8CEC-4E84-BB25-C1B9A69ECB7C}"/>
              </a:ext>
            </a:extLst>
          </p:cNvPr>
          <p:cNvSpPr>
            <a:spLocks noGrp="1"/>
          </p:cNvSpPr>
          <p:nvPr>
            <p:ph idx="1"/>
          </p:nvPr>
        </p:nvSpPr>
        <p:spPr/>
        <p:txBody>
          <a:bodyPr/>
          <a:lstStyle/>
          <a:p>
            <a:r>
              <a:rPr lang="fi-FI" dirty="0"/>
              <a:t>GERONTOLOGIA= VANHENEMISTA TUTKIVA TIEDE</a:t>
            </a:r>
          </a:p>
          <a:p>
            <a:r>
              <a:rPr lang="fi-FI" dirty="0"/>
              <a:t>GERIATRIA = LÄÄKETIETEEN ERIKOISALA, JOKA ON KESKITTYNYT IKÄÄNTYNEIDEN SAIRAUKSIEN HOITAMISEEN</a:t>
            </a:r>
          </a:p>
          <a:p>
            <a:endParaRPr lang="fi-FI" dirty="0"/>
          </a:p>
        </p:txBody>
      </p:sp>
    </p:spTree>
    <p:extLst>
      <p:ext uri="{BB962C8B-B14F-4D97-AF65-F5344CB8AC3E}">
        <p14:creationId xmlns:p14="http://schemas.microsoft.com/office/powerpoint/2010/main" val="38079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01ADA2-2831-4961-981F-495F9EB5F462}"/>
              </a:ext>
            </a:extLst>
          </p:cNvPr>
          <p:cNvSpPr>
            <a:spLocks noGrp="1"/>
          </p:cNvSpPr>
          <p:nvPr>
            <p:ph type="title"/>
          </p:nvPr>
        </p:nvSpPr>
        <p:spPr/>
        <p:txBody>
          <a:bodyPr/>
          <a:lstStyle/>
          <a:p>
            <a:r>
              <a:rPr lang="fi-FI" dirty="0"/>
              <a:t>PITKÄN IÄN SALAISUUS</a:t>
            </a:r>
          </a:p>
        </p:txBody>
      </p:sp>
      <p:sp>
        <p:nvSpPr>
          <p:cNvPr id="3" name="Sisällön paikkamerkki 2">
            <a:extLst>
              <a:ext uri="{FF2B5EF4-FFF2-40B4-BE49-F238E27FC236}">
                <a16:creationId xmlns:a16="http://schemas.microsoft.com/office/drawing/2014/main" id="{6610FDD4-A08C-4729-88A7-6FE62E527A59}"/>
              </a:ext>
            </a:extLst>
          </p:cNvPr>
          <p:cNvSpPr>
            <a:spLocks noGrp="1"/>
          </p:cNvSpPr>
          <p:nvPr>
            <p:ph idx="1"/>
          </p:nvPr>
        </p:nvSpPr>
        <p:spPr/>
        <p:txBody>
          <a:bodyPr>
            <a:normAutofit fontScale="92500" lnSpcReduction="10000"/>
          </a:bodyPr>
          <a:lstStyle/>
          <a:p>
            <a:pPr marL="514350" indent="-514350">
              <a:buAutoNum type="arabicPeriod"/>
            </a:pPr>
            <a:r>
              <a:rPr lang="fi-FI" dirty="0"/>
              <a:t>MIELEKÄS SOSIAALINEN ROOLI OMASSA YHTEISÖSSÄ</a:t>
            </a:r>
          </a:p>
          <a:p>
            <a:pPr marL="514350" indent="-514350">
              <a:buAutoNum type="arabicPeriod"/>
            </a:pPr>
            <a:endParaRPr lang="fi-FI" dirty="0"/>
          </a:p>
          <a:p>
            <a:pPr marL="514350" indent="-514350">
              <a:buAutoNum type="arabicPeriod"/>
            </a:pPr>
            <a:r>
              <a:rPr lang="fi-FI" dirty="0"/>
              <a:t>OPTIMISTINEN ELÄMÄNASENNE JA MYÖNTEINEN MINÄKUVA</a:t>
            </a:r>
          </a:p>
          <a:p>
            <a:pPr marL="514350" indent="-514350">
              <a:buAutoNum type="arabicPeriod"/>
            </a:pPr>
            <a:endParaRPr lang="fi-FI" dirty="0"/>
          </a:p>
          <a:p>
            <a:pPr marL="514350" indent="-514350">
              <a:buAutoNum type="arabicPeriod"/>
            </a:pPr>
            <a:r>
              <a:rPr lang="fi-FI" dirty="0"/>
              <a:t>SUHTEELLISEN HYVÄ TERVEYS</a:t>
            </a:r>
          </a:p>
          <a:p>
            <a:pPr marL="514350" indent="-514350">
              <a:buAutoNum type="arabicPeriod"/>
            </a:pPr>
            <a:endParaRPr lang="fi-FI" dirty="0"/>
          </a:p>
          <a:p>
            <a:pPr marL="514350" indent="-514350">
              <a:buAutoNum type="arabicPeriod"/>
            </a:pPr>
            <a:r>
              <a:rPr lang="fi-FI" dirty="0"/>
              <a:t>TUPAKOIMATTOMUUS JA KOHTUULLINEN PÄIHTEIDEN KÄYTTÖ</a:t>
            </a:r>
          </a:p>
          <a:p>
            <a:pPr marL="514350" indent="-514350">
              <a:buAutoNum type="arabicPeriod"/>
            </a:pPr>
            <a:endParaRPr lang="fi-FI" dirty="0"/>
          </a:p>
          <a:p>
            <a:pPr marL="514350" indent="-514350">
              <a:buAutoNum type="arabicPeriod"/>
            </a:pPr>
            <a:r>
              <a:rPr lang="fi-FI" dirty="0"/>
              <a:t>KYKY TOIMIA MIELEKKÄÄSTI FYYSISISSÄ JA PSYYKKISISSÄ KRIISITILANTEISSSA</a:t>
            </a:r>
          </a:p>
        </p:txBody>
      </p:sp>
    </p:spTree>
    <p:extLst>
      <p:ext uri="{BB962C8B-B14F-4D97-AF65-F5344CB8AC3E}">
        <p14:creationId xmlns:p14="http://schemas.microsoft.com/office/powerpoint/2010/main" val="1816543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97DF2C7-5F63-4EC1-8D40-BC7207EF2AAA}"/>
              </a:ext>
            </a:extLst>
          </p:cNvPr>
          <p:cNvSpPr>
            <a:spLocks noGrp="1"/>
          </p:cNvSpPr>
          <p:nvPr>
            <p:ph type="title"/>
          </p:nvPr>
        </p:nvSpPr>
        <p:spPr/>
        <p:txBody>
          <a:bodyPr/>
          <a:lstStyle/>
          <a:p>
            <a:r>
              <a:rPr lang="fi-FI" dirty="0"/>
              <a:t>PSYKOSOSIAALINEN VANHENEMINEN</a:t>
            </a:r>
          </a:p>
        </p:txBody>
      </p:sp>
      <p:sp>
        <p:nvSpPr>
          <p:cNvPr id="3" name="Sisällön paikkamerkki 2">
            <a:extLst>
              <a:ext uri="{FF2B5EF4-FFF2-40B4-BE49-F238E27FC236}">
                <a16:creationId xmlns:a16="http://schemas.microsoft.com/office/drawing/2014/main" id="{31C2A2C8-0FF1-479D-A2DE-7DB50B3F9306}"/>
              </a:ext>
            </a:extLst>
          </p:cNvPr>
          <p:cNvSpPr>
            <a:spLocks noGrp="1"/>
          </p:cNvSpPr>
          <p:nvPr>
            <p:ph idx="1"/>
          </p:nvPr>
        </p:nvSpPr>
        <p:spPr/>
        <p:txBody>
          <a:bodyPr/>
          <a:lstStyle/>
          <a:p>
            <a:r>
              <a:rPr lang="fi-FI" dirty="0"/>
              <a:t>LUOPUMINEN JA VANHUUDEN MUUTOKSIIN SOPEUTUMINEN RIIPPUVAT PALJON SIITÄ, KUINKA EDELLISET ELÄMÄN KEHITYSVAIHEET ON RATKAISTU JA KÄYTY LÄPI (onko ne koettu mielekkäinä, eheys/epätoivo)</a:t>
            </a:r>
          </a:p>
          <a:p>
            <a:endParaRPr lang="fi-FI" dirty="0"/>
          </a:p>
          <a:p>
            <a:r>
              <a:rPr lang="fi-FI" dirty="0"/>
              <a:t>SOSIAALINEN AKTIIVISUUS SÄILYY PITKÄÄN, ELLEI YMPÄRISTÖ SYRJI VANHENEVAA HENKILÖÄ JA SAIRAUDET RAJOITA</a:t>
            </a:r>
          </a:p>
          <a:p>
            <a:endParaRPr lang="fi-FI" dirty="0"/>
          </a:p>
          <a:p>
            <a:r>
              <a:rPr lang="fi-FI" dirty="0"/>
              <a:t>VOIMAKKAAT LUONTEENPIIRTEET VOIVAT KOROSTUA</a:t>
            </a:r>
          </a:p>
          <a:p>
            <a:endParaRPr lang="fi-FI" dirty="0"/>
          </a:p>
        </p:txBody>
      </p:sp>
    </p:spTree>
    <p:extLst>
      <p:ext uri="{BB962C8B-B14F-4D97-AF65-F5344CB8AC3E}">
        <p14:creationId xmlns:p14="http://schemas.microsoft.com/office/powerpoint/2010/main" val="19653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17C9BAB-CB5F-4C1E-9171-49C20C30DBD3}"/>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B13D10C5-8086-406A-8EF2-E89FC247F101}"/>
              </a:ext>
            </a:extLst>
          </p:cNvPr>
          <p:cNvSpPr>
            <a:spLocks noGrp="1"/>
          </p:cNvSpPr>
          <p:nvPr>
            <p:ph idx="1"/>
          </p:nvPr>
        </p:nvSpPr>
        <p:spPr/>
        <p:txBody>
          <a:bodyPr/>
          <a:lstStyle/>
          <a:p>
            <a:r>
              <a:rPr lang="fi-FI" dirty="0"/>
              <a:t>ITSEKESKEISYYS VOI LISÄÄNTYÄ</a:t>
            </a:r>
          </a:p>
          <a:p>
            <a:endParaRPr lang="fi-FI" dirty="0"/>
          </a:p>
          <a:p>
            <a:r>
              <a:rPr lang="fi-FI" dirty="0"/>
              <a:t>HILLITYT AIEMMIN PIILOSSA OLLEET NEGATIIVISET LUONTEENPIIRTEET VOIVAT TULLA ESIIN</a:t>
            </a:r>
          </a:p>
          <a:p>
            <a:endParaRPr lang="fi-FI" dirty="0"/>
          </a:p>
          <a:p>
            <a:r>
              <a:rPr lang="fi-FI" dirty="0"/>
              <a:t>VAROVAISUUS JA STRESSIHERKKYYS KOHOAVAT</a:t>
            </a:r>
          </a:p>
          <a:p>
            <a:endParaRPr lang="fi-FI" dirty="0"/>
          </a:p>
          <a:p>
            <a:r>
              <a:rPr lang="fi-FI" dirty="0"/>
              <a:t>PERSOONALLISUUS JÄYKISTYY, TULEE KONSERVATIIVISEMMAKSI</a:t>
            </a:r>
          </a:p>
        </p:txBody>
      </p:sp>
    </p:spTree>
    <p:extLst>
      <p:ext uri="{BB962C8B-B14F-4D97-AF65-F5344CB8AC3E}">
        <p14:creationId xmlns:p14="http://schemas.microsoft.com/office/powerpoint/2010/main" val="1514564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3997AAE-F1A6-459C-BA79-E10889050C7C}"/>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69AC9E80-8E61-4617-A922-037199961051}"/>
              </a:ext>
            </a:extLst>
          </p:cNvPr>
          <p:cNvSpPr>
            <a:spLocks noGrp="1"/>
          </p:cNvSpPr>
          <p:nvPr>
            <p:ph idx="1"/>
          </p:nvPr>
        </p:nvSpPr>
        <p:spPr/>
        <p:txBody>
          <a:bodyPr/>
          <a:lstStyle/>
          <a:p>
            <a:r>
              <a:rPr lang="fi-FI" dirty="0"/>
              <a:t>PÄÄTÖSTEN TEKEMINEN VOI VAIKEUTUA</a:t>
            </a:r>
          </a:p>
          <a:p>
            <a:endParaRPr lang="fi-FI" dirty="0"/>
          </a:p>
          <a:p>
            <a:r>
              <a:rPr lang="fi-FI" dirty="0"/>
              <a:t>SEKSUAALISUUS SÄILYY, MUTTA MUUTTAA MUOTOAAN</a:t>
            </a:r>
          </a:p>
          <a:p>
            <a:endParaRPr lang="fi-FI" dirty="0"/>
          </a:p>
          <a:p>
            <a:r>
              <a:rPr lang="fi-FI" dirty="0"/>
              <a:t>VANHENEMINEN HEIKENTÄÄ MUISTIA SITEN, ETTÄ UUSIA ASIOITA ON VAIKEAMPI PAINAA MIELEEN JA PALAUTTAA MIELEEN (LYHYTKESTOISEN MUISTIN TOIMINTA HIDASTUU)</a:t>
            </a:r>
          </a:p>
          <a:p>
            <a:r>
              <a:rPr lang="fi-FI" dirty="0"/>
              <a:t>MASENNUS JA STRESSI HUONONTAVAT MUISTIA</a:t>
            </a:r>
          </a:p>
          <a:p>
            <a:r>
              <a:rPr lang="fi-FI" dirty="0"/>
              <a:t>MUISTISAIRAUS EI TULE KAIKILLE IKÄÄNTYNEILLE</a:t>
            </a:r>
          </a:p>
        </p:txBody>
      </p:sp>
    </p:spTree>
    <p:extLst>
      <p:ext uri="{BB962C8B-B14F-4D97-AF65-F5344CB8AC3E}">
        <p14:creationId xmlns:p14="http://schemas.microsoft.com/office/powerpoint/2010/main" val="3850614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B8E2E27-44B5-43A9-9F85-03E662FD4998}"/>
              </a:ext>
            </a:extLst>
          </p:cNvPr>
          <p:cNvSpPr>
            <a:spLocks noGrp="1"/>
          </p:cNvSpPr>
          <p:nvPr>
            <p:ph type="title"/>
          </p:nvPr>
        </p:nvSpPr>
        <p:spPr/>
        <p:txBody>
          <a:bodyPr/>
          <a:lstStyle/>
          <a:p>
            <a:endParaRPr lang="fi-FI" dirty="0"/>
          </a:p>
        </p:txBody>
      </p:sp>
      <p:sp>
        <p:nvSpPr>
          <p:cNvPr id="3" name="Sisällön paikkamerkki 2">
            <a:extLst>
              <a:ext uri="{FF2B5EF4-FFF2-40B4-BE49-F238E27FC236}">
                <a16:creationId xmlns:a16="http://schemas.microsoft.com/office/drawing/2014/main" id="{52B07FA1-74B6-4EE3-A6BF-CC27213B9496}"/>
              </a:ext>
            </a:extLst>
          </p:cNvPr>
          <p:cNvSpPr>
            <a:spLocks noGrp="1"/>
          </p:cNvSpPr>
          <p:nvPr>
            <p:ph idx="1"/>
          </p:nvPr>
        </p:nvSpPr>
        <p:spPr/>
        <p:txBody>
          <a:bodyPr/>
          <a:lstStyle/>
          <a:p>
            <a:r>
              <a:rPr lang="fi-FI" dirty="0"/>
              <a:t>ASIOIDEN MUISTELU ON EHEYTTÄVÄÄ</a:t>
            </a:r>
          </a:p>
          <a:p>
            <a:endParaRPr lang="fi-FI" dirty="0"/>
          </a:p>
          <a:p>
            <a:r>
              <a:rPr lang="fi-FI" dirty="0"/>
              <a:t>JOUSTAVA ÄLYKKYYS: kyky nähdä asiayhteydet, ratkaista ongelmat, joustavuus ja uuden luominen. Ei riipu kulttuurista tai opitusta kuin osittain. On parhaimmillaan lukioiässä. Järkeily, abstrakti ajattelu, lyhytkestoinen muisti, suhteiden nopea havaitseminen uusissa tilanteissa, ongelmanratkaisu uusissa tilanteissa, nopea uusien asioiden oppiminen.</a:t>
            </a:r>
          </a:p>
        </p:txBody>
      </p:sp>
    </p:spTree>
    <p:extLst>
      <p:ext uri="{BB962C8B-B14F-4D97-AF65-F5344CB8AC3E}">
        <p14:creationId xmlns:p14="http://schemas.microsoft.com/office/powerpoint/2010/main" val="2647031313"/>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TotalTime>
  <Words>334</Words>
  <Application>Microsoft Office PowerPoint</Application>
  <PresentationFormat>Laajakuva</PresentationFormat>
  <Paragraphs>49</Paragraphs>
  <Slides>10</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10</vt:i4>
      </vt:variant>
    </vt:vector>
  </HeadingPairs>
  <TitlesOfParts>
    <vt:vector size="14" baseType="lpstr">
      <vt:lpstr>Arial</vt:lpstr>
      <vt:lpstr>Calibri</vt:lpstr>
      <vt:lpstr>Calibri Light</vt:lpstr>
      <vt:lpstr>Office-teema</vt:lpstr>
      <vt:lpstr>VANHUUS JA IKÄÄNTYMINEN</vt:lpstr>
      <vt:lpstr>PowerPoint-esitys</vt:lpstr>
      <vt:lpstr>PowerPoint-esitys</vt:lpstr>
      <vt:lpstr>PowerPoint-esitys</vt:lpstr>
      <vt:lpstr>PITKÄN IÄN SALAISUUS</vt:lpstr>
      <vt:lpstr>PSYKOSOSIAALINEN VANHENEMINEN</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VANHUUS JA IKÄÄNTYMINEN</dc:title>
  <dc:creator>sari.horppu@outlook.com</dc:creator>
  <cp:lastModifiedBy>sari.horppu@outlook.com</cp:lastModifiedBy>
  <cp:revision>5</cp:revision>
  <dcterms:created xsi:type="dcterms:W3CDTF">2018-11-12T04:22:28Z</dcterms:created>
  <dcterms:modified xsi:type="dcterms:W3CDTF">2018-11-12T04:57:39Z</dcterms:modified>
</cp:coreProperties>
</file>