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5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033A4-66A8-45BD-B85A-F174826B24F2}" type="datetimeFigureOut">
              <a:rPr lang="fi-FI" smtClean="0"/>
              <a:t>20.4.2020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74028-7C9D-4694-8892-65EA138F9F3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957092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033A4-66A8-45BD-B85A-F174826B24F2}" type="datetimeFigureOut">
              <a:rPr lang="fi-FI" smtClean="0"/>
              <a:t>20.4.2020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74028-7C9D-4694-8892-65EA138F9F3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462310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033A4-66A8-45BD-B85A-F174826B24F2}" type="datetimeFigureOut">
              <a:rPr lang="fi-FI" smtClean="0"/>
              <a:t>20.4.2020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74028-7C9D-4694-8892-65EA138F9F3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677110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033A4-66A8-45BD-B85A-F174826B24F2}" type="datetimeFigureOut">
              <a:rPr lang="fi-FI" smtClean="0"/>
              <a:t>20.4.2020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74028-7C9D-4694-8892-65EA138F9F3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224305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033A4-66A8-45BD-B85A-F174826B24F2}" type="datetimeFigureOut">
              <a:rPr lang="fi-FI" smtClean="0"/>
              <a:t>20.4.2020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74028-7C9D-4694-8892-65EA138F9F3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74938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033A4-66A8-45BD-B85A-F174826B24F2}" type="datetimeFigureOut">
              <a:rPr lang="fi-FI" smtClean="0"/>
              <a:t>20.4.2020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74028-7C9D-4694-8892-65EA138F9F3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600361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033A4-66A8-45BD-B85A-F174826B24F2}" type="datetimeFigureOut">
              <a:rPr lang="fi-FI" smtClean="0"/>
              <a:t>20.4.2020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74028-7C9D-4694-8892-65EA138F9F3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944153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033A4-66A8-45BD-B85A-F174826B24F2}" type="datetimeFigureOut">
              <a:rPr lang="fi-FI" smtClean="0"/>
              <a:t>20.4.2020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74028-7C9D-4694-8892-65EA138F9F3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56092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033A4-66A8-45BD-B85A-F174826B24F2}" type="datetimeFigureOut">
              <a:rPr lang="fi-FI" smtClean="0"/>
              <a:t>20.4.2020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74028-7C9D-4694-8892-65EA138F9F3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825452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033A4-66A8-45BD-B85A-F174826B24F2}" type="datetimeFigureOut">
              <a:rPr lang="fi-FI" smtClean="0"/>
              <a:t>20.4.2020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74028-7C9D-4694-8892-65EA138F9F3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544329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033A4-66A8-45BD-B85A-F174826B24F2}" type="datetimeFigureOut">
              <a:rPr lang="fi-FI" smtClean="0"/>
              <a:t>20.4.2020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74028-7C9D-4694-8892-65EA138F9F3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725928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3033A4-66A8-45BD-B85A-F174826B24F2}" type="datetimeFigureOut">
              <a:rPr lang="fi-FI" smtClean="0"/>
              <a:t>20.4.2020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774028-7C9D-4694-8892-65EA138F9F3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343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KIELEN JA PUHEEN OPPIMINEN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 dirty="0"/>
          </a:p>
        </p:txBody>
      </p:sp>
      <p:pic>
        <p:nvPicPr>
          <p:cNvPr id="1026" name="Picture 2" descr="C:\Program Files\Microsoft Office\MEDIA\CAGCAT10\j0297551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4439" y="3837934"/>
            <a:ext cx="1195121" cy="18233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388614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1. SENSOMOTORINEN VAIHE 0 – 2 V.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 smtClean="0"/>
              <a:t>Refleksit, aistit ja fyysinen toiminta ohjaavat lapsen ajattelua</a:t>
            </a:r>
          </a:p>
          <a:p>
            <a:r>
              <a:rPr lang="fi-FI" dirty="0" smtClean="0"/>
              <a:t>Lapsella on sisäisiä toimintakaavioita</a:t>
            </a:r>
          </a:p>
          <a:p>
            <a:r>
              <a:rPr lang="fi-FI" dirty="0" smtClean="0"/>
              <a:t>Ensimmäisinä elinkuukausina lapsella on valikoiva katse, on tietoinen vain sellaisesta, mikä on hänen näköpiirissään</a:t>
            </a:r>
          </a:p>
          <a:p>
            <a:r>
              <a:rPr lang="fi-FI" dirty="0" smtClean="0"/>
              <a:t>N. 6kk iässä lapselle kehittyy esinepysyvyys</a:t>
            </a:r>
          </a:p>
          <a:p>
            <a:r>
              <a:rPr lang="fi-FI" dirty="0" smtClean="0"/>
              <a:t>N. 10kk iässä lapsi oppii käyttämään tuttuja toimintakaavioita vieraissa tilanteissa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47446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Piilotusleikki =&gt; lapsi alkaa tietoisesti kokeilla esineiden ominaisuuksia</a:t>
            </a:r>
          </a:p>
          <a:p>
            <a:r>
              <a:rPr lang="fi-FI" dirty="0" smtClean="0"/>
              <a:t>Viivästynyt jäljittely</a:t>
            </a:r>
          </a:p>
          <a:p>
            <a:r>
              <a:rPr lang="fi-FI" dirty="0" smtClean="0"/>
              <a:t>N. yhden vuoden ikään mennessä lapselle on kehittynyt </a:t>
            </a:r>
            <a:r>
              <a:rPr lang="fi-FI" b="1" dirty="0" smtClean="0"/>
              <a:t>symbolifunktio</a:t>
            </a:r>
            <a:r>
              <a:rPr lang="fi-FI" dirty="0"/>
              <a:t> </a:t>
            </a:r>
            <a:r>
              <a:rPr lang="fi-FI" dirty="0" smtClean="0"/>
              <a:t>= tietty sana tarkoittaa tiettyä asiaa ja sitä voidaan ajatella vaikkei se ole näkyvissä</a:t>
            </a:r>
          </a:p>
          <a:p>
            <a:r>
              <a:rPr lang="fi-FI" dirty="0" smtClean="0"/>
              <a:t>Yli yleistäminen ja yksityistäminen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21738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2. ESIOPERATIONAALINEN KAUSI 2 – 7 v.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smtClean="0"/>
              <a:t>ESIKÄSITTEELLINEN KAUSI (2 – 4 V.)</a:t>
            </a:r>
          </a:p>
          <a:p>
            <a:r>
              <a:rPr lang="fi-FI" dirty="0" smtClean="0"/>
              <a:t>Kuvitteellinen leikki, viivästynyt jäljittely</a:t>
            </a:r>
          </a:p>
          <a:p>
            <a:r>
              <a:rPr lang="fi-FI" dirty="0" smtClean="0"/>
              <a:t>Omat toiveet ja halut ohjailevat käyttäytymistä esim. ”minulla ei ole kuumetta, koska en halua”</a:t>
            </a:r>
          </a:p>
          <a:p>
            <a:r>
              <a:rPr lang="fi-FI" dirty="0" err="1" smtClean="0"/>
              <a:t>Omnipotenssi</a:t>
            </a:r>
            <a:r>
              <a:rPr lang="fi-FI" dirty="0" smtClean="0"/>
              <a:t> = </a:t>
            </a:r>
            <a:r>
              <a:rPr lang="fi-FI" dirty="0" err="1" smtClean="0"/>
              <a:t>kaikkivoipaisuuden</a:t>
            </a:r>
            <a:r>
              <a:rPr lang="fi-FI" dirty="0" smtClean="0"/>
              <a:t> tunne ja ajatukset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909900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INTUITIIVINEN KAUSI (4 – 7V.)</a:t>
            </a:r>
          </a:p>
          <a:p>
            <a:r>
              <a:rPr lang="fi-FI" dirty="0" smtClean="0"/>
              <a:t>Lapsi ei ole selvillä niistä säännöistä, joita noudattaa ajattelussaan</a:t>
            </a:r>
          </a:p>
          <a:p>
            <a:r>
              <a:rPr lang="fi-FI" dirty="0" smtClean="0"/>
              <a:t>Osittain maagista ajattelua, osittain järkevää ajattelua</a:t>
            </a:r>
          </a:p>
          <a:p>
            <a:r>
              <a:rPr lang="fi-FI" dirty="0" smtClean="0"/>
              <a:t>Mielikuvituskaverit</a:t>
            </a:r>
          </a:p>
          <a:p>
            <a:r>
              <a:rPr lang="fi-FI" dirty="0" smtClean="0"/>
              <a:t>Lorut, jossa asiat käännetään päälaelleen viehättävät lasta (mies poltti itsensä kylmällä keitolla)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849944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 smtClean="0"/>
              <a:t>Syy-seuraussuhteet </a:t>
            </a:r>
            <a:r>
              <a:rPr lang="fi-FI" dirty="0" err="1" smtClean="0"/>
              <a:t>hakusessa</a:t>
            </a:r>
            <a:r>
              <a:rPr lang="fi-FI" dirty="0" smtClean="0"/>
              <a:t> esim. hakkaan kirveellä puut poikki, sitten ei tuule. Nyt ei ole iltapäivä, kun en ole nukkunut</a:t>
            </a:r>
          </a:p>
          <a:p>
            <a:r>
              <a:rPr lang="fi-FI" dirty="0" smtClean="0"/>
              <a:t>Sitoutuminen omaan näkökulmaan, ei kykene mielessään asettumaan toisen näkökulmaan</a:t>
            </a:r>
          </a:p>
          <a:p>
            <a:r>
              <a:rPr lang="fi-FI" dirty="0" smtClean="0"/>
              <a:t>Säilyvyyskäsitys puuttuu</a:t>
            </a:r>
          </a:p>
          <a:p>
            <a:r>
              <a:rPr lang="fi-FI" dirty="0" smtClean="0"/>
              <a:t>Käänteisyyden käsitys puuttuu</a:t>
            </a:r>
          </a:p>
          <a:p>
            <a:r>
              <a:rPr lang="fi-FI" dirty="0" smtClean="0"/>
              <a:t>Viisi -vuotias osaa käyttää yhtä luokitusperustetta johdonmukaisesti</a:t>
            </a:r>
          </a:p>
          <a:p>
            <a:r>
              <a:rPr lang="fi-FI" dirty="0" smtClean="0"/>
              <a:t>On taipuvainen syyllistämään itseään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81409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3. KONKREETTISTEN OPERAATIOIDEN VAIHE 7 – 10/12V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Lisääminen, vähentäminen, käänteisilmiön ymmärtäminen</a:t>
            </a:r>
          </a:p>
          <a:p>
            <a:r>
              <a:rPr lang="fi-FI" dirty="0" smtClean="0"/>
              <a:t>Irtautuminen välittömistä havaintovaikutelmista</a:t>
            </a:r>
          </a:p>
          <a:p>
            <a:r>
              <a:rPr lang="fi-FI" dirty="0" smtClean="0"/>
              <a:t>Pituuden ja massan säilyvyyskäsitys saavutetaan n. seitsemän </a:t>
            </a:r>
            <a:r>
              <a:rPr lang="fi-FI" dirty="0" err="1" smtClean="0"/>
              <a:t>vuotiaana</a:t>
            </a:r>
            <a:endParaRPr lang="fi-FI" dirty="0" smtClean="0"/>
          </a:p>
          <a:p>
            <a:r>
              <a:rPr lang="fi-FI" dirty="0" smtClean="0"/>
              <a:t>Sarjojen muodostaminen onnistuu useamman ominaisuuden mukaan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569992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Transitiivisuus; esim. Kalle on suurempi kuin Matti ja Matti on suurempi kuin Risto, kumpi on suurempi Kalle vai Risto?</a:t>
            </a:r>
          </a:p>
          <a:p>
            <a:r>
              <a:rPr lang="fi-FI" dirty="0" smtClean="0"/>
              <a:t>Ajattelu on suuntautunut konkreettisiin kokemuksiin</a:t>
            </a:r>
          </a:p>
          <a:p>
            <a:r>
              <a:rPr lang="fi-FI" dirty="0" smtClean="0"/>
              <a:t>Yläkäsitteiden oppiminen</a:t>
            </a:r>
            <a:endParaRPr lang="fi-FI" dirty="0"/>
          </a:p>
        </p:txBody>
      </p:sp>
      <p:pic>
        <p:nvPicPr>
          <p:cNvPr id="3074" name="Picture 2" descr="C:\Program Files\Microsoft Office\MEDIA\CAGCAT10\j028491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4105232"/>
            <a:ext cx="3528392" cy="2420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127106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KIELEN OPPIMISEN EDELLYTYKSET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ON BIOLOGISESTI ENNALTA OHJELMOITU (aivojen kypsyminen, kurkunpää, kieli ja äänihuulet)</a:t>
            </a:r>
          </a:p>
          <a:p>
            <a:r>
              <a:rPr lang="fi-FI" dirty="0" smtClean="0"/>
              <a:t>RIITTÄVÄN HYVÄ KUULO</a:t>
            </a:r>
          </a:p>
          <a:p>
            <a:r>
              <a:rPr lang="fi-FI" dirty="0" smtClean="0"/>
              <a:t>HYVÄT PUHEEN MALLIT, LAPSEN TARPEIDEN KUUNTELU</a:t>
            </a:r>
          </a:p>
          <a:p>
            <a:r>
              <a:rPr lang="fi-FI" dirty="0" smtClean="0"/>
              <a:t>MYÖNTEINEN VUOROVAIKUTUS</a:t>
            </a:r>
          </a:p>
          <a:p>
            <a:r>
              <a:rPr lang="fi-FI" dirty="0" smtClean="0"/>
              <a:t>TOIMINNALLISUUS JA EMOTIONAALISUUS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37321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i-FI" dirty="0" smtClean="0"/>
              <a:t>TÄRKEÄÄ ON MYÖS:</a:t>
            </a:r>
          </a:p>
          <a:p>
            <a:r>
              <a:rPr lang="fi-FI" dirty="0" smtClean="0"/>
              <a:t> SENSORINEN KAPASITEETTI: näkö-, kuulo-, tunto-, haju- ja makuaisti</a:t>
            </a:r>
          </a:p>
          <a:p>
            <a:r>
              <a:rPr lang="fi-FI" dirty="0" smtClean="0"/>
              <a:t>MOTORINEN KAPASITEETTI: lihastunto, liikeaisti, oman kehon tiedostaminen ja aistiminen</a:t>
            </a:r>
          </a:p>
          <a:p>
            <a:r>
              <a:rPr lang="fi-FI" dirty="0" smtClean="0"/>
              <a:t>HAVAINTOJEN JA MOTORIIKAN YHDENTYMINEN LUO PERUSTAN KIELELLISELLE OPPIMISELLE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32209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KIELEN OMAKSUMISEN JA KÄYTTÖTAVAN VIISI TASOA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AutoNum type="arabicPeriod"/>
            </a:pPr>
            <a:r>
              <a:rPr lang="fi-FI" dirty="0" smtClean="0"/>
              <a:t>AFFEKTIIVINEN KÄYTTÖ (tunnetaso)</a:t>
            </a:r>
          </a:p>
          <a:p>
            <a:pPr marL="514350" indent="-514350">
              <a:buAutoNum type="arabicPeriod"/>
            </a:pPr>
            <a:endParaRPr lang="fi-FI" dirty="0"/>
          </a:p>
          <a:p>
            <a:pPr marL="514350" indent="-514350">
              <a:buAutoNum type="arabicPeriod"/>
            </a:pPr>
            <a:r>
              <a:rPr lang="fi-FI" dirty="0" smtClean="0"/>
              <a:t>LUDININEN TASO (rytmin tuotto ja intonaatio) esim. loruissa</a:t>
            </a:r>
          </a:p>
          <a:p>
            <a:pPr marL="514350" indent="-514350">
              <a:buAutoNum type="arabicPeriod"/>
            </a:pPr>
            <a:endParaRPr lang="fi-FI" dirty="0"/>
          </a:p>
          <a:p>
            <a:pPr marL="514350" indent="-514350">
              <a:buAutoNum type="arabicPeriod"/>
            </a:pPr>
            <a:r>
              <a:rPr lang="fi-FI" dirty="0" smtClean="0"/>
              <a:t>KÄYTÄNNÖLLINEN TASO (arkipuhe)</a:t>
            </a:r>
          </a:p>
          <a:p>
            <a:pPr marL="514350" indent="-514350">
              <a:buAutoNum type="arabicPeriod"/>
            </a:pPr>
            <a:endParaRPr lang="fi-FI" dirty="0"/>
          </a:p>
          <a:p>
            <a:pPr marL="514350" indent="-514350">
              <a:buAutoNum type="arabicPeriod"/>
            </a:pPr>
            <a:r>
              <a:rPr lang="fi-FI" dirty="0" smtClean="0"/>
              <a:t>ESITTÄVÄ KÄYTTÖ (asioiden kertominen)</a:t>
            </a:r>
          </a:p>
          <a:p>
            <a:pPr marL="514350" indent="-514350">
              <a:buAutoNum type="arabicPeriod"/>
            </a:pPr>
            <a:endParaRPr lang="fi-FI" dirty="0"/>
          </a:p>
          <a:p>
            <a:pPr marL="514350" indent="-514350">
              <a:buAutoNum type="arabicPeriod"/>
            </a:pPr>
            <a:r>
              <a:rPr lang="fi-FI" dirty="0" smtClean="0"/>
              <a:t>DIALEKTINEN KÄYTTÖ (keskustelu, vuoropuhelu)</a:t>
            </a:r>
          </a:p>
          <a:p>
            <a:pPr marL="514350" indent="-514350">
              <a:buAutoNum type="arabicPeriod"/>
            </a:pPr>
            <a:endParaRPr lang="fi-FI" dirty="0"/>
          </a:p>
          <a:p>
            <a:pPr marL="514350" indent="-514350">
              <a:buAutoNum type="arabicPeriod"/>
            </a:pPr>
            <a:endParaRPr lang="fi-FI" dirty="0" smtClean="0"/>
          </a:p>
          <a:p>
            <a:pPr marL="514350" indent="-514350">
              <a:buAutoNum type="arabicPeriod"/>
            </a:pPr>
            <a:endParaRPr lang="fi-FI" dirty="0"/>
          </a:p>
          <a:p>
            <a:pPr marL="514350" indent="-514350">
              <a:buAutoNum type="arabicPeriod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283495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* Moni koulutulokas on vasta kolmannessa vaiheessa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 smtClean="0"/>
              <a:t>* Lapsella voi olla kokemus ”aikuinen ei kuitenkaan kuuntele”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86052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DYSFASIA EPÄILY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 smtClean="0"/>
              <a:t>Dysfasia</a:t>
            </a:r>
            <a:r>
              <a:rPr lang="fi-FI" dirty="0" smtClean="0"/>
              <a:t> on aivojen kehityksellinen häiriö</a:t>
            </a:r>
          </a:p>
          <a:p>
            <a:r>
              <a:rPr lang="fi-FI" dirty="0" smtClean="0"/>
              <a:t>Siinä voi olla ongelmia hahmottamisessa, puheen ymmärtämisessä tai puheen tuottamisessa.</a:t>
            </a:r>
          </a:p>
          <a:p>
            <a:r>
              <a:rPr lang="fi-FI" dirty="0" smtClean="0"/>
              <a:t>Tulee tehdä neurologinen tutkimus (EEG, erilaiset testit, aivojen kuvantaminen)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646773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Esikouluikäisen lapsen oireita:</a:t>
            </a:r>
          </a:p>
          <a:p>
            <a:pPr lvl="1"/>
            <a:r>
              <a:rPr lang="fi-FI" dirty="0" smtClean="0"/>
              <a:t>Hankaluudet pukemisessa</a:t>
            </a:r>
          </a:p>
          <a:p>
            <a:pPr lvl="1"/>
            <a:r>
              <a:rPr lang="fi-FI" dirty="0" smtClean="0"/>
              <a:t>Piirtäminen sujuu huonosti</a:t>
            </a:r>
          </a:p>
          <a:p>
            <a:pPr lvl="1"/>
            <a:r>
              <a:rPr lang="fi-FI" dirty="0" smtClean="0"/>
              <a:t>Saksien käsittely ja leikkaaminen</a:t>
            </a:r>
          </a:p>
          <a:p>
            <a:pPr lvl="1"/>
            <a:r>
              <a:rPr lang="fi-FI" dirty="0" smtClean="0"/>
              <a:t>Hyppiminen esim. yhdellä jalalla hankalaa</a:t>
            </a:r>
          </a:p>
          <a:p>
            <a:pPr lvl="1"/>
            <a:r>
              <a:rPr lang="fi-FI" dirty="0" smtClean="0"/>
              <a:t>Pyörällä ajaminen on hankalaa</a:t>
            </a:r>
          </a:p>
          <a:p>
            <a:pPr lvl="1"/>
            <a:r>
              <a:rPr lang="fi-FI" dirty="0" smtClean="0"/>
              <a:t>Toistuvat kolhut, toisiin törmäily, onnettomuusalttius</a:t>
            </a:r>
          </a:p>
          <a:p>
            <a:pPr lvl="1"/>
            <a:r>
              <a:rPr lang="fi-FI" dirty="0" smtClean="0"/>
              <a:t>Kyvyttömyys kuunnella ja keskittyä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270824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AJATTELUN KEHITYS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 dirty="0"/>
          </a:p>
        </p:txBody>
      </p:sp>
      <p:pic>
        <p:nvPicPr>
          <p:cNvPr id="2050" name="Picture 2" descr="C:\Program Files\Microsoft Office\MEDIA\CAGCAT10\j0216724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6881" y="3765926"/>
            <a:ext cx="1450238" cy="18233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304721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YLEISTÄ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i-FI" dirty="0" smtClean="0"/>
              <a:t>JEAN PIAGET SVEITSILÄINEN KEHITYSPSYKOLOGI KEHITTI TEORIAN AJATTELUN KEHITYKSEN VAIHEISTA (teetti tehtäviä omille lapsilleen)</a:t>
            </a:r>
            <a:endParaRPr lang="fi-FI" dirty="0"/>
          </a:p>
          <a:p>
            <a:r>
              <a:rPr lang="fi-FI" dirty="0" smtClean="0"/>
              <a:t>KUVAA, MITEN LAPSI SIIRTYY MINÄKESKEISESTÄ AJATTELUSTA KOHTI KYPSÄÄ JA ABSTRAKTIA AIKUISEN AJATTELUA</a:t>
            </a:r>
          </a:p>
          <a:p>
            <a:r>
              <a:rPr lang="fi-FI" dirty="0" smtClean="0"/>
              <a:t>PIAGET PUHUU OPERAATIOISTA = TOIMINNOISTA, JOTKA VOIDAAN PALAUTTAA MIELEEN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233737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530</Words>
  <Application>Microsoft Office PowerPoint</Application>
  <PresentationFormat>Näytössä katseltava diaesitys (4:3)</PresentationFormat>
  <Paragraphs>77</Paragraphs>
  <Slides>16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16</vt:i4>
      </vt:variant>
    </vt:vector>
  </HeadingPairs>
  <TitlesOfParts>
    <vt:vector size="19" baseType="lpstr">
      <vt:lpstr>Arial</vt:lpstr>
      <vt:lpstr>Calibri</vt:lpstr>
      <vt:lpstr>Office-teema</vt:lpstr>
      <vt:lpstr>KIELEN JA PUHEEN OPPIMINEN</vt:lpstr>
      <vt:lpstr>KIELEN OPPIMISEN EDELLYTYKSET</vt:lpstr>
      <vt:lpstr>PowerPoint-esitys</vt:lpstr>
      <vt:lpstr>KIELEN OMAKSUMISEN JA KÄYTTÖTAVAN VIISI TASOA</vt:lpstr>
      <vt:lpstr>PowerPoint-esitys</vt:lpstr>
      <vt:lpstr>DYSFASIA EPÄILY</vt:lpstr>
      <vt:lpstr>PowerPoint-esitys</vt:lpstr>
      <vt:lpstr>AJATTELUN KEHITYS</vt:lpstr>
      <vt:lpstr>YLEISTÄ</vt:lpstr>
      <vt:lpstr>1. SENSOMOTORINEN VAIHE 0 – 2 V.</vt:lpstr>
      <vt:lpstr>PowerPoint-esitys</vt:lpstr>
      <vt:lpstr>2. ESIOPERATIONAALINEN KAUSI 2 – 7 v.</vt:lpstr>
      <vt:lpstr>PowerPoint-esitys</vt:lpstr>
      <vt:lpstr>PowerPoint-esitys</vt:lpstr>
      <vt:lpstr>3. KONKREETTISTEN OPERAATIOIDEN VAIHE 7 – 10/12V</vt:lpstr>
      <vt:lpstr>PowerPoint-esitys</vt:lpstr>
    </vt:vector>
  </TitlesOfParts>
  <Company>FINNEXPO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KIELEN JA PUHEEN OPPIMINEN</dc:title>
  <dc:creator>Mikko Horppu</dc:creator>
  <cp:lastModifiedBy>Horppu Sari</cp:lastModifiedBy>
  <cp:revision>8</cp:revision>
  <dcterms:created xsi:type="dcterms:W3CDTF">2012-08-24T02:24:58Z</dcterms:created>
  <dcterms:modified xsi:type="dcterms:W3CDTF">2020-04-20T14:46:47Z</dcterms:modified>
</cp:coreProperties>
</file>