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0" r:id="rId6"/>
    <p:sldId id="271" r:id="rId7"/>
    <p:sldId id="261" r:id="rId8"/>
    <p:sldId id="262" r:id="rId9"/>
    <p:sldId id="264" r:id="rId10"/>
    <p:sldId id="263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C59F3D-6EC1-4427-8141-B83F94A14A2D}" v="12" dt="2020-04-21T06:13:46.8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7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8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i Kortesluoma" userId="347934aa27c7b4ee" providerId="LiveId" clId="{D9C59F3D-6EC1-4427-8141-B83F94A14A2D}"/>
    <pc:docChg chg="undo custSel mod addSld modSld sldOrd">
      <pc:chgData name="Heini Kortesluoma" userId="347934aa27c7b4ee" providerId="LiveId" clId="{D9C59F3D-6EC1-4427-8141-B83F94A14A2D}" dt="2020-04-21T06:14:58.693" v="784" actId="26606"/>
      <pc:docMkLst>
        <pc:docMk/>
      </pc:docMkLst>
      <pc:sldChg chg="modSp mod">
        <pc:chgData name="Heini Kortesluoma" userId="347934aa27c7b4ee" providerId="LiveId" clId="{D9C59F3D-6EC1-4427-8141-B83F94A14A2D}" dt="2020-04-17T11:07:13.411" v="62" actId="20577"/>
        <pc:sldMkLst>
          <pc:docMk/>
          <pc:sldMk cId="161882617" sldId="256"/>
        </pc:sldMkLst>
        <pc:spChg chg="mod">
          <ac:chgData name="Heini Kortesluoma" userId="347934aa27c7b4ee" providerId="LiveId" clId="{D9C59F3D-6EC1-4427-8141-B83F94A14A2D}" dt="2020-04-17T11:07:13.411" v="62" actId="20577"/>
          <ac:spMkLst>
            <pc:docMk/>
            <pc:sldMk cId="161882617" sldId="256"/>
            <ac:spMk id="2" creationId="{2722682A-E993-4C78-8590-4B2B5F543572}"/>
          </ac:spMkLst>
        </pc:spChg>
      </pc:sldChg>
      <pc:sldChg chg="addSp delSp modSp mod">
        <pc:chgData name="Heini Kortesluoma" userId="347934aa27c7b4ee" providerId="LiveId" clId="{D9C59F3D-6EC1-4427-8141-B83F94A14A2D}" dt="2020-04-21T06:14:36.943" v="783" actId="14100"/>
        <pc:sldMkLst>
          <pc:docMk/>
          <pc:sldMk cId="177321660" sldId="261"/>
        </pc:sldMkLst>
        <pc:spChg chg="mod ord">
          <ac:chgData name="Heini Kortesluoma" userId="347934aa27c7b4ee" providerId="LiveId" clId="{D9C59F3D-6EC1-4427-8141-B83F94A14A2D}" dt="2020-04-21T06:14:23.584" v="782" actId="26606"/>
          <ac:spMkLst>
            <pc:docMk/>
            <pc:sldMk cId="177321660" sldId="261"/>
            <ac:spMk id="2" creationId="{141CF4BA-99C2-42F0-B90E-C729E6631E10}"/>
          </ac:spMkLst>
        </pc:spChg>
        <pc:spChg chg="mod">
          <ac:chgData name="Heini Kortesluoma" userId="347934aa27c7b4ee" providerId="LiveId" clId="{D9C59F3D-6EC1-4427-8141-B83F94A14A2D}" dt="2020-04-21T06:14:23.584" v="782" actId="26606"/>
          <ac:spMkLst>
            <pc:docMk/>
            <pc:sldMk cId="177321660" sldId="261"/>
            <ac:spMk id="3" creationId="{09638BC5-4046-454B-BB1D-07196C36229F}"/>
          </ac:spMkLst>
        </pc:spChg>
        <pc:spChg chg="del">
          <ac:chgData name="Heini Kortesluoma" userId="347934aa27c7b4ee" providerId="LiveId" clId="{D9C59F3D-6EC1-4427-8141-B83F94A14A2D}" dt="2020-04-21T06:14:06.584" v="779" actId="26606"/>
          <ac:spMkLst>
            <pc:docMk/>
            <pc:sldMk cId="177321660" sldId="261"/>
            <ac:spMk id="19" creationId="{2EEE8F11-3582-44B7-9869-F2D26D7DD9D4}"/>
          </ac:spMkLst>
        </pc:spChg>
        <pc:spChg chg="del">
          <ac:chgData name="Heini Kortesluoma" userId="347934aa27c7b4ee" providerId="LiveId" clId="{D9C59F3D-6EC1-4427-8141-B83F94A14A2D}" dt="2020-04-21T06:14:06.584" v="779" actId="26606"/>
          <ac:spMkLst>
            <pc:docMk/>
            <pc:sldMk cId="177321660" sldId="261"/>
            <ac:spMk id="21" creationId="{2141F1CC-6A53-4BCF-9127-AABB52E2497E}"/>
          </ac:spMkLst>
        </pc:spChg>
        <pc:spChg chg="del">
          <ac:chgData name="Heini Kortesluoma" userId="347934aa27c7b4ee" providerId="LiveId" clId="{D9C59F3D-6EC1-4427-8141-B83F94A14A2D}" dt="2020-04-21T06:14:06.584" v="779" actId="26606"/>
          <ac:spMkLst>
            <pc:docMk/>
            <pc:sldMk cId="177321660" sldId="261"/>
            <ac:spMk id="23" creationId="{561B2B49-7142-4CA8-A929-4671548E6A5A}"/>
          </ac:spMkLst>
        </pc:spChg>
        <pc:spChg chg="add del">
          <ac:chgData name="Heini Kortesluoma" userId="347934aa27c7b4ee" providerId="LiveId" clId="{D9C59F3D-6EC1-4427-8141-B83F94A14A2D}" dt="2020-04-21T06:14:23.584" v="782" actId="26606"/>
          <ac:spMkLst>
            <pc:docMk/>
            <pc:sldMk cId="177321660" sldId="261"/>
            <ac:spMk id="28" creationId="{37FEB674-D811-4FFE-A878-29D0C0ED18D4}"/>
          </ac:spMkLst>
        </pc:spChg>
        <pc:spChg chg="add">
          <ac:chgData name="Heini Kortesluoma" userId="347934aa27c7b4ee" providerId="LiveId" clId="{D9C59F3D-6EC1-4427-8141-B83F94A14A2D}" dt="2020-04-21T06:14:23.584" v="782" actId="26606"/>
          <ac:spMkLst>
            <pc:docMk/>
            <pc:sldMk cId="177321660" sldId="261"/>
            <ac:spMk id="33" creationId="{2C6A2225-94AF-4BC4-98F4-77746E7B10A9}"/>
          </ac:spMkLst>
        </pc:spChg>
        <pc:spChg chg="add">
          <ac:chgData name="Heini Kortesluoma" userId="347934aa27c7b4ee" providerId="LiveId" clId="{D9C59F3D-6EC1-4427-8141-B83F94A14A2D}" dt="2020-04-21T06:14:23.584" v="782" actId="26606"/>
          <ac:spMkLst>
            <pc:docMk/>
            <pc:sldMk cId="177321660" sldId="261"/>
            <ac:spMk id="35" creationId="{648F5915-2CE1-4F74-88C5-D4366893D2DF}"/>
          </ac:spMkLst>
        </pc:spChg>
        <pc:picChg chg="mod ord">
          <ac:chgData name="Heini Kortesluoma" userId="347934aa27c7b4ee" providerId="LiveId" clId="{D9C59F3D-6EC1-4427-8141-B83F94A14A2D}" dt="2020-04-21T06:14:36.943" v="783" actId="14100"/>
          <ac:picMkLst>
            <pc:docMk/>
            <pc:sldMk cId="177321660" sldId="261"/>
            <ac:picMk id="7" creationId="{5E7917CF-BF16-42B6-8344-0A2D5B386102}"/>
          </ac:picMkLst>
        </pc:picChg>
        <pc:picChg chg="del">
          <ac:chgData name="Heini Kortesluoma" userId="347934aa27c7b4ee" providerId="LiveId" clId="{D9C59F3D-6EC1-4427-8141-B83F94A14A2D}" dt="2020-04-21T06:13:42.221" v="777" actId="478"/>
          <ac:picMkLst>
            <pc:docMk/>
            <pc:sldMk cId="177321660" sldId="261"/>
            <ac:picMk id="13" creationId="{EDF1E740-7F23-4D4E-BA29-8DD4FA44DB54}"/>
          </ac:picMkLst>
        </pc:picChg>
        <pc:picChg chg="mod ord">
          <ac:chgData name="Heini Kortesluoma" userId="347934aa27c7b4ee" providerId="LiveId" clId="{D9C59F3D-6EC1-4427-8141-B83F94A14A2D}" dt="2020-04-21T06:14:23.584" v="782" actId="26606"/>
          <ac:picMkLst>
            <pc:docMk/>
            <pc:sldMk cId="177321660" sldId="261"/>
            <ac:picMk id="14" creationId="{E0A527C8-75C7-4C2B-ACF9-5FE9222E6AF3}"/>
          </ac:picMkLst>
        </pc:picChg>
      </pc:sldChg>
      <pc:sldChg chg="ord">
        <pc:chgData name="Heini Kortesluoma" userId="347934aa27c7b4ee" providerId="LiveId" clId="{D9C59F3D-6EC1-4427-8141-B83F94A14A2D}" dt="2020-04-21T05:51:17.604" v="155" actId="20578"/>
        <pc:sldMkLst>
          <pc:docMk/>
          <pc:sldMk cId="3776826885" sldId="265"/>
        </pc:sldMkLst>
      </pc:sldChg>
      <pc:sldChg chg="modSp add mod">
        <pc:chgData name="Heini Kortesluoma" userId="347934aa27c7b4ee" providerId="LiveId" clId="{D9C59F3D-6EC1-4427-8141-B83F94A14A2D}" dt="2020-04-21T05:50:50.261" v="152" actId="20577"/>
        <pc:sldMkLst>
          <pc:docMk/>
          <pc:sldMk cId="4207954697" sldId="270"/>
        </pc:sldMkLst>
        <pc:spChg chg="mod">
          <ac:chgData name="Heini Kortesluoma" userId="347934aa27c7b4ee" providerId="LiveId" clId="{D9C59F3D-6EC1-4427-8141-B83F94A14A2D}" dt="2020-04-21T05:50:50.261" v="152" actId="20577"/>
          <ac:spMkLst>
            <pc:docMk/>
            <pc:sldMk cId="4207954697" sldId="270"/>
            <ac:spMk id="2" creationId="{389906B4-DF6D-4700-A801-59AACBAACB61}"/>
          </ac:spMkLst>
        </pc:spChg>
        <pc:spChg chg="mod">
          <ac:chgData name="Heini Kortesluoma" userId="347934aa27c7b4ee" providerId="LiveId" clId="{D9C59F3D-6EC1-4427-8141-B83F94A14A2D}" dt="2020-04-21T05:50:43.105" v="151" actId="20577"/>
          <ac:spMkLst>
            <pc:docMk/>
            <pc:sldMk cId="4207954697" sldId="270"/>
            <ac:spMk id="3" creationId="{743D6B07-A0C4-467A-BCA7-EF34A38F8B0C}"/>
          </ac:spMkLst>
        </pc:spChg>
      </pc:sldChg>
      <pc:sldChg chg="addSp modSp add mod setBg setClrOvrMap">
        <pc:chgData name="Heini Kortesluoma" userId="347934aa27c7b4ee" providerId="LiveId" clId="{D9C59F3D-6EC1-4427-8141-B83F94A14A2D}" dt="2020-04-21T06:14:58.693" v="784" actId="26606"/>
        <pc:sldMkLst>
          <pc:docMk/>
          <pc:sldMk cId="1442140358" sldId="271"/>
        </pc:sldMkLst>
        <pc:spChg chg="mod">
          <ac:chgData name="Heini Kortesluoma" userId="347934aa27c7b4ee" providerId="LiveId" clId="{D9C59F3D-6EC1-4427-8141-B83F94A14A2D}" dt="2020-04-21T06:14:58.693" v="784" actId="26606"/>
          <ac:spMkLst>
            <pc:docMk/>
            <pc:sldMk cId="1442140358" sldId="271"/>
            <ac:spMk id="2" creationId="{32948A31-9AA0-43D6-B65B-F8D2B9A26857}"/>
          </ac:spMkLst>
        </pc:spChg>
        <pc:spChg chg="mod">
          <ac:chgData name="Heini Kortesluoma" userId="347934aa27c7b4ee" providerId="LiveId" clId="{D9C59F3D-6EC1-4427-8141-B83F94A14A2D}" dt="2020-04-21T06:14:58.693" v="784" actId="26606"/>
          <ac:spMkLst>
            <pc:docMk/>
            <pc:sldMk cId="1442140358" sldId="271"/>
            <ac:spMk id="3" creationId="{8E46D7D3-3264-46A3-A21B-D76EB9061320}"/>
          </ac:spMkLst>
        </pc:spChg>
        <pc:spChg chg="add">
          <ac:chgData name="Heini Kortesluoma" userId="347934aa27c7b4ee" providerId="LiveId" clId="{D9C59F3D-6EC1-4427-8141-B83F94A14A2D}" dt="2020-04-21T06:14:58.693" v="784" actId="26606"/>
          <ac:spMkLst>
            <pc:docMk/>
            <pc:sldMk cId="1442140358" sldId="271"/>
            <ac:spMk id="9" creationId="{EF9B8DF2-C3F5-49A2-94D2-F7B65A0F1F15}"/>
          </ac:spMkLst>
        </pc:spChg>
        <pc:picChg chg="add mod">
          <ac:chgData name="Heini Kortesluoma" userId="347934aa27c7b4ee" providerId="LiveId" clId="{D9C59F3D-6EC1-4427-8141-B83F94A14A2D}" dt="2020-04-21T06:14:58.693" v="784" actId="26606"/>
          <ac:picMkLst>
            <pc:docMk/>
            <pc:sldMk cId="1442140358" sldId="271"/>
            <ac:picMk id="4" creationId="{065061DF-A60F-4519-9D56-16EF951161F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25E550-665D-4CDA-86C3-D7769B73C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DA6E3D9-8A84-4FF9-845A-5344261D0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1E47E9B-7546-4B97-857E-BE6C8CB53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FE7EBCC-7165-4AF6-AF1D-1F8C39FD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3EB0E0-8F5E-45DF-8BF7-A34DEC18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459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0C8953-0138-46C0-8F80-8019A9B6D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AA2EE41-E51A-4824-BDED-E5E424AD5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06F7AB8-3A14-46D5-A10D-4C45DE97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DB5E46C-1AFC-4DB4-A4FE-7E3A7FF5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3378FB-F821-4608-93EA-AD6980D0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959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233267C-D49F-4436-B022-59D360A007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64E0C0CB-6EAA-4750-9CE0-5E439D87A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BC0169-D24B-4986-83A7-A217D99B4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06D06D-FFD6-43BF-8BE3-73A81035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D183C2-EE97-4730-84E8-92E122480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7453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C8E2720-6329-4236-AF36-10DA1A198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859BCE-2D4E-4442-932A-3112958D7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F15CA34-C217-41A8-93DA-CC18DF3D7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0FC14E7-3A68-4B1E-9A07-4E8F94349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D19131-A973-48FB-94CB-F345C1893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2518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1AEA97-CE3E-4AEE-87A9-76D0252D2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D608B0D-1E18-4B54-A0A5-19F55528D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B98666-5ADC-495B-9069-4A61897E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C8BDA89-86B0-40B6-9401-C743EB9F7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FC8D668-7A2D-4CB2-8D69-E902E2644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7282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DA607CF-7EE6-4A09-BE86-DB7CB77B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FB8ED30-356E-476D-9BE2-2ED71BE12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4BF1A53-5AF1-4F46-91EF-E2DA0B5E9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F34BE66-D318-4E8F-8818-4F23058E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3E3CCCB-7FEE-45F1-9791-7FD34C6B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F416B86-0C32-44DD-934D-92FDEB43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1912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9178156-87EB-431B-A3AD-8A34D470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334A262-8AFB-4EC6-BFD5-786FC8383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0FABBD2-0BDF-4BFA-AEA0-2AA028476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FE57CC7-9377-44B2-9D02-0F077C1C2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D8FB734-EAAD-43F7-87B7-3D11442163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EFD86FF-C87A-48A9-BF0A-493CDF1A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E773B5A-3F27-4F0B-A174-CCCCADC99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ABD6ACE2-577B-4829-A8E9-9ACE5F15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648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633752-3771-4788-B8B4-CE43A6AA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D4D195F-A036-4CDF-B479-017D8CCC9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1D46636-6AE4-416C-BF44-C185B648A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A572490-F794-46AE-864F-83EF9E48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16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35E95543-7064-4A42-B3AA-78BA79201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6BE926-5D79-4133-95FA-072AF8E24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38C916BC-D24C-4952-97B1-E57139384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03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409FF66-67BC-496D-A7ED-017EABF55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27B814-EF8B-4AAA-A55B-FB3AEC5A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80BC3A-9C13-4772-BDDF-64EE7ACDE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B581892-3937-4D63-B074-42A57E66E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1474D26-A35A-4F1B-A54E-F283DF37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A327E38-8AEB-4916-A545-ED858778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92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C0D5A48-59F8-4F07-ABEE-E667C58B0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3B0DAA5-4738-40DA-9938-A8E4E57C1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753FF5F1-9FA9-41FC-B33A-B07DD0210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32A446F-394A-4CDB-A509-6066E66E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8FCBA7D-E396-4719-A2ED-E63625CF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3773D5B-8CAD-4B90-A3DF-F2C48EE6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3463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ABEAB2F-6B39-4AC1-9085-BFE5E9C0E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7917F90-13AD-497C-9A0C-723A2D7F6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A37604-E5C9-41AA-87F7-4A4E12D826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C4A4D-D23A-4BA3-9C54-EF13C1B36D86}" type="datetimeFigureOut">
              <a:rPr lang="fi-FI" smtClean="0"/>
              <a:t>20.4.2020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864992-46BF-428C-AFD3-4F35D7F95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AB7FA8-F3AE-4856-BD42-924BB31E7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6E688-7A74-4FDD-B2D5-6530C105881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687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22682A-E993-4C78-8590-4B2B5F543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6628" y="1783959"/>
            <a:ext cx="4950072" cy="2889114"/>
          </a:xfrm>
        </p:spPr>
        <p:txBody>
          <a:bodyPr anchor="b">
            <a:normAutofit/>
          </a:bodyPr>
          <a:lstStyle/>
          <a:p>
            <a:pPr algn="l"/>
            <a:r>
              <a:rPr lang="fi-FI" sz="4700" dirty="0"/>
              <a:t>Toimintaympäristön merkitys, valinta ja muokkaaminen 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ABEA386-5237-46FB-8526-93391E29F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pPr algn="l"/>
            <a:endParaRPr lang="fi-FI" sz="20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ulko, eläin, nisäkäs, metsä&#10;&#10;Kuvaus luotu automaattisesti">
            <a:extLst>
              <a:ext uri="{FF2B5EF4-FFF2-40B4-BE49-F238E27FC236}">
                <a16:creationId xmlns:a16="http://schemas.microsoft.com/office/drawing/2014/main" id="{391A6003-39D2-4A00-93E3-9793CDC80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28702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882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4BEC368-749C-4BC8-8EA3-6A31F41AE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fi-FI" dirty="0"/>
              <a:t>Uudistumisen tarve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B118BB-B0DD-4375-975C-01827509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fi-FI" sz="1800"/>
              <a:t>Rentoutuminen</a:t>
            </a:r>
          </a:p>
          <a:p>
            <a:r>
              <a:rPr lang="fi-FI" sz="1800"/>
              <a:t>Kunnon kohentaminen</a:t>
            </a:r>
          </a:p>
          <a:p>
            <a:r>
              <a:rPr lang="fi-FI" sz="1800"/>
              <a:t>Flow:n kokeminen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8F3ACF0-5F18-4C82-8D84-7FD3A5752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6"/>
          <a:stretch/>
        </p:blipFill>
        <p:spPr>
          <a:xfrm>
            <a:off x="7689829" y="10"/>
            <a:ext cx="4502173" cy="3448209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Kuva, joka sisältää kohteen ulko, seisominen, nuori, nainen&#10;&#10;Kuvaus luotu automaattisesti">
            <a:extLst>
              <a:ext uri="{FF2B5EF4-FFF2-40B4-BE49-F238E27FC236}">
                <a16:creationId xmlns:a16="http://schemas.microsoft.com/office/drawing/2014/main" id="{1D5BD446-4402-45F8-AC09-3E7EC441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0" r="4" b="24845"/>
          <a:stretch/>
        </p:blipFill>
        <p:spPr>
          <a:xfrm>
            <a:off x="8692736" y="3969245"/>
            <a:ext cx="3499264" cy="2837560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2253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582D73-534F-45DB-8DA4-DA325D76D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/>
              <a:t>Ympäristö: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68AA15B-788D-46B0-BF7D-4E33F8532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4" y="1970258"/>
            <a:ext cx="5609220" cy="4573046"/>
          </a:xfrm>
        </p:spPr>
        <p:txBody>
          <a:bodyPr anchor="t">
            <a:normAutofit fontScale="92500"/>
          </a:bodyPr>
          <a:lstStyle/>
          <a:p>
            <a:r>
              <a:rPr lang="fi-FI" sz="2100" dirty="0"/>
              <a:t>Edistää, rajoittaa tai estää toimintaa, osallistumista tai tekemistä</a:t>
            </a:r>
          </a:p>
          <a:p>
            <a:r>
              <a:rPr lang="fi-FI" sz="2100" dirty="0"/>
              <a:t>Toimintakyvyn rajoitteet, toimintakykyä tukevat apuvälineet ja -menetelmät</a:t>
            </a:r>
          </a:p>
          <a:p>
            <a:r>
              <a:rPr lang="fi-FI" sz="2100" dirty="0"/>
              <a:t>Ympäristön mahdollisuudet, asiakkaan toimintakyky huomioiden</a:t>
            </a:r>
          </a:p>
          <a:p>
            <a:r>
              <a:rPr lang="fi-FI" sz="2100" dirty="0"/>
              <a:t>Ympäristön </a:t>
            </a:r>
            <a:r>
              <a:rPr lang="fi-FI" sz="2100" dirty="0" err="1"/>
              <a:t>rajoittteet</a:t>
            </a:r>
            <a:r>
              <a:rPr lang="fi-FI" sz="2100" dirty="0"/>
              <a:t> -&gt; muokataan ympäristöä, ei ihmistä!</a:t>
            </a:r>
          </a:p>
          <a:p>
            <a:r>
              <a:rPr lang="fi-FI" sz="2100" dirty="0"/>
              <a:t>Toimintaympäristön analysointi ja muokkaaminen (mitä tulee huomioida, mitä muutoksia tai tukea tarvitaan, että toiminta onnistuu)</a:t>
            </a:r>
          </a:p>
          <a:p>
            <a:r>
              <a:rPr lang="fi-FI" sz="2100" dirty="0"/>
              <a:t>Mitä ympäristö tarjoaa?</a:t>
            </a:r>
          </a:p>
          <a:p>
            <a:r>
              <a:rPr lang="fi-FI" sz="2100" dirty="0"/>
              <a:t>Toimintaympäristön valinta on jo muokkaamista; huomioidaan asiakkaan tarpeet</a:t>
            </a:r>
          </a:p>
          <a:p>
            <a:endParaRPr lang="fi-FI" sz="14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17684BF-A354-4235-BEEA-3792293FDE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36" r="10691" b="1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85435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15C949-7AA8-41B5-BACD-F4764FC3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sz="2800" dirty="0"/>
              <a:t>Toimintaympäristön kartoittaminen ja toiminnan suunnittelu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2C3C3F1-D1E4-440A-9255-55A24A34F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609220" cy="4264286"/>
          </a:xfrm>
        </p:spPr>
        <p:txBody>
          <a:bodyPr anchor="t">
            <a:normAutofit/>
          </a:bodyPr>
          <a:lstStyle/>
          <a:p>
            <a:r>
              <a:rPr lang="fi-FI" sz="1800" dirty="0"/>
              <a:t>Millainen fyysinen ympäristö on? Tilat, kalusteet, materiaalit, valaistus, kynnykset, välineiden tarve</a:t>
            </a:r>
          </a:p>
          <a:p>
            <a:r>
              <a:rPr lang="fi-FI" sz="1800" dirty="0"/>
              <a:t>Miten aiottu tekeminen mahdollistuu? Esteettömyys, ergonomisuus, toiminnan kesto ja helppous</a:t>
            </a:r>
          </a:p>
          <a:p>
            <a:r>
              <a:rPr lang="fi-FI" sz="1800" dirty="0"/>
              <a:t>Mukavuus; lämpötila, melu, valaistus, yksilöllisyys</a:t>
            </a:r>
          </a:p>
          <a:p>
            <a:r>
              <a:rPr lang="fi-FI" sz="1800" dirty="0"/>
              <a:t>Ympäristön vihjeet; toiminnan valmistelut ennakoivat tulevaa toimintaa (esim. kaikki istutusvälineet ovat valmiina </a:t>
            </a:r>
            <a:r>
              <a:rPr lang="fi-FI" sz="1800" dirty="0" err="1"/>
              <a:t>puutarhatoimitaan</a:t>
            </a:r>
            <a:r>
              <a:rPr lang="fi-FI" sz="1800" dirty="0"/>
              <a:t> mentäessä)</a:t>
            </a:r>
          </a:p>
          <a:p>
            <a:r>
              <a:rPr lang="fi-FI" sz="1800" dirty="0"/>
              <a:t>Vuorovaikutus; mitkä ovat asiakkaan tuentarpeet (yhdessä, mutta </a:t>
            </a:r>
            <a:r>
              <a:rPr lang="fi-FI" sz="1800" dirty="0" err="1"/>
              <a:t>mahd</a:t>
            </a:r>
            <a:r>
              <a:rPr lang="fi-FI" sz="1800" dirty="0"/>
              <a:t> myös omaan tilaan, miten pääsen vuoteesta käsin hellimään kaverikoiraa jne.)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 descr="Kuva, joka sisältää kohteen ruoho, ulko, polkupyörä, pysäköity&#10;&#10;Kuvaus luotu automaattisesti">
            <a:extLst>
              <a:ext uri="{FF2B5EF4-FFF2-40B4-BE49-F238E27FC236}">
                <a16:creationId xmlns:a16="http://schemas.microsoft.com/office/drawing/2014/main" id="{918A8D7F-C42C-4EFC-A519-3699C1BEB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0" r="3" b="6835"/>
          <a:stretch/>
        </p:blipFill>
        <p:spPr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13833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A0D6674D-6023-439D-9D45-4EA67272C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2" r="5647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BBA1B5D-8F80-4F4E-BDB4-103015DAD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9560" y="1541946"/>
            <a:ext cx="4819951" cy="3181684"/>
          </a:xfrm>
        </p:spPr>
        <p:txBody>
          <a:bodyPr anchor="t">
            <a:normAutofit/>
          </a:bodyPr>
          <a:lstStyle/>
          <a:p>
            <a:r>
              <a:rPr lang="fi-FI" sz="1800" dirty="0"/>
              <a:t>Luoko tila ja ryhmä yksilölle turvallisen vai uhkaavan tunteen (joku pelkää metsässä liikkumista, joku korkeita paikkoja tai sosiaalisia tilanteita)</a:t>
            </a:r>
          </a:p>
          <a:p>
            <a:r>
              <a:rPr lang="fi-FI" sz="1800" dirty="0"/>
              <a:t>miten hoitaja tukee asiakasta? (asiakkaan tunteminen, tai tiedustelu häntä hoitavilta, tilanteiden ennakointi, havainnointi ja ratkaisut)</a:t>
            </a:r>
          </a:p>
          <a:p>
            <a:endParaRPr lang="fi-FI" sz="1800" dirty="0"/>
          </a:p>
          <a:p>
            <a:endParaRPr lang="fi-FI" sz="1800" dirty="0"/>
          </a:p>
          <a:p>
            <a:endParaRPr lang="fi-FI" sz="1800" dirty="0"/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2397348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CD93A6-492C-459C-947F-439B43D61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>
            <a:normAutofit/>
          </a:bodyPr>
          <a:lstStyle/>
          <a:p>
            <a:r>
              <a:rPr lang="fi-FI" dirty="0"/>
              <a:t>Miten kartoitan ja suunnittelen?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E5BB037-6085-4CFC-A0DD-C2B981FB0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08" r="2311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914C38-1789-4508-8C5D-F35671993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578" y="2871982"/>
            <a:ext cx="5004073" cy="3706948"/>
          </a:xfrm>
        </p:spPr>
        <p:txBody>
          <a:bodyPr anchor="t">
            <a:normAutofit/>
          </a:bodyPr>
          <a:lstStyle/>
          <a:p>
            <a:r>
              <a:rPr lang="fi-FI" sz="1800" dirty="0"/>
              <a:t>Havainnointi</a:t>
            </a:r>
          </a:p>
          <a:p>
            <a:r>
              <a:rPr lang="fi-FI" sz="1800" dirty="0"/>
              <a:t>Asiakkaaseen tai ryhmään perehtyminen</a:t>
            </a:r>
          </a:p>
          <a:p>
            <a:r>
              <a:rPr lang="fi-FI" sz="1800" dirty="0"/>
              <a:t>Toiminnasta tiedottaminen (luo mielikuvia, esim. esite </a:t>
            </a:r>
            <a:r>
              <a:rPr lang="fi-FI" sz="1800" dirty="0" err="1"/>
              <a:t>tyhy</a:t>
            </a:r>
            <a:r>
              <a:rPr lang="fi-FI" sz="1800" dirty="0"/>
              <a:t>-päivästä työtoimintaan)</a:t>
            </a:r>
          </a:p>
          <a:p>
            <a:r>
              <a:rPr lang="fi-FI" sz="1800" dirty="0"/>
              <a:t>Suunnittelu yhdessä asiakkaan tai ryhmän kanssa</a:t>
            </a:r>
          </a:p>
          <a:p>
            <a:r>
              <a:rPr lang="fi-FI" sz="1800" dirty="0"/>
              <a:t>Ohjaaja kokeilee ensin itse (huomioi myös rajoitteet ja toiminta niiden kanssa)</a:t>
            </a:r>
          </a:p>
          <a:p>
            <a:r>
              <a:rPr lang="fi-FI" sz="1800" dirty="0"/>
              <a:t>Esteettömyys ja turvallisuus; miten asiakas pääsee toimintaympäristöön jne., miten tulee toimia, valmistella, huomioida, että turvallisuus toteutuu</a:t>
            </a:r>
          </a:p>
          <a:p>
            <a:endParaRPr lang="fi-FI" sz="1700" dirty="0"/>
          </a:p>
          <a:p>
            <a:endParaRPr lang="fi-FI" sz="1700" dirty="0"/>
          </a:p>
        </p:txBody>
      </p:sp>
    </p:spTree>
    <p:extLst>
      <p:ext uri="{BB962C8B-B14F-4D97-AF65-F5344CB8AC3E}">
        <p14:creationId xmlns:p14="http://schemas.microsoft.com/office/powerpoint/2010/main" val="3403051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9906B4-DF6D-4700-A801-59AACBAAC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Lähteet: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3D6B07-A0C4-467A-BCA7-EF34A38F8B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sz="1600" dirty="0" err="1"/>
              <a:t>Grek</a:t>
            </a:r>
            <a:r>
              <a:rPr lang="fi-FI" sz="1600" dirty="0"/>
              <a:t>, K. 2008. TERVEYDEN EDISTÄMISEN ASIANTUNTIJOIDEN, TOIMINTATERAPEUTTIEN JA NUORTEN KÄSITYKSIÄ TERVEYDEN EDISTÄMISESTÄ: toiminnallinen näkökulma. Toimintaterapian pro gradu- tutkielma Jyväskylän yliopisto, Terveystieteiden laitos.</a:t>
            </a:r>
          </a:p>
          <a:p>
            <a:pPr marL="0" indent="0">
              <a:buNone/>
            </a:pPr>
            <a:r>
              <a:rPr lang="fi-FI" sz="1600" dirty="0"/>
              <a:t>Salonpää, O. &amp; Österberg, J. 2014. TOIMINNALLISTEN TARPEIDEN ILMENEMINEN IKÄIHMISTEN KOKEMUKSISSA TOIMINTATERAPIARYHMÄSTÄ. Opinnäytetyö. Toimintaterapian koulutusohjelmaOulun seudun ammattikorkeakoulu</a:t>
            </a:r>
          </a:p>
        </p:txBody>
      </p:sp>
    </p:spTree>
    <p:extLst>
      <p:ext uri="{BB962C8B-B14F-4D97-AF65-F5344CB8AC3E}">
        <p14:creationId xmlns:p14="http://schemas.microsoft.com/office/powerpoint/2010/main" val="4207954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E334DA-D8B0-4077-9D2D-DD4A773F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/>
              <a:t>Tarvitsemme toimintaa: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52F30B4-D363-454E-B53B-1DFB44250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fi-FI" sz="1800" dirty="0"/>
              <a:t>Luo päiväjärjestystä (jäsentää aikaa), rakennetta elämälle</a:t>
            </a:r>
          </a:p>
          <a:p>
            <a:r>
              <a:rPr lang="fi-FI" sz="1800" dirty="0"/>
              <a:t>Luo tarkoitusta ja merkitystä</a:t>
            </a:r>
          </a:p>
          <a:p>
            <a:r>
              <a:rPr lang="fi-FI" sz="1800" dirty="0"/>
              <a:t>Oman näköinen, mielekäs tekeminen, mielihyvän tunne (henkilökohtaiset mieltymykset ja kiinnostuksen kohteet)</a:t>
            </a:r>
          </a:p>
          <a:p>
            <a:r>
              <a:rPr lang="fi-FI" sz="1800" dirty="0"/>
              <a:t>Edesauttaa terveyttä ja hyvinvointia</a:t>
            </a:r>
          </a:p>
          <a:p>
            <a:r>
              <a:rPr lang="fi-FI" sz="1800" dirty="0"/>
              <a:t>Toiminta voi olla myös terapeuttista tai kuntouttavaa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37548EF-9FBD-4ADF-936E-294B77A3B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6" r="3" b="17989"/>
          <a:stretch/>
        </p:blipFill>
        <p:spPr>
          <a:xfrm>
            <a:off x="6270171" y="-3"/>
            <a:ext cx="5921829" cy="6032667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5253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3BCEF1-BBE5-436E-BC29-8630D421B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/>
              <a:t>Ihmisen toiminnalliset tarpeet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3D2DAE7-BA07-4335-ACBC-4D9E22548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627" y="4750893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/>
              <a:t>(mukaillen Double &amp; Santhan 2008)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9E4B04D-51BA-4CCC-9C7D-B96FEC28E5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32" r="10487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3373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uva 4" descr="Kuva, joka sisältää kohteen ulko, henkilö, ruoho, nuori&#10;&#10;Kuvaus luotu automaattisesti">
            <a:extLst>
              <a:ext uri="{FF2B5EF4-FFF2-40B4-BE49-F238E27FC236}">
                <a16:creationId xmlns:a16="http://schemas.microsoft.com/office/drawing/2014/main" id="{FCA08A9A-659A-4053-95A3-02AF344A30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" r="1379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D92B83C-D072-464F-B035-7EBC0F3DA8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CC8F035-23AE-405F-AD3D-6A95F4FB3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0" y="689407"/>
            <a:ext cx="3564569" cy="1325563"/>
          </a:xfrm>
        </p:spPr>
        <p:txBody>
          <a:bodyPr anchor="ctr">
            <a:normAutofit fontScale="90000"/>
          </a:bodyPr>
          <a:lstStyle/>
          <a:p>
            <a:br>
              <a:rPr lang="fi-FI" sz="2200" dirty="0"/>
            </a:br>
            <a:r>
              <a:rPr lang="fi-FI" dirty="0">
                <a:solidFill>
                  <a:schemeClr val="bg1"/>
                </a:solidFill>
              </a:rPr>
              <a:t>Aikaansaamisen tarve </a:t>
            </a:r>
            <a:br>
              <a:rPr lang="fi-FI" sz="2200" dirty="0"/>
            </a:br>
            <a:endParaRPr lang="fi-FI" sz="22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A2D3AF-5E29-4C97-B62C-4DBF0F01E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>
            <a:normAutofit/>
          </a:bodyPr>
          <a:lstStyle/>
          <a:p>
            <a:r>
              <a:rPr lang="fi-FI" sz="1800" dirty="0">
                <a:solidFill>
                  <a:schemeClr val="bg1"/>
                </a:solidFill>
              </a:rPr>
              <a:t>suunnitellun tekemisen ja tavoitteen saavuttaminen, asioiden oppiminen, toisten auttaminen</a:t>
            </a:r>
          </a:p>
          <a:p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3776826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756385-C4F9-4019-A9FC-C66AFD1C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30" y="803325"/>
            <a:ext cx="5314536" cy="1325563"/>
          </a:xfrm>
        </p:spPr>
        <p:txBody>
          <a:bodyPr>
            <a:normAutofit/>
          </a:bodyPr>
          <a:lstStyle/>
          <a:p>
            <a:r>
              <a:rPr lang="fi-FI" dirty="0"/>
              <a:t>Vaikuttamisen tarve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2BB9701-3F06-47EE-BB41-4672BE1ADB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98" b="-2"/>
          <a:stretch/>
        </p:blipFill>
        <p:spPr>
          <a:xfrm>
            <a:off x="2" y="-3"/>
            <a:ext cx="6251040" cy="64958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0" y="0"/>
                </a:moveTo>
                <a:lnTo>
                  <a:pt x="4400491" y="0"/>
                </a:lnTo>
                <a:lnTo>
                  <a:pt x="4484766" y="76595"/>
                </a:lnTo>
                <a:cubicBezTo>
                  <a:pt x="5076107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8C017D-F5F0-4BFF-90D6-D37666B1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329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fi-FI" sz="1800"/>
              <a:t>voin tehdä omia valintoja, ratkaisuja, saan ja voin vaikuttaa</a:t>
            </a:r>
          </a:p>
          <a:p>
            <a:r>
              <a:rPr lang="fi-FI" sz="1800"/>
              <a:t>Miten tuen asiakasta tässä? (motivointi, tuki, kannustus)</a:t>
            </a:r>
          </a:p>
        </p:txBody>
      </p:sp>
    </p:spTree>
    <p:extLst>
      <p:ext uri="{BB962C8B-B14F-4D97-AF65-F5344CB8AC3E}">
        <p14:creationId xmlns:p14="http://schemas.microsoft.com/office/powerpoint/2010/main" val="182204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2948A31-9AA0-43D6-B65B-F8D2B9A2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 dirty="0"/>
              <a:t>Vahvistamisen tarve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46D7D3-3264-46A3-A21B-D76EB9061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fi-FI" sz="1800" dirty="0"/>
              <a:t>Omien valintojen tärkeäksi ja hyödylliseksi kokeminen</a:t>
            </a:r>
          </a:p>
          <a:p>
            <a:r>
              <a:rPr lang="fi-FI" sz="1800" dirty="0"/>
              <a:t>Itsearvostus</a:t>
            </a:r>
          </a:p>
          <a:p>
            <a:r>
              <a:rPr lang="fi-FI" sz="1800" dirty="0"/>
              <a:t>Vahvistumisen kokemus muiden antaman palautteen ja arvostuksen, omien saavutusten tunnistamisen kautta</a:t>
            </a: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 descr="Kuva, joka sisältää kohteen henkilö, ulko, keltainen, lapsi&#10;&#10;Kuvaus luotu automaattisesti">
            <a:extLst>
              <a:ext uri="{FF2B5EF4-FFF2-40B4-BE49-F238E27FC236}">
                <a16:creationId xmlns:a16="http://schemas.microsoft.com/office/drawing/2014/main" id="{065061DF-A60F-4519-9D56-16EF951161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693"/>
          <a:stretch/>
        </p:blipFill>
        <p:spPr>
          <a:xfrm>
            <a:off x="6893317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2140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1CF4BA-99C2-42F0-B90E-C729E663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fi-FI"/>
              <a:t>Yhteyden kokemus -</a:t>
            </a:r>
            <a:br>
              <a:rPr lang="fi-FI"/>
            </a:br>
            <a:r>
              <a:rPr lang="fi-FI"/>
              <a:t>Koherenssin tunne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638BC5-4046-454B-BB1D-07196C362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r>
              <a:rPr lang="fi-FI" sz="1800"/>
              <a:t>Koossapysyvyyden ja yhtenäisyyden tunne; kykyä tuntea elämänsä ymmärrettäväksi, mielekkääksi ja hallittavaksi </a:t>
            </a:r>
          </a:p>
          <a:p>
            <a:r>
              <a:rPr lang="fi-FI" sz="1800"/>
              <a:t>Yhteyden tunne kasvaa toiminnallisten kokemusten kautta; millainen olen, mihin minä pystyn, millaiseksi tahdon tulla = identiteetti ilmenee ja vahvistuu</a:t>
            </a:r>
          </a:p>
          <a:p>
            <a:r>
              <a:rPr lang="fi-FI" sz="1800"/>
              <a:t>Miten tuen asiakasta näkemään oma kykeneväisyytensä ja se mihin kaikkeen hän pystyy? 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 descr="Kuva, joka sisältää kohteen ulko, henkilö, vesi, penkki&#10;&#10;Kuvaus luotu automaattisesti">
            <a:extLst>
              <a:ext uri="{FF2B5EF4-FFF2-40B4-BE49-F238E27FC236}">
                <a16:creationId xmlns:a16="http://schemas.microsoft.com/office/drawing/2014/main" id="{5E7917CF-BF16-42B6-8344-0A2D5B386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6"/>
          <a:stretch/>
        </p:blipFill>
        <p:spPr>
          <a:xfrm>
            <a:off x="7689829" y="10"/>
            <a:ext cx="4502173" cy="3612928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E0A527C8-75C7-4C2B-ACF9-5FE9222E6A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54" r="4" b="15731"/>
          <a:stretch/>
        </p:blipFill>
        <p:spPr>
          <a:xfrm>
            <a:off x="8768827" y="4082141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321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vesi, urheilu, kalastus, ulko&#10;&#10;Kuvaus luotu automaattisesti">
            <a:extLst>
              <a:ext uri="{FF2B5EF4-FFF2-40B4-BE49-F238E27FC236}">
                <a16:creationId xmlns:a16="http://schemas.microsoft.com/office/drawing/2014/main" id="{57B83333-E047-49EF-81AB-5B92F781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5" r="-1" b="-1"/>
          <a:stretch/>
        </p:blipFill>
        <p:spPr>
          <a:xfrm>
            <a:off x="20" y="10"/>
            <a:ext cx="7009876" cy="6857990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11927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42784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7EC0439-6B44-49F0-B384-525FA3BBB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436" y="1396289"/>
            <a:ext cx="4819952" cy="1325563"/>
          </a:xfrm>
        </p:spPr>
        <p:txBody>
          <a:bodyPr>
            <a:normAutofit/>
          </a:bodyPr>
          <a:lstStyle/>
          <a:p>
            <a:r>
              <a:rPr lang="fi-FI" sz="3400"/>
              <a:t>Osallisuus ja yhteenkuuluvuuden tunne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534AFF-68B5-4A42-A547-D37D47F58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1435" y="2871982"/>
            <a:ext cx="4819951" cy="3181684"/>
          </a:xfrm>
        </p:spPr>
        <p:txBody>
          <a:bodyPr anchor="t">
            <a:normAutofit/>
          </a:bodyPr>
          <a:lstStyle/>
          <a:p>
            <a:r>
              <a:rPr lang="fi-FI" sz="1800"/>
              <a:t>Yhteisten kokemusten, tavoitteiden ja arvojen jakaminen</a:t>
            </a:r>
          </a:p>
          <a:p>
            <a:r>
              <a:rPr lang="fi-FI" sz="1800"/>
              <a:t>Porukkaan kuuluvuuden tunne</a:t>
            </a:r>
          </a:p>
          <a:p>
            <a:endParaRPr lang="fi-FI" sz="1800"/>
          </a:p>
        </p:txBody>
      </p:sp>
    </p:spTree>
    <p:extLst>
      <p:ext uri="{BB962C8B-B14F-4D97-AF65-F5344CB8AC3E}">
        <p14:creationId xmlns:p14="http://schemas.microsoft.com/office/powerpoint/2010/main" val="1839116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3BFE1950-422C-4440-AE88-09C057F5E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b="30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100024A-CF2B-453E-A1A6-84F6EC40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fi-FI" dirty="0"/>
              <a:t>Tarve kokea mielihyvää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5F2A951-04D8-4E4C-9FC8-A8843EF00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fi-FI" sz="1800"/>
              <a:t>Onnistumisen kokemus</a:t>
            </a:r>
          </a:p>
          <a:p>
            <a:r>
              <a:rPr lang="fi-FI" sz="1800"/>
              <a:t>Mielenkiinnon kohteet</a:t>
            </a:r>
          </a:p>
          <a:p>
            <a:endParaRPr lang="fi-FI" sz="1800"/>
          </a:p>
        </p:txBody>
      </p:sp>
      <p:sp>
        <p:nvSpPr>
          <p:cNvPr id="10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DECA93D-E20D-4C36-8ECE-A063CBCBC5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3693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74249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516</Words>
  <Application>Microsoft Office PowerPoint</Application>
  <PresentationFormat>Laajakuva</PresentationFormat>
  <Paragraphs>60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Toimintaympäristön merkitys, valinta ja muokkaaminen </vt:lpstr>
      <vt:lpstr>Tarvitsemme toimintaa:</vt:lpstr>
      <vt:lpstr>Ihmisen toiminnalliset tarpeet</vt:lpstr>
      <vt:lpstr> Aikaansaamisen tarve  </vt:lpstr>
      <vt:lpstr>Vaikuttamisen tarve</vt:lpstr>
      <vt:lpstr>Vahvistamisen tarve</vt:lpstr>
      <vt:lpstr>Yhteyden kokemus - Koherenssin tunne</vt:lpstr>
      <vt:lpstr>Osallisuus ja yhteenkuuluvuuden tunne </vt:lpstr>
      <vt:lpstr>Tarve kokea mielihyvää</vt:lpstr>
      <vt:lpstr>Uudistumisen tarve</vt:lpstr>
      <vt:lpstr>Ympäristö:</vt:lpstr>
      <vt:lpstr>Toimintaympäristön kartoittaminen ja toiminnan suunnittelu</vt:lpstr>
      <vt:lpstr>PowerPoint-esitys</vt:lpstr>
      <vt:lpstr>Miten kartoitan ja suunnittelen?</vt:lpstr>
      <vt:lpstr>Lähteet: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Toimintaympäristön merkitys, valinta ja muokkaaminen </dc:title>
  <dc:creator>Heini Kortesluoma</dc:creator>
  <cp:lastModifiedBy>Heini Kortesluoma</cp:lastModifiedBy>
  <cp:revision>1</cp:revision>
  <dcterms:created xsi:type="dcterms:W3CDTF">2020-04-21T06:14:23Z</dcterms:created>
  <dcterms:modified xsi:type="dcterms:W3CDTF">2020-04-21T06:15:09Z</dcterms:modified>
</cp:coreProperties>
</file>