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5" r:id="rId4"/>
    <p:sldId id="268" r:id="rId5"/>
    <p:sldId id="261" r:id="rId6"/>
    <p:sldId id="257" r:id="rId7"/>
    <p:sldId id="269" r:id="rId8"/>
    <p:sldId id="270" r:id="rId9"/>
    <p:sldId id="271" r:id="rId10"/>
    <p:sldId id="272" r:id="rId11"/>
    <p:sldId id="259" r:id="rId12"/>
    <p:sldId id="273" r:id="rId13"/>
    <p:sldId id="262" r:id="rId14"/>
    <p:sldId id="258" r:id="rId15"/>
    <p:sldId id="278" r:id="rId16"/>
    <p:sldId id="263" r:id="rId17"/>
    <p:sldId id="274" r:id="rId18"/>
    <p:sldId id="275" r:id="rId19"/>
    <p:sldId id="277" r:id="rId20"/>
    <p:sldId id="264" r:id="rId21"/>
    <p:sldId id="266" r:id="rId22"/>
    <p:sldId id="267" r:id="rId23"/>
    <p:sldId id="276" r:id="rId2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63D5DD-90A1-D306-7BE7-BCFC329C73C4}" v="16" dt="2020-12-05T14:06:24.518"/>
    <p1510:client id="{AAD08F07-E5BD-4E1A-8F62-FA82B5D4521E}" v="215" dt="2020-10-02T08:45:34.105"/>
    <p1510:client id="{D1447FF6-FC89-7105-FE9F-D679D0F7DB92}" v="452" dt="2020-12-04T09:37:15.515"/>
    <p1510:client id="{EB346E61-B5F2-B4BE-B50C-C23050BCF8D5}" v="3117" dt="2020-12-05T14:04:29.0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5.12.2020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5.12.2020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5.12.2020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5.12.2020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2257" y="-451294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fi-FI" dirty="0">
                <a:cs typeface="Calibri Light"/>
              </a:rPr>
            </a:br>
            <a:r>
              <a:rPr lang="fi-FI" b="1" dirty="0" err="1">
                <a:ea typeface="+mj-lt"/>
                <a:cs typeface="+mj-lt"/>
              </a:rPr>
              <a:t>Kuviksen</a:t>
            </a:r>
            <a:r>
              <a:rPr lang="fi-FI" b="1" dirty="0">
                <a:ea typeface="+mj-lt"/>
                <a:cs typeface="+mj-lt"/>
              </a:rPr>
              <a:t> portfolio, LV 2020-21</a:t>
            </a:r>
            <a:br>
              <a:rPr lang="fi-FI" b="1" dirty="0">
                <a:ea typeface="+mj-lt"/>
                <a:cs typeface="+mj-lt"/>
              </a:rPr>
            </a:br>
            <a:r>
              <a:rPr lang="fi-FI" b="1" dirty="0">
                <a:ea typeface="+mj-lt"/>
                <a:cs typeface="+mj-lt"/>
              </a:rPr>
              <a:t>Oma Nimi, luokkatunnus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728729" y="2064390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endParaRPr lang="fi-FI" sz="3200" b="1" dirty="0">
              <a:cs typeface="Calibri"/>
            </a:endParaRPr>
          </a:p>
          <a:p>
            <a:pPr algn="l"/>
            <a:r>
              <a:rPr lang="fi-FI" sz="3600" b="1" dirty="0">
                <a:cs typeface="Calibri"/>
              </a:rPr>
              <a:t>1. Tuo kuvat ja nimeä diat. Älä käytä mitään suunnittelutyökaluja sivujen asetteluun!</a:t>
            </a:r>
          </a:p>
          <a:p>
            <a:pPr algn="l"/>
            <a:r>
              <a:rPr lang="fi-FI" sz="3600" b="1" dirty="0">
                <a:ea typeface="+mn-lt"/>
                <a:cs typeface="+mn-lt"/>
              </a:rPr>
              <a:t>2. Nimeä diat tehtävän nimen mukaan. Tehtävänimi löytyy dian yläotsikosta tästä mallista.</a:t>
            </a:r>
            <a:endParaRPr lang="fi-FI" sz="3600" b="1" dirty="0">
              <a:cs typeface="Calibri"/>
            </a:endParaRPr>
          </a:p>
          <a:p>
            <a:pPr algn="l"/>
            <a:r>
              <a:rPr lang="fi-FI" sz="3600" b="1" dirty="0">
                <a:cs typeface="Calibri"/>
              </a:rPr>
              <a:t>3. Jaa valmis portfolio Johannalle:</a:t>
            </a:r>
          </a:p>
          <a:p>
            <a:pPr algn="l"/>
            <a:r>
              <a:rPr lang="fi-FI" sz="3600" b="1" dirty="0">
                <a:cs typeface="Calibri"/>
              </a:rPr>
              <a:t>johanna.ojamo@koulut.orimattila.fi</a:t>
            </a:r>
          </a:p>
          <a:p>
            <a:pPr algn="l">
              <a:spcBef>
                <a:spcPct val="0"/>
              </a:spcBef>
            </a:pPr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77BEAF-4436-4F1A-BFBD-34326A1A7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ea typeface="+mj-lt"/>
                <a:cs typeface="+mj-lt"/>
              </a:rPr>
              <a:t>5.valokuva:  Asia, joka saa sinut hämilleen/ yllättää</a:t>
            </a:r>
            <a:endParaRPr lang="fi-FI" b="1"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8592540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D9E728-D2C9-4710-A4DF-6000B0F51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>
                <a:cs typeface="Calibri Light"/>
              </a:rPr>
              <a:t>Kuvankäsittelyharjoitus 1:</a:t>
            </a:r>
            <a:br>
              <a:rPr lang="fi-FI" b="1" dirty="0">
                <a:cs typeface="Calibri Light"/>
              </a:rPr>
            </a:br>
            <a:r>
              <a:rPr lang="fi-FI" b="1" dirty="0">
                <a:ea typeface="+mj-lt"/>
                <a:cs typeface="+mj-lt"/>
              </a:rPr>
              <a:t>"Aito ja feikki peltomaisema"</a:t>
            </a:r>
            <a:br>
              <a:rPr lang="fi-FI" dirty="0">
                <a:cs typeface="Calibri Light"/>
              </a:rPr>
            </a:br>
            <a:endParaRPr lang="fi-FI">
              <a:cs typeface="Calibri Ligh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E204158-612A-4A9A-8592-3DAC60B7C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</a:pPr>
            <a:r>
              <a:rPr lang="fi-FI" dirty="0" err="1">
                <a:ea typeface="+mn-lt"/>
                <a:cs typeface="+mn-lt"/>
              </a:rPr>
              <a:t>Orginaalit</a:t>
            </a:r>
            <a:r>
              <a:rPr lang="fi-FI" dirty="0">
                <a:ea typeface="+mn-lt"/>
                <a:cs typeface="+mn-lt"/>
              </a:rPr>
              <a:t> kuvat ja käsitelty kuva samaan diaan</a:t>
            </a:r>
          </a:p>
          <a:p>
            <a:endParaRPr lang="fi-FI" dirty="0">
              <a:cs typeface="Calibri"/>
            </a:endParaRPr>
          </a:p>
          <a:p>
            <a:pPr marL="0" indent="0">
              <a:buNone/>
            </a:pPr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8227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D9E728-D2C9-4710-A4DF-6000B0F51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346" y="550979"/>
            <a:ext cx="11491331" cy="1325563"/>
          </a:xfrm>
        </p:spPr>
        <p:txBody>
          <a:bodyPr>
            <a:normAutofit/>
          </a:bodyPr>
          <a:lstStyle/>
          <a:p>
            <a:r>
              <a:rPr lang="fi-FI" b="1" dirty="0">
                <a:cs typeface="Calibri Light"/>
              </a:rPr>
              <a:t>Kuvankäsittelyharjoitus 2: </a:t>
            </a:r>
            <a:r>
              <a:rPr lang="fi-FI" b="1" dirty="0">
                <a:ea typeface="+mj-lt"/>
                <a:cs typeface="+mj-lt"/>
              </a:rPr>
              <a:t>"Tärkeä hetki" </a:t>
            </a:r>
            <a:br>
              <a:rPr lang="fi-FI" b="1" dirty="0">
                <a:ea typeface="+mj-lt"/>
                <a:cs typeface="+mj-lt"/>
              </a:rPr>
            </a:br>
            <a:r>
              <a:rPr lang="fi-FI" b="1" dirty="0">
                <a:ea typeface="+mj-lt"/>
                <a:cs typeface="+mj-lt"/>
              </a:rPr>
              <a:t>omista valokuvista tehty kuvanmuokkausharjoitus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E204158-612A-4A9A-8592-3DAC60B7C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1737" y="2457527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en-US" b="1" dirty="0" err="1">
                <a:latin typeface="Calibri Light"/>
                <a:cs typeface="Calibri Light"/>
              </a:rPr>
              <a:t>Yhdistettynä</a:t>
            </a:r>
            <a:r>
              <a:rPr lang="en-US" b="1" dirty="0">
                <a:latin typeface="Calibri Light"/>
                <a:cs typeface="Calibri Light"/>
              </a:rPr>
              <a:t> </a:t>
            </a:r>
            <a:r>
              <a:rPr lang="en-US" b="1" dirty="0" err="1">
                <a:latin typeface="Calibri Light"/>
                <a:cs typeface="Calibri Light"/>
              </a:rPr>
              <a:t>seuraavat</a:t>
            </a:r>
            <a:r>
              <a:rPr lang="en-US" b="1" dirty="0">
                <a:latin typeface="Calibri Light"/>
                <a:cs typeface="Calibri Light"/>
              </a:rPr>
              <a:t> </a:t>
            </a:r>
            <a:r>
              <a:rPr lang="en-US" b="1" dirty="0" err="1">
                <a:latin typeface="Calibri Light"/>
                <a:cs typeface="Calibri Light"/>
              </a:rPr>
              <a:t>kuvat</a:t>
            </a:r>
            <a:r>
              <a:rPr lang="en-US" b="1" dirty="0">
                <a:latin typeface="Calibri Light"/>
                <a:cs typeface="Calibri Light"/>
              </a:rPr>
              <a:t>:</a:t>
            </a:r>
          </a:p>
          <a:p>
            <a:pPr>
              <a:spcBef>
                <a:spcPct val="0"/>
              </a:spcBef>
            </a:pPr>
            <a:r>
              <a:rPr lang="en-US" b="1" dirty="0" err="1">
                <a:latin typeface="Calibri Light"/>
                <a:cs typeface="Calibri Light"/>
              </a:rPr>
              <a:t>Itsellesi</a:t>
            </a:r>
            <a:r>
              <a:rPr lang="en-US" b="1" dirty="0">
                <a:latin typeface="Calibri Light"/>
                <a:cs typeface="Calibri Light"/>
              </a:rPr>
              <a:t> </a:t>
            </a:r>
            <a:r>
              <a:rPr lang="en-US" b="1" dirty="0" err="1">
                <a:latin typeface="Calibri Light"/>
                <a:cs typeface="Calibri Light"/>
              </a:rPr>
              <a:t>erittäin</a:t>
            </a:r>
            <a:r>
              <a:rPr lang="en-US" b="1" dirty="0">
                <a:latin typeface="Calibri Light"/>
                <a:cs typeface="Calibri Light"/>
              </a:rPr>
              <a:t> </a:t>
            </a:r>
            <a:r>
              <a:rPr lang="en-US" b="1" dirty="0" err="1">
                <a:latin typeface="Calibri Light"/>
                <a:cs typeface="Calibri Light"/>
              </a:rPr>
              <a:t>tärkeä</a:t>
            </a:r>
            <a:r>
              <a:rPr lang="en-US" b="1" dirty="0">
                <a:latin typeface="Calibri Light"/>
                <a:cs typeface="Calibri Light"/>
              </a:rPr>
              <a:t> </a:t>
            </a:r>
            <a:r>
              <a:rPr lang="en-US" b="1" dirty="0" err="1">
                <a:latin typeface="Calibri Light"/>
                <a:cs typeface="Calibri Light"/>
              </a:rPr>
              <a:t>esine</a:t>
            </a:r>
            <a:r>
              <a:rPr lang="en-US" b="1" dirty="0">
                <a:latin typeface="Calibri Light"/>
                <a:cs typeface="Calibri Light"/>
              </a:rPr>
              <a:t> +</a:t>
            </a:r>
            <a:endParaRPr lang="en-US" b="1">
              <a:latin typeface="Calibri Light"/>
              <a:ea typeface="+mn-lt"/>
              <a:cs typeface="Calibri Light"/>
            </a:endParaRPr>
          </a:p>
          <a:p>
            <a:pPr>
              <a:spcBef>
                <a:spcPct val="0"/>
              </a:spcBef>
            </a:pPr>
            <a:r>
              <a:rPr lang="en-US" b="1" dirty="0" err="1">
                <a:latin typeface="Calibri Light"/>
                <a:cs typeface="Calibri Light"/>
              </a:rPr>
              <a:t>Itsellesi</a:t>
            </a:r>
            <a:r>
              <a:rPr lang="en-US" b="1" dirty="0">
                <a:latin typeface="Calibri Light"/>
                <a:cs typeface="Calibri Light"/>
              </a:rPr>
              <a:t> </a:t>
            </a:r>
            <a:r>
              <a:rPr lang="en-US" b="1" dirty="0" err="1">
                <a:latin typeface="Calibri Light"/>
                <a:cs typeface="Calibri Light"/>
              </a:rPr>
              <a:t>merkityksellinen</a:t>
            </a:r>
            <a:r>
              <a:rPr lang="en-US" b="1" dirty="0">
                <a:latin typeface="Calibri Light"/>
                <a:cs typeface="Calibri Light"/>
              </a:rPr>
              <a:t> </a:t>
            </a:r>
            <a:r>
              <a:rPr lang="en-US" b="1" dirty="0" err="1">
                <a:latin typeface="Calibri Light"/>
                <a:cs typeface="Calibri Light"/>
              </a:rPr>
              <a:t>paikka</a:t>
            </a:r>
            <a:r>
              <a:rPr lang="en-US" b="1" dirty="0">
                <a:latin typeface="Calibri Light"/>
                <a:cs typeface="Calibri Light"/>
              </a:rPr>
              <a:t> tai </a:t>
            </a:r>
            <a:r>
              <a:rPr lang="en-US" b="1" dirty="0" err="1">
                <a:latin typeface="Calibri Light"/>
                <a:cs typeface="Calibri Light"/>
              </a:rPr>
              <a:t>rakennus</a:t>
            </a:r>
            <a:r>
              <a:rPr lang="en-US" b="1" dirty="0">
                <a:latin typeface="Calibri Light"/>
                <a:cs typeface="Calibri Light"/>
              </a:rPr>
              <a:t> +</a:t>
            </a:r>
            <a:endParaRPr lang="en-US" dirty="0">
              <a:ea typeface="+mn-lt"/>
              <a:cs typeface="+mn-lt"/>
            </a:endParaRPr>
          </a:p>
          <a:p>
            <a:pPr>
              <a:spcBef>
                <a:spcPct val="0"/>
              </a:spcBef>
            </a:pPr>
            <a:r>
              <a:rPr lang="fi-FI" dirty="0">
                <a:ea typeface="+mn-lt"/>
                <a:cs typeface="+mn-lt"/>
              </a:rPr>
              <a:t>Asia, josta tulet onnelliseksi yhdistetään yhdeksi kuvaksi</a:t>
            </a:r>
            <a:endParaRPr lang="fi-FI" dirty="0"/>
          </a:p>
          <a:p>
            <a:pPr marL="0" indent="0">
              <a:buNone/>
            </a:pPr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5685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F0BE59-B199-43F0-92BF-2638652CE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cs typeface="Calibri Light"/>
              </a:rPr>
              <a:t>Kuvankäsittelytehtävä: </a:t>
            </a:r>
            <a:br>
              <a:rPr lang="fi-FI" b="1" dirty="0">
                <a:cs typeface="Calibri Light"/>
              </a:rPr>
            </a:br>
            <a:r>
              <a:rPr lang="fi-FI" b="1" dirty="0">
                <a:cs typeface="Calibri Light"/>
              </a:rPr>
              <a:t>Juliste/ mainos/ levyn kansi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58C9F5-7C48-437B-ABF3-DBE42C5A5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err="1">
                <a:cs typeface="Calibri"/>
              </a:rPr>
              <a:t>Orginaalit</a:t>
            </a:r>
            <a:r>
              <a:rPr lang="fi-FI" dirty="0">
                <a:cs typeface="Calibri"/>
              </a:rPr>
              <a:t> työssä käyttämäsi kuvat ja valmis juliste-/ mainos- tai levynkansikuva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115892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E507BD-750E-4AF1-8FA9-FE30EF0F3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>
                <a:cs typeface="Calibri Light"/>
              </a:rPr>
              <a:t>KiVa</a:t>
            </a:r>
            <a:r>
              <a:rPr lang="fi-FI" b="1" dirty="0">
                <a:cs typeface="Calibri Light"/>
              </a:rPr>
              <a:t>-juliste</a:t>
            </a:r>
            <a:endParaRPr lang="fi-FI" b="1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E0056C-4199-48DE-B36F-4E4A22266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Tuo kuva pareittain tekemästäsi </a:t>
            </a:r>
            <a:r>
              <a:rPr lang="fi-FI" dirty="0" err="1">
                <a:cs typeface="Calibri"/>
              </a:rPr>
              <a:t>KiVa</a:t>
            </a:r>
            <a:r>
              <a:rPr lang="fi-FI" dirty="0">
                <a:cs typeface="Calibri"/>
              </a:rPr>
              <a:t>-julistekilpailun julisteesta.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905034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1B0309-B23C-4D03-B9CF-71A5DA4C2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cs typeface="Calibri Light"/>
              </a:rPr>
              <a:t>" Kiinalainen soturi tai lohikäärme",</a:t>
            </a:r>
            <a:r>
              <a:rPr lang="fi-FI" dirty="0">
                <a:cs typeface="Calibri Light"/>
              </a:rPr>
              <a:t> </a:t>
            </a:r>
            <a:br>
              <a:rPr lang="fi-FI" dirty="0">
                <a:cs typeface="Calibri Light"/>
              </a:rPr>
            </a:br>
            <a:r>
              <a:rPr lang="fi-FI" dirty="0">
                <a:cs typeface="Calibri Light"/>
              </a:rPr>
              <a:t>tussityö A4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DB701B-D03D-495E-B235-8CEBDE850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17206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4142DF-B025-4338-AC7A-1FCA3F46F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cs typeface="Calibri Light"/>
              </a:rPr>
              <a:t>"Huonosta taiteesta hyväksi taiteeksi"</a:t>
            </a:r>
            <a:endParaRPr lang="fi-FI" b="1">
              <a:cs typeface="Calibri Ligh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6340751-5BA0-4B7C-94CD-C214E365D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Tuo tähän kuva valitsemastasi "huonosta" </a:t>
            </a:r>
            <a:r>
              <a:rPr lang="fi-FI" dirty="0" err="1">
                <a:cs typeface="Calibri"/>
              </a:rPr>
              <a:t>teideteoksesta</a:t>
            </a:r>
            <a:r>
              <a:rPr lang="fi-FI" dirty="0">
                <a:cs typeface="Calibri"/>
              </a:rPr>
              <a:t>.</a:t>
            </a:r>
          </a:p>
          <a:p>
            <a:r>
              <a:rPr lang="fi-FI" dirty="0">
                <a:cs typeface="Calibri"/>
              </a:rPr>
              <a:t>Liitä lisäksi kuva sinun tekemästäsi parannellusta versiosta kyseiseen taideteokseen.</a:t>
            </a:r>
          </a:p>
        </p:txBody>
      </p:sp>
    </p:spTree>
    <p:extLst>
      <p:ext uri="{BB962C8B-B14F-4D97-AF65-F5344CB8AC3E}">
        <p14:creationId xmlns:p14="http://schemas.microsoft.com/office/powerpoint/2010/main" val="653670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62B3E2-33B5-472D-AD51-FF86D9811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>
                <a:cs typeface="Calibri Light"/>
              </a:rPr>
              <a:t>Modernismi 1800-luvulla: </a:t>
            </a:r>
            <a:br>
              <a:rPr lang="fi-FI" b="1" dirty="0">
                <a:cs typeface="Calibri Light"/>
              </a:rPr>
            </a:br>
            <a:r>
              <a:rPr lang="fi-FI" b="1" dirty="0">
                <a:cs typeface="Calibri Light"/>
              </a:rPr>
              <a:t>Sinulle annetun taiteen </a:t>
            </a:r>
            <a:r>
              <a:rPr lang="fi-FI" b="1" u="sng" dirty="0">
                <a:cs typeface="Calibri Light"/>
              </a:rPr>
              <a:t>tyylisuunnan esittely 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DAEDB0-10D2-413B-BA94-CF46459C0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ea typeface="+mn-lt"/>
                <a:cs typeface="+mn-lt"/>
              </a:rPr>
              <a:t>Etsi taiteen tyylisuunnasta tietoa: kolme keskeistä asiaa tyylisuuntaan liittyen. 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869920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62B3E2-33B5-472D-AD51-FF86D9811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>
                <a:cs typeface="Calibri Light"/>
              </a:rPr>
              <a:t>Modernismi 1800-luvulla: </a:t>
            </a:r>
            <a:br>
              <a:rPr lang="fi-FI" b="1" dirty="0">
                <a:cs typeface="Calibri Light"/>
              </a:rPr>
            </a:br>
            <a:r>
              <a:rPr lang="fi-FI" b="1" dirty="0">
                <a:cs typeface="Calibri Light"/>
              </a:rPr>
              <a:t>Sinulle Wilma-viestillä annetun </a:t>
            </a:r>
            <a:r>
              <a:rPr lang="fi-FI" b="1" u="sng" dirty="0">
                <a:cs typeface="Calibri Light"/>
              </a:rPr>
              <a:t>taiteilijan esittely</a:t>
            </a:r>
            <a:endParaRPr lang="fi-FI" b="1" u="sng">
              <a:cs typeface="Calibri Ligh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DAEDB0-10D2-413B-BA94-CF46459C0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ea typeface="+mn-lt"/>
                <a:cs typeface="+mn-lt"/>
              </a:rPr>
              <a:t>Etsi yhdestä sinulle nimetystä kyseisen tyylisuunnan taiteilijasta tietoa. Muista mainita myös taiteilijan nimi!</a:t>
            </a:r>
            <a:endParaRPr lang="fi-FI" dirty="0">
              <a:cs typeface="Calibri" panose="020F0502020204030204"/>
            </a:endParaRPr>
          </a:p>
          <a:p>
            <a:r>
              <a:rPr lang="fi-FI" dirty="0">
                <a:ea typeface="+mn-lt"/>
                <a:cs typeface="+mn-lt"/>
              </a:rPr>
              <a:t>Minkä maalainen taiteilija? </a:t>
            </a:r>
            <a:endParaRPr lang="fi-FI" dirty="0"/>
          </a:p>
          <a:p>
            <a:r>
              <a:rPr lang="fi-FI" dirty="0">
                <a:ea typeface="+mn-lt"/>
                <a:cs typeface="+mn-lt"/>
              </a:rPr>
              <a:t>Milloin taiteilija on elänyt? </a:t>
            </a:r>
            <a:endParaRPr lang="fi-FI" dirty="0"/>
          </a:p>
          <a:p>
            <a:r>
              <a:rPr lang="fi-FI" dirty="0">
                <a:ea typeface="+mn-lt"/>
                <a:cs typeface="+mn-lt"/>
              </a:rPr>
              <a:t>Kuva taiteilijasta</a:t>
            </a:r>
            <a:endParaRPr lang="fi-FI" dirty="0"/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86558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62B3E2-33B5-472D-AD51-FF86D9811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785" y="85763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fi-FI" b="1" dirty="0">
                <a:cs typeface="Calibri Light"/>
              </a:rPr>
              <a:t>Modernismi 1800-luvulla: </a:t>
            </a:r>
            <a:br>
              <a:rPr lang="fi-FI" b="1" dirty="0">
                <a:cs typeface="Calibri Light"/>
              </a:rPr>
            </a:br>
            <a:r>
              <a:rPr lang="fi-FI" b="1" dirty="0">
                <a:cs typeface="Calibri Light"/>
              </a:rPr>
              <a:t>Sinulle Wilma-viestillä annetun taiteilijalta valitsemasi  </a:t>
            </a:r>
            <a:r>
              <a:rPr lang="fi-FI" b="1" u="sng" dirty="0">
                <a:cs typeface="Calibri Light"/>
              </a:rPr>
              <a:t>kahden maalauksen kuvat ja perustiedot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4D1217E9-2401-41BD-BF76-328F27A214CA}"/>
              </a:ext>
            </a:extLst>
          </p:cNvPr>
          <p:cNvSpPr txBox="1"/>
          <p:nvPr/>
        </p:nvSpPr>
        <p:spPr>
          <a:xfrm>
            <a:off x="784302" y="3172522"/>
            <a:ext cx="10484004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>
                <a:cs typeface="Calibri"/>
              </a:rPr>
              <a:t>Etsi </a:t>
            </a:r>
            <a:r>
              <a:rPr lang="en-US" sz="2400" dirty="0" err="1">
                <a:cs typeface="Calibri"/>
              </a:rPr>
              <a:t>kyseiseltä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taiteilijalta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kaksi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teosta</a:t>
            </a:r>
            <a:r>
              <a:rPr lang="en-US" sz="2400" dirty="0">
                <a:cs typeface="Calibri"/>
              </a:rPr>
              <a:t>, </a:t>
            </a:r>
            <a:r>
              <a:rPr lang="en-US" sz="2400" dirty="0" err="1">
                <a:cs typeface="Calibri"/>
              </a:rPr>
              <a:t>jotka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edustavat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kyseistä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tyylisuuntausta</a:t>
            </a:r>
            <a:r>
              <a:rPr lang="en-US" sz="2400" dirty="0">
                <a:cs typeface="Calibri"/>
              </a:rPr>
              <a:t>.</a:t>
            </a:r>
            <a:endParaRPr lang="fi-FI"/>
          </a:p>
          <a:p>
            <a:pPr marL="342900" indent="-342900">
              <a:buFont typeface="Arial"/>
              <a:buChar char="•"/>
            </a:pPr>
            <a:r>
              <a:rPr lang="en-US" sz="2400" dirty="0">
                <a:cs typeface="Calibri"/>
              </a:rPr>
              <a:t> Tuo </a:t>
            </a:r>
            <a:r>
              <a:rPr lang="en-US" sz="2400" dirty="0" err="1">
                <a:cs typeface="Calibri"/>
              </a:rPr>
              <a:t>kuvat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tähän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diaan</a:t>
            </a:r>
            <a:endParaRPr lang="en-US" sz="2400" dirty="0"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cs typeface="Calibri"/>
              </a:rPr>
              <a:t> </a:t>
            </a:r>
            <a:r>
              <a:rPr lang="en-US" sz="2400" dirty="0" err="1">
                <a:cs typeface="Calibri"/>
              </a:rPr>
              <a:t>Kirjaa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teoksen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nimitiedot</a:t>
            </a:r>
            <a:r>
              <a:rPr lang="en-US" sz="2400" dirty="0">
                <a:cs typeface="Calibri"/>
              </a:rPr>
              <a:t>, </a:t>
            </a:r>
            <a:r>
              <a:rPr lang="en-US" sz="2400" dirty="0" err="1">
                <a:cs typeface="Calibri"/>
              </a:rPr>
              <a:t>valmistustekniikka</a:t>
            </a:r>
            <a:r>
              <a:rPr lang="en-US" sz="2400" dirty="0">
                <a:cs typeface="Calibri"/>
              </a:rPr>
              <a:t> ja </a:t>
            </a:r>
            <a:r>
              <a:rPr lang="en-US" sz="2400" dirty="0" err="1">
                <a:cs typeface="Calibri"/>
              </a:rPr>
              <a:t>työn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koko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kuvan</a:t>
            </a:r>
            <a:r>
              <a:rPr lang="en-US" sz="2400" dirty="0">
                <a:cs typeface="Calibri"/>
              </a:rPr>
              <a:t> alle.</a:t>
            </a:r>
          </a:p>
        </p:txBody>
      </p:sp>
    </p:spTree>
    <p:extLst>
      <p:ext uri="{BB962C8B-B14F-4D97-AF65-F5344CB8AC3E}">
        <p14:creationId xmlns:p14="http://schemas.microsoft.com/office/powerpoint/2010/main" val="4074863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3B8231-3F93-4E94-9821-109013CF0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66257" cy="1345615"/>
          </a:xfrm>
        </p:spPr>
        <p:txBody>
          <a:bodyPr>
            <a:normAutofit fontScale="90000"/>
          </a:bodyPr>
          <a:lstStyle/>
          <a:p>
            <a:r>
              <a:rPr lang="fi-FI" b="1" dirty="0">
                <a:cs typeface="Calibri Light"/>
              </a:rPr>
              <a:t>"Oma karikatyyri", </a:t>
            </a:r>
            <a:r>
              <a:rPr lang="fi-FI" dirty="0">
                <a:ea typeface="+mj-lt"/>
                <a:cs typeface="+mj-lt"/>
              </a:rPr>
              <a:t>(lyijykynätyö)</a:t>
            </a:r>
            <a:br>
              <a:rPr lang="fi-FI" dirty="0">
                <a:cs typeface="Calibri Light"/>
              </a:rPr>
            </a:br>
            <a:r>
              <a:rPr lang="fi-FI" dirty="0">
                <a:cs typeface="Calibri Light"/>
              </a:rPr>
              <a:t>työsi pitäisi löytyä liimattuna </a:t>
            </a:r>
            <a:r>
              <a:rPr lang="fi-FI" dirty="0" err="1">
                <a:cs typeface="Calibri Light"/>
              </a:rPr>
              <a:t>kuviskansion</a:t>
            </a:r>
            <a:r>
              <a:rPr lang="fi-FI" dirty="0">
                <a:cs typeface="Calibri Light"/>
              </a:rPr>
              <a:t> kannesta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659C8B-5C62-4130-8F60-ECEA576DC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22850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C12575-6BDD-404E-82B5-BD490E17C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Impressionistinen pala teoksesta, peitevärit</a:t>
            </a:r>
            <a:br>
              <a:rPr lang="fi-FI" dirty="0">
                <a:cs typeface="Calibri Light"/>
              </a:rPr>
            </a:br>
            <a:r>
              <a:rPr lang="fi-FI" dirty="0">
                <a:cs typeface="Calibri Light"/>
              </a:rPr>
              <a:t>+ esimerkkinäsi olleesta maalauksesta kuva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535340D-B601-43F1-83DE-F25425515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4871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DDADF8-87F9-4F44-9F2B-479B99FF3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Kultakauden teoksesta </a:t>
            </a:r>
            <a:r>
              <a:rPr lang="fi-FI" dirty="0" err="1">
                <a:cs typeface="Calibri Light"/>
              </a:rPr>
              <a:t>lyijykynäpiiros</a:t>
            </a:r>
            <a:r>
              <a:rPr lang="fi-FI" dirty="0">
                <a:cs typeface="Calibri Light"/>
              </a:rPr>
              <a:t> + kuva </a:t>
            </a:r>
            <a:r>
              <a:rPr lang="fi-FI" dirty="0" err="1">
                <a:cs typeface="Calibri Light"/>
              </a:rPr>
              <a:t>orginaalista</a:t>
            </a:r>
            <a:r>
              <a:rPr lang="fi-FI" dirty="0">
                <a:cs typeface="Calibri Light"/>
              </a:rPr>
              <a:t> teoksesta (vko 49)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E0FA5E-59CF-4C82-8D40-540D6C8C8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43120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580BCD-62B2-4E0A-BE7C-73D2A9A81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>
                <a:cs typeface="Calibri Light"/>
              </a:rPr>
              <a:t>Kubistinen henkilökuva, öljypastelliliidut (vko 50)</a:t>
            </a:r>
            <a:br>
              <a:rPr lang="fi-FI" dirty="0">
                <a:cs typeface="Calibri Light"/>
              </a:rPr>
            </a:br>
            <a:r>
              <a:rPr lang="fi-FI" dirty="0">
                <a:cs typeface="Calibri Light"/>
              </a:rPr>
              <a:t>--&gt; tämä tehtävä tehdään tulevalla viikolla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5434C6-0B0E-4F62-AE54-37146E957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54911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2804E1-DFEB-467A-9EC3-C04D3AB30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57911D-1AD7-4269-8E29-03A9EEDD5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0907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7647BA-31A3-420A-B4B4-99B454609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cs typeface="Calibri Light"/>
              </a:rPr>
              <a:t>"Omakuva", </a:t>
            </a:r>
            <a:r>
              <a:rPr lang="fi-FI" dirty="0">
                <a:cs typeface="Calibri Light"/>
              </a:rPr>
              <a:t> </a:t>
            </a:r>
            <a:r>
              <a:rPr lang="fi-FI" dirty="0">
                <a:latin typeface="Calibri"/>
                <a:cs typeface="Calibri"/>
              </a:rPr>
              <a:t>Some vs. todellisuus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AAA4C57-DE29-433A-8C29-C153E09999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Omaa persoonaa ilmentävä työ, A3</a:t>
            </a:r>
          </a:p>
          <a:p>
            <a:r>
              <a:rPr lang="fi-FI" dirty="0">
                <a:cs typeface="Calibri"/>
              </a:rPr>
              <a:t>Omavalintainen piirustus- tai maalaustekniikka, esim. pullovärein / akvarellipuuvärein, lyijykynä, hiili...</a:t>
            </a:r>
          </a:p>
        </p:txBody>
      </p:sp>
    </p:spTree>
    <p:extLst>
      <p:ext uri="{BB962C8B-B14F-4D97-AF65-F5344CB8AC3E}">
        <p14:creationId xmlns:p14="http://schemas.microsoft.com/office/powerpoint/2010/main" val="3109079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287FEB-32BB-42AA-BE7A-76C4FA9DC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cs typeface="Calibri Light"/>
              </a:rPr>
              <a:t>Yhden pakopisteen harjoitus</a:t>
            </a:r>
            <a:br>
              <a:rPr lang="fi-FI" b="1" dirty="0">
                <a:cs typeface="Calibri Light"/>
              </a:rPr>
            </a:br>
            <a:r>
              <a:rPr lang="fi-FI" b="1" dirty="0">
                <a:cs typeface="Calibri Light"/>
              </a:rPr>
              <a:t>(Kahden pakopisteen harjoitus)</a:t>
            </a:r>
            <a:endParaRPr lang="fi-FI" b="1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687185-6156-4C0D-991D-E4E9718CB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Työ(t) on tehty </a:t>
            </a:r>
            <a:r>
              <a:rPr lang="fi-FI" dirty="0" err="1">
                <a:cs typeface="Calibri"/>
              </a:rPr>
              <a:t>kuvisvihkoon</a:t>
            </a:r>
            <a:endParaRPr lang="fi-FI">
              <a:cs typeface="Calibri"/>
            </a:endParaRPr>
          </a:p>
          <a:p>
            <a:r>
              <a:rPr lang="fi-FI" dirty="0">
                <a:cs typeface="Calibri"/>
              </a:rPr>
              <a:t>Kiitettävää tavoittelevat ovat saattaneet ennättää tehdä myös kahden pakopisteen harjoituksen. </a:t>
            </a:r>
          </a:p>
          <a:p>
            <a:r>
              <a:rPr lang="fi-FI" dirty="0">
                <a:cs typeface="Calibri"/>
              </a:rPr>
              <a:t>Kuva/ kuvat tähän diaan </a:t>
            </a:r>
            <a:r>
              <a:rPr lang="fi-FI" dirty="0" err="1">
                <a:cs typeface="Calibri"/>
              </a:rPr>
              <a:t>vihkossa</a:t>
            </a:r>
            <a:r>
              <a:rPr lang="fi-FI" dirty="0">
                <a:cs typeface="Calibri"/>
              </a:rPr>
              <a:t> olevasta pakopisteharjoituksesta.</a:t>
            </a:r>
          </a:p>
        </p:txBody>
      </p:sp>
    </p:spTree>
    <p:extLst>
      <p:ext uri="{BB962C8B-B14F-4D97-AF65-F5344CB8AC3E}">
        <p14:creationId xmlns:p14="http://schemas.microsoft.com/office/powerpoint/2010/main" val="471493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69D978-3C6B-402F-BAA5-DE96C278C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cs typeface="Calibri Light"/>
              </a:rPr>
              <a:t>Oma nimi 3D-tussityö, A3</a:t>
            </a:r>
            <a:endParaRPr lang="fi-FI" b="1">
              <a:cs typeface="Calibri Ligh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4F34746-F564-4537-B58F-45B11554A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i-FI" dirty="0">
              <a:cs typeface="Calibri"/>
            </a:endParaRPr>
          </a:p>
          <a:p>
            <a:r>
              <a:rPr lang="fi-FI" dirty="0">
                <a:cs typeface="Calibri"/>
              </a:rPr>
              <a:t>Luonnostelu lyijykynällä</a:t>
            </a:r>
          </a:p>
          <a:p>
            <a:r>
              <a:rPr lang="fi-FI" dirty="0">
                <a:cs typeface="Calibri"/>
              </a:rPr>
              <a:t>Nimi lyijykynällä puuvärein: valkoinen, vaalean harmaa ja tumman harmaa</a:t>
            </a:r>
          </a:p>
          <a:p>
            <a:r>
              <a:rPr lang="fi-FI" dirty="0">
                <a:cs typeface="Calibri"/>
              </a:rPr>
              <a:t>Tausta täytetään monipuolisesti erilaisilla tussipinnoilla.</a:t>
            </a:r>
          </a:p>
        </p:txBody>
      </p:sp>
    </p:spTree>
    <p:extLst>
      <p:ext uri="{BB962C8B-B14F-4D97-AF65-F5344CB8AC3E}">
        <p14:creationId xmlns:p14="http://schemas.microsoft.com/office/powerpoint/2010/main" val="3476168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6F9AE-659D-4F9A-956D-2AC7DDB19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9134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fi-FI" dirty="0">
                <a:cs typeface="Calibri Light"/>
              </a:rPr>
              <a:t>VALOKUVAUS: Viiden kuvan sarja, </a:t>
            </a:r>
            <a:br>
              <a:rPr lang="fi-FI" dirty="0">
                <a:ea typeface="+mj-lt"/>
                <a:cs typeface="+mj-lt"/>
              </a:rPr>
            </a:br>
            <a:r>
              <a:rPr lang="fi-FI" dirty="0">
                <a:ea typeface="+mj-lt"/>
                <a:cs typeface="+mj-lt"/>
              </a:rPr>
              <a:t>HUOM! Jokainen kuva erilliseen diaan, otsikoi kuvat --&gt; Tee viisi erillistä diaa!</a:t>
            </a:r>
            <a:br>
              <a:rPr lang="fi-FI" b="1" dirty="0">
                <a:cs typeface="Calibri Light"/>
              </a:rPr>
            </a:br>
            <a:br>
              <a:rPr lang="fi-FI" b="1" dirty="0">
                <a:cs typeface="Calibri Light"/>
              </a:rPr>
            </a:br>
            <a:r>
              <a:rPr lang="fi-FI" b="1" dirty="0">
                <a:cs typeface="Calibri Light"/>
              </a:rPr>
              <a:t>Kiinnitä huomiota kuvan rajaamiseen!</a:t>
            </a:r>
            <a:br>
              <a:rPr lang="fi-FI" b="1" dirty="0">
                <a:cs typeface="Calibri Light"/>
              </a:rPr>
            </a:br>
            <a:br>
              <a:rPr lang="fi-FI" dirty="0">
                <a:cs typeface="Calibri Light"/>
              </a:rPr>
            </a:br>
            <a:r>
              <a:rPr lang="fi-FI" b="1" dirty="0">
                <a:cs typeface="Calibri Light"/>
              </a:rPr>
              <a:t>1.valokuva:  </a:t>
            </a:r>
            <a:r>
              <a:rPr lang="fi-FI" b="1" dirty="0">
                <a:latin typeface="Calibri"/>
                <a:cs typeface="Calibri"/>
              </a:rPr>
              <a:t>Itsellesi erittäin tärkeä esine</a:t>
            </a:r>
            <a:br>
              <a:rPr lang="fi-FI" b="1" dirty="0">
                <a:cs typeface="Calibri Light"/>
              </a:rPr>
            </a:br>
            <a:endParaRPr lang="fi-FI" sz="2400" b="1">
              <a:cs typeface="Calibri Ligh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D54BA4-B08E-425D-9961-39CE1020D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i-FI" dirty="0">
              <a:ea typeface="+mn-lt"/>
              <a:cs typeface="+mn-lt"/>
            </a:endParaRP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2669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BE2D2D-F60C-443E-B34A-4B7F97649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85750" indent="-285750">
              <a:spcBef>
                <a:spcPts val="1000"/>
              </a:spcBef>
              <a:buFont typeface="Arial"/>
              <a:buChar char="•"/>
            </a:pPr>
            <a:endParaRPr lang="fi-FI" dirty="0">
              <a:latin typeface="Calibri"/>
              <a:ea typeface="+mj-lt"/>
              <a:cs typeface="Calibri"/>
            </a:endParaRP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r>
              <a:rPr lang="fi-FI" b="1" dirty="0">
                <a:latin typeface="Calibri"/>
                <a:cs typeface="Calibri"/>
              </a:rPr>
              <a:t>2.valokuva:  Itsellesi merkityksellinen paikka</a:t>
            </a:r>
            <a:endParaRPr lang="fi-FI" b="1"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028707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156D49-BCD6-4468-A07A-1AE318263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33770" cy="1325563"/>
          </a:xfrm>
        </p:spPr>
        <p:txBody>
          <a:bodyPr>
            <a:normAutofit/>
          </a:bodyPr>
          <a:lstStyle/>
          <a:p>
            <a:pPr marL="285750" indent="-285750">
              <a:spcBef>
                <a:spcPts val="1000"/>
              </a:spcBef>
              <a:buFont typeface="Arial,Sans-Serif"/>
              <a:buChar char="•"/>
            </a:pPr>
            <a:r>
              <a:rPr lang="fi-FI" sz="3600" b="1" dirty="0">
                <a:latin typeface="Calibri"/>
                <a:cs typeface="Calibri"/>
              </a:rPr>
              <a:t>3.valokuva: Itsellesi merkityksellinen rakennus</a:t>
            </a:r>
            <a:endParaRPr lang="en-US" sz="3600" b="1">
              <a:ea typeface="+mj-lt"/>
              <a:cs typeface="+mj-lt"/>
            </a:endParaRPr>
          </a:p>
          <a:p>
            <a:endParaRPr lang="fi-FI" dirty="0"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578989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CEC7B3-B8B9-4AC9-BAD4-F7B858B69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ea typeface="+mj-lt"/>
                <a:cs typeface="+mj-lt"/>
              </a:rPr>
              <a:t>4.valokuva:  Asia, josta tulet onnelliseksi</a:t>
            </a:r>
            <a:endParaRPr lang="fi-FI" b="1">
              <a:cs typeface="Calibri Ligh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BAA516-40BD-48EF-8268-140C4E17D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85750" indent="-285750">
              <a:buFont typeface="Arial,Sans-Serif" panose="020B0604020202020204" pitchFamily="34" charset="0"/>
            </a:pPr>
            <a:endParaRPr lang="fi-FI" dirty="0">
              <a:ea typeface="+mn-lt"/>
              <a:cs typeface="+mn-lt"/>
            </a:endParaRPr>
          </a:p>
          <a:p>
            <a:pPr marL="285750" indent="-285750">
              <a:buFont typeface="Arial,Sans-Serif" panose="020B0604020202020204" pitchFamily="34" charset="0"/>
            </a:pPr>
            <a:endParaRPr lang="fi-FI" dirty="0">
              <a:ea typeface="+mn-lt"/>
              <a:cs typeface="+mn-lt"/>
            </a:endParaRP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0395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23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23</vt:i4>
      </vt:variant>
    </vt:vector>
  </HeadingPairs>
  <TitlesOfParts>
    <vt:vector size="24" baseType="lpstr">
      <vt:lpstr>Office-teema</vt:lpstr>
      <vt:lpstr> Kuviksen portfolio, LV 2020-21 Oma Nimi, luokkatunnus</vt:lpstr>
      <vt:lpstr>"Oma karikatyyri", (lyijykynätyö) työsi pitäisi löytyä liimattuna kuviskansion kannesta</vt:lpstr>
      <vt:lpstr>"Omakuva",  Some vs. todellisuus</vt:lpstr>
      <vt:lpstr>Yhden pakopisteen harjoitus (Kahden pakopisteen harjoitus)</vt:lpstr>
      <vt:lpstr>Oma nimi 3D-tussityö, A3</vt:lpstr>
      <vt:lpstr>VALOKUVAUS: Viiden kuvan sarja,  HUOM! Jokainen kuva erilliseen diaan, otsikoi kuvat --&gt; Tee viisi erillistä diaa!  Kiinnitä huomiota kuvan rajaamiseen!  1.valokuva:  Itsellesi erittäin tärkeä esine </vt:lpstr>
      <vt:lpstr> 2.valokuva:  Itsellesi merkityksellinen paikka</vt:lpstr>
      <vt:lpstr>3.valokuva: Itsellesi merkityksellinen rakennus </vt:lpstr>
      <vt:lpstr>4.valokuva:  Asia, josta tulet onnelliseksi</vt:lpstr>
      <vt:lpstr>5.valokuva:  Asia, joka saa sinut hämilleen/ yllättää</vt:lpstr>
      <vt:lpstr>Kuvankäsittelyharjoitus 1: "Aito ja feikki peltomaisema" </vt:lpstr>
      <vt:lpstr>Kuvankäsittelyharjoitus 2: "Tärkeä hetki"  omista valokuvista tehty kuvanmuokkausharjoitus</vt:lpstr>
      <vt:lpstr>Kuvankäsittelytehtävä:  Juliste/ mainos/ levyn kansi</vt:lpstr>
      <vt:lpstr>KiVa-juliste</vt:lpstr>
      <vt:lpstr>" Kiinalainen soturi tai lohikäärme",  tussityö A4</vt:lpstr>
      <vt:lpstr>"Huonosta taiteesta hyväksi taiteeksi"</vt:lpstr>
      <vt:lpstr>Modernismi 1800-luvulla:  Sinulle annetun taiteen tyylisuunnan esittely </vt:lpstr>
      <vt:lpstr>Modernismi 1800-luvulla:  Sinulle Wilma-viestillä annetun taiteilijan esittely</vt:lpstr>
      <vt:lpstr>Modernismi 1800-luvulla:  Sinulle Wilma-viestillä annetun taiteilijalta valitsemasi  kahden maalauksen kuvat ja perustiedot</vt:lpstr>
      <vt:lpstr>Impressionistinen pala teoksesta, peitevärit + esimerkkinäsi olleesta maalauksesta kuva</vt:lpstr>
      <vt:lpstr>Kultakauden teoksesta lyijykynäpiiros + kuva orginaalista teoksesta (vko 49)</vt:lpstr>
      <vt:lpstr>Kubistinen henkilökuva, öljypastelliliidut (vko 50) --&gt; tämä tehtävä tehdään tulevalla viikolla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341</cp:revision>
  <dcterms:created xsi:type="dcterms:W3CDTF">2020-10-02T08:43:09Z</dcterms:created>
  <dcterms:modified xsi:type="dcterms:W3CDTF">2020-12-05T14:07:39Z</dcterms:modified>
</cp:coreProperties>
</file>