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2FCEE-9567-4EB0-801E-62D2270A640B}" v="97" dt="2021-10-13T10:47:40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tti Pimiä" userId="e7a37fed-fb2f-46f9-a09d-89535f9f5b5a" providerId="ADAL" clId="{7902FCEE-9567-4EB0-801E-62D2270A640B}"/>
    <pc:docChg chg="custSel modSld">
      <pc:chgData name="Pentti Pimiä" userId="e7a37fed-fb2f-46f9-a09d-89535f9f5b5a" providerId="ADAL" clId="{7902FCEE-9567-4EB0-801E-62D2270A640B}" dt="2021-10-13T10:47:40.891" v="210" actId="20577"/>
      <pc:docMkLst>
        <pc:docMk/>
      </pc:docMkLst>
      <pc:sldChg chg="modSp mod">
        <pc:chgData name="Pentti Pimiä" userId="e7a37fed-fb2f-46f9-a09d-89535f9f5b5a" providerId="ADAL" clId="{7902FCEE-9567-4EB0-801E-62D2270A640B}" dt="2021-10-13T10:46:13.972" v="112" actId="20577"/>
        <pc:sldMkLst>
          <pc:docMk/>
          <pc:sldMk cId="2786807780" sldId="259"/>
        </pc:sldMkLst>
        <pc:spChg chg="mod">
          <ac:chgData name="Pentti Pimiä" userId="e7a37fed-fb2f-46f9-a09d-89535f9f5b5a" providerId="ADAL" clId="{7902FCEE-9567-4EB0-801E-62D2270A640B}" dt="2021-10-13T10:46:13.972" v="112" actId="20577"/>
          <ac:spMkLst>
            <pc:docMk/>
            <pc:sldMk cId="2786807780" sldId="259"/>
            <ac:spMk id="3" creationId="{9D50778F-0EEE-4BDF-9957-D01BFC9BC618}"/>
          </ac:spMkLst>
        </pc:spChg>
      </pc:sldChg>
      <pc:sldChg chg="modSp mod modAnim">
        <pc:chgData name="Pentti Pimiä" userId="e7a37fed-fb2f-46f9-a09d-89535f9f5b5a" providerId="ADAL" clId="{7902FCEE-9567-4EB0-801E-62D2270A640B}" dt="2021-10-13T10:47:40.891" v="210" actId="20577"/>
        <pc:sldMkLst>
          <pc:docMk/>
          <pc:sldMk cId="3998813990" sldId="263"/>
        </pc:sldMkLst>
        <pc:spChg chg="mod">
          <ac:chgData name="Pentti Pimiä" userId="e7a37fed-fb2f-46f9-a09d-89535f9f5b5a" providerId="ADAL" clId="{7902FCEE-9567-4EB0-801E-62D2270A640B}" dt="2021-10-13T10:47:40.891" v="210" actId="20577"/>
          <ac:spMkLst>
            <pc:docMk/>
            <pc:sldMk cId="3998813990" sldId="263"/>
            <ac:spMk id="3" creationId="{BBB5C5CF-4DEC-415B-9F14-30C06EE16F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A5C16-5D3B-4E37-B6DC-01F69A010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B0E841-DC3A-4E8A-8BF3-A4ED5D077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D127A4-8A36-4AF3-A67D-1908EA05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1D0B4B-9476-4566-851E-0FC951208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6CC7B9-A91A-4A8E-8A3B-46CA9B4C9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9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C531F9-57F5-4506-869C-8FD8DE0C8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267923C-7C13-42AE-9375-7335FCEDF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B48155-B1AF-4BC4-B108-AA9E6EAB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383098-C060-427D-A287-459310260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1F7DAD-C238-4EEA-AB91-E362EEB37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690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6A8CCD8-C5F3-448D-BDBA-6103FF74EE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137834-1784-424C-A2B6-FDBB444B2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88F391-1FED-4A05-9AFB-8D64BDD43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AA7967-4205-4F1B-82D6-278324EE3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368782-555D-4C47-A05B-1FD5E7E1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09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0ED1D7-6F54-40D2-9EB4-118F7CDF8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7B883C-5316-4A96-9B0F-1EDBBF5F7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A46DAF-04C9-4876-8FBB-696F95A6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465E32-7A6B-43C7-A079-C45BBB31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21AA2E-66A0-4EE9-99FE-D9D11ED6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74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A846-4785-479B-A4EB-8A079FE5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031F76-29CC-4EBA-AAA6-955988C36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0DB731-DF5B-4573-AA85-1E0549EEA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2BC45E-63A3-4912-B5E2-17AA6EAD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553A95-660F-4FB2-99A1-DB3A32781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39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EEFFA0-D4F3-4336-A1A9-D9B8D33B2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409032-506E-4211-A306-F2AE9906DA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2D176E-13DA-4F91-B58A-3978D7991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662EC8-02C9-4978-A82F-CC4347C8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363CCE-442A-4170-A587-F99367860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90439E-22F2-40C9-9E78-DD8B04B7A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044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A81417-AC3E-4711-9AF8-5F5E75899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4AEDC06-0D98-4690-A6FA-41273A48C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65E22EC-7DE4-4610-9128-86BEA6B86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08EFEED-9AD4-4025-B4D9-464036A6BA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F121524-1635-40AA-A956-B706FCB09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09B7900-509A-4F92-AF9D-DA408A41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111ABF8-A0B9-493D-97DF-26133023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E1DB71-7044-46D1-9EED-0F53C5C6A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03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EB781B-BD38-45AC-AC4E-0C57E779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60FA254-CBBB-4C4E-B0EA-8CCC82A0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A915554-89AF-4FA6-BEB9-235B8F5D6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901D985-10FF-407B-AB9B-96B701A4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57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DDECBCD-D987-4A66-9BF9-18D19870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E456253-163F-47CB-A11C-CDF00CC8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E83B2EE-464F-48FF-B907-C71AD32D2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83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5957D2-1371-43B2-9C8F-88339A1C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0DEA56-B5BC-4772-B7A9-F49C8D014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8C2732C-49D7-46F1-AA88-FC21BB261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BB7887B-B3C0-4581-A31F-6BC86D3C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3E91B8D-EEFF-4F15-BB7B-99E3BF45A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E32D890-ED49-4FCA-BEBD-A5DBEF0DC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96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1B0438-A0A8-40BA-B9AB-8284E6921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2604A4-81E3-4BF0-8BD1-DA8D242495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B4910B-B42F-449B-88ED-56F81C2EA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54CB19-758E-441D-AA20-5C81EF6B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4E0D2AE-EBE8-424A-AEC6-8AFC785CE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D857F4-30B8-4F89-811B-57AE87C20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625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2A3279C-D1F5-427B-9EBA-90951E219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BDED02-DC0D-44DD-88DA-18358DDEC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69D485-ADE0-4ACF-AB38-AF8D569C7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ABBE3-FC1B-4BB7-AD18-B89B69C3C834}" type="datetimeFigureOut">
              <a:rPr lang="fi-FI" smtClean="0"/>
              <a:t>13.10.2021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353CFC-D7F2-4B04-84A9-3A4F2A590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A22F27-7E96-4EF9-A552-D4A3E2339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DA10D-96E4-4180-A451-4324D7ED93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391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EADE02-19D2-4823-B0FA-A18FEACB87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Viimeistä kertaa:</a:t>
            </a:r>
            <a:br>
              <a:rPr lang="fi-FI" dirty="0"/>
            </a:br>
            <a:r>
              <a:rPr lang="fi-FI" dirty="0"/>
              <a:t>Konditionaalin ja futuurin sivulauseet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1FDD5A-1FCC-4961-9F34-0C30141CB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79316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7FD56E-BDE5-4983-964A-4BA3F5DF5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Menneen ajan konditionaali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345A75-9758-400C-94C0-2C445E4E3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come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today</a:t>
            </a:r>
            <a:r>
              <a:rPr lang="fi-FI" dirty="0"/>
              <a:t>.</a:t>
            </a:r>
          </a:p>
          <a:p>
            <a:r>
              <a:rPr lang="fi-FI" dirty="0"/>
              <a:t>I </a:t>
            </a:r>
            <a:r>
              <a:rPr lang="fi-FI" b="1" u="sng" dirty="0" err="1"/>
              <a:t>wouldn’t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wanted</a:t>
            </a:r>
            <a:r>
              <a:rPr lang="fi-FI" dirty="0"/>
              <a:t> to </a:t>
            </a:r>
            <a:r>
              <a:rPr lang="fi-FI" dirty="0" err="1"/>
              <a:t>come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Yhdistetään lauseet niin, että minun </a:t>
            </a:r>
            <a:r>
              <a:rPr lang="fi-FI" i="1" dirty="0"/>
              <a:t>ei olisi pitänyt</a:t>
            </a:r>
            <a:r>
              <a:rPr lang="fi-FI" dirty="0"/>
              <a:t> tulla töihin, jos </a:t>
            </a:r>
            <a:r>
              <a:rPr lang="fi-FI" i="1" dirty="0"/>
              <a:t>en olisi halunnut</a:t>
            </a:r>
            <a:r>
              <a:rPr lang="fi-FI" dirty="0"/>
              <a:t> tulla.</a:t>
            </a:r>
          </a:p>
          <a:p>
            <a:endParaRPr lang="fi-FI" dirty="0"/>
          </a:p>
          <a:p>
            <a:r>
              <a:rPr lang="fi-FI" dirty="0"/>
              <a:t>I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come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today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if</a:t>
            </a:r>
            <a:r>
              <a:rPr lang="fi-FI" dirty="0"/>
              <a:t> I </a:t>
            </a:r>
            <a:r>
              <a:rPr lang="fi-FI" b="1" u="sng" dirty="0" err="1"/>
              <a:t>hadn’t</a:t>
            </a:r>
            <a:r>
              <a:rPr lang="fi-FI" b="1" u="sng" dirty="0"/>
              <a:t> </a:t>
            </a:r>
            <a:r>
              <a:rPr lang="fi-FI" b="1" u="sng" dirty="0" err="1"/>
              <a:t>wanted</a:t>
            </a:r>
            <a:r>
              <a:rPr lang="fi-FI" b="1" u="sng" dirty="0"/>
              <a:t> </a:t>
            </a:r>
            <a:r>
              <a:rPr lang="fi-FI" dirty="0"/>
              <a:t>to </a:t>
            </a:r>
            <a:r>
              <a:rPr lang="fi-FI" dirty="0" err="1"/>
              <a:t>come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09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7FD56E-BDE5-4983-964A-4BA3F5DF5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Menneen ajan konditionaali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345A75-9758-400C-94C0-2C445E4E3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I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come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today</a:t>
            </a:r>
            <a:r>
              <a:rPr lang="fi-FI" dirty="0"/>
              <a:t>.</a:t>
            </a:r>
          </a:p>
          <a:p>
            <a:r>
              <a:rPr lang="fi-FI" dirty="0">
                <a:solidFill>
                  <a:srgbClr val="FF0000"/>
                </a:solidFill>
              </a:rPr>
              <a:t>I </a:t>
            </a:r>
            <a:r>
              <a:rPr lang="fi-FI" b="1" u="sng" dirty="0" err="1">
                <a:solidFill>
                  <a:srgbClr val="FF0000"/>
                </a:solidFill>
              </a:rPr>
              <a:t>wouldn’t</a:t>
            </a:r>
            <a:r>
              <a:rPr lang="fi-FI" b="1" u="sng" dirty="0">
                <a:solidFill>
                  <a:srgbClr val="FF0000"/>
                </a:solidFill>
              </a:rPr>
              <a:t> </a:t>
            </a:r>
            <a:r>
              <a:rPr lang="fi-FI" b="1" u="sng" dirty="0" err="1">
                <a:solidFill>
                  <a:srgbClr val="FF0000"/>
                </a:solidFill>
              </a:rPr>
              <a:t>have</a:t>
            </a:r>
            <a:r>
              <a:rPr lang="fi-FI" b="1" u="sng" dirty="0">
                <a:solidFill>
                  <a:srgbClr val="FF0000"/>
                </a:solidFill>
              </a:rPr>
              <a:t> </a:t>
            </a:r>
            <a:r>
              <a:rPr lang="fi-FI" b="1" u="sng" dirty="0" err="1">
                <a:solidFill>
                  <a:srgbClr val="FF0000"/>
                </a:solidFill>
              </a:rPr>
              <a:t>wanted</a:t>
            </a:r>
            <a:r>
              <a:rPr lang="fi-FI" dirty="0">
                <a:solidFill>
                  <a:srgbClr val="FF0000"/>
                </a:solidFill>
              </a:rPr>
              <a:t> to </a:t>
            </a:r>
            <a:r>
              <a:rPr lang="fi-FI" dirty="0" err="1">
                <a:solidFill>
                  <a:srgbClr val="FF0000"/>
                </a:solidFill>
              </a:rPr>
              <a:t>come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endParaRPr lang="fi-FI" dirty="0"/>
          </a:p>
          <a:p>
            <a:r>
              <a:rPr lang="fi-FI" dirty="0"/>
              <a:t>Yhdistetään lauseet niin, että minun </a:t>
            </a:r>
            <a:r>
              <a:rPr lang="fi-FI" i="1" dirty="0"/>
              <a:t>ei olisi pitänyt</a:t>
            </a:r>
            <a:r>
              <a:rPr lang="fi-FI" dirty="0"/>
              <a:t> tulla töihin, jos </a:t>
            </a:r>
            <a:r>
              <a:rPr lang="fi-FI" i="1" dirty="0"/>
              <a:t>en olisi halunnut</a:t>
            </a:r>
            <a:r>
              <a:rPr lang="fi-FI" dirty="0"/>
              <a:t> tulla.</a:t>
            </a:r>
          </a:p>
          <a:p>
            <a:endParaRPr lang="fi-FI" dirty="0"/>
          </a:p>
          <a:p>
            <a:r>
              <a:rPr lang="fi-FI" dirty="0"/>
              <a:t>I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come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today</a:t>
            </a:r>
            <a:endParaRPr lang="fi-FI" dirty="0"/>
          </a:p>
          <a:p>
            <a:pPr marL="0" indent="0">
              <a:buNone/>
            </a:pPr>
            <a:r>
              <a:rPr lang="fi-FI" dirty="0" err="1">
                <a:solidFill>
                  <a:srgbClr val="FF0000"/>
                </a:solidFill>
              </a:rPr>
              <a:t>if</a:t>
            </a:r>
            <a:r>
              <a:rPr lang="fi-FI" dirty="0">
                <a:solidFill>
                  <a:srgbClr val="FF0000"/>
                </a:solidFill>
              </a:rPr>
              <a:t> I </a:t>
            </a:r>
            <a:r>
              <a:rPr lang="fi-FI" b="1" u="sng" dirty="0" err="1">
                <a:solidFill>
                  <a:srgbClr val="FF0000"/>
                </a:solidFill>
              </a:rPr>
              <a:t>hadn’t</a:t>
            </a:r>
            <a:r>
              <a:rPr lang="fi-FI" b="1" u="sng" dirty="0">
                <a:solidFill>
                  <a:srgbClr val="FF0000"/>
                </a:solidFill>
              </a:rPr>
              <a:t> </a:t>
            </a:r>
            <a:r>
              <a:rPr lang="fi-FI" b="1" u="sng" dirty="0" err="1">
                <a:solidFill>
                  <a:srgbClr val="FF0000"/>
                </a:solidFill>
              </a:rPr>
              <a:t>wanted</a:t>
            </a:r>
            <a:r>
              <a:rPr lang="fi-FI" b="1" u="sng" dirty="0">
                <a:solidFill>
                  <a:srgbClr val="FF0000"/>
                </a:solidFill>
              </a:rPr>
              <a:t> </a:t>
            </a:r>
            <a:r>
              <a:rPr lang="fi-FI" dirty="0">
                <a:solidFill>
                  <a:srgbClr val="FF0000"/>
                </a:solidFill>
              </a:rPr>
              <a:t>to </a:t>
            </a:r>
            <a:r>
              <a:rPr lang="fi-FI" dirty="0" err="1">
                <a:solidFill>
                  <a:srgbClr val="FF0000"/>
                </a:solidFill>
              </a:rPr>
              <a:t>come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Jälleen aikamuoto muuttuu </a:t>
            </a:r>
            <a:r>
              <a:rPr lang="fi-FI" dirty="0" err="1"/>
              <a:t>if</a:t>
            </a:r>
            <a:r>
              <a:rPr lang="fi-FI" dirty="0"/>
              <a:t>-sanan jälkeen.</a:t>
            </a:r>
          </a:p>
        </p:txBody>
      </p:sp>
    </p:spTree>
    <p:extLst>
      <p:ext uri="{BB962C8B-B14F-4D97-AF65-F5344CB8AC3E}">
        <p14:creationId xmlns:p14="http://schemas.microsoft.com/office/powerpoint/2010/main" val="832733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7EDA5-D8F7-4A14-AA62-C9DBCAFF9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Yhteenveto: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15655B-5CEA-4091-9B54-78E443234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Futuuri:</a:t>
            </a:r>
            <a:br>
              <a:rPr lang="fi-FI" dirty="0"/>
            </a:br>
            <a:r>
              <a:rPr lang="fi-FI" dirty="0">
                <a:solidFill>
                  <a:schemeClr val="accent1"/>
                </a:solidFill>
              </a:rPr>
              <a:t>Pentti </a:t>
            </a:r>
            <a:r>
              <a:rPr lang="fi-FI" b="1" u="sng" dirty="0" err="1">
                <a:solidFill>
                  <a:schemeClr val="accent1"/>
                </a:solidFill>
              </a:rPr>
              <a:t>will</a:t>
            </a:r>
            <a:r>
              <a:rPr lang="fi-FI" b="1" u="sng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buy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new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jeans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tomorrow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if</a:t>
            </a:r>
            <a:r>
              <a:rPr lang="fi-FI" dirty="0">
                <a:solidFill>
                  <a:schemeClr val="accent1"/>
                </a:solidFill>
              </a:rPr>
              <a:t> he </a:t>
            </a:r>
            <a:r>
              <a:rPr lang="fi-FI" b="1" u="sng" dirty="0" err="1">
                <a:solidFill>
                  <a:schemeClr val="accent1"/>
                </a:solidFill>
              </a:rPr>
              <a:t>gets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his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paycheck</a:t>
            </a:r>
            <a:r>
              <a:rPr lang="fi-FI" dirty="0">
                <a:solidFill>
                  <a:schemeClr val="accent1"/>
                </a:solidFill>
              </a:rPr>
              <a:t>.</a:t>
            </a:r>
          </a:p>
          <a:p>
            <a:endParaRPr lang="fi-FI" dirty="0"/>
          </a:p>
          <a:p>
            <a:r>
              <a:rPr lang="fi-FI" dirty="0"/>
              <a:t>Konditionaali:</a:t>
            </a:r>
            <a:br>
              <a:rPr lang="fi-FI" dirty="0"/>
            </a:br>
            <a:r>
              <a:rPr lang="fi-FI" dirty="0" err="1">
                <a:solidFill>
                  <a:schemeClr val="accent1"/>
                </a:solidFill>
              </a:rPr>
              <a:t>We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shouldn’t</a:t>
            </a:r>
            <a:r>
              <a:rPr lang="fi-FI" b="1" u="sng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study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this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if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this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was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impossible</a:t>
            </a:r>
            <a:r>
              <a:rPr lang="fi-FI" dirty="0">
                <a:solidFill>
                  <a:schemeClr val="accent1"/>
                </a:solidFill>
              </a:rPr>
              <a:t>.</a:t>
            </a:r>
          </a:p>
          <a:p>
            <a:endParaRPr lang="fi-FI" dirty="0"/>
          </a:p>
          <a:p>
            <a:r>
              <a:rPr lang="fi-FI" dirty="0"/>
              <a:t>Menneen ajan konditionaali:</a:t>
            </a:r>
            <a:br>
              <a:rPr lang="fi-FI" dirty="0"/>
            </a:br>
            <a:r>
              <a:rPr lang="fi-FI" dirty="0">
                <a:solidFill>
                  <a:schemeClr val="accent1"/>
                </a:solidFill>
              </a:rPr>
              <a:t>I </a:t>
            </a:r>
            <a:r>
              <a:rPr lang="fi-FI" b="1" u="sng" dirty="0" err="1">
                <a:solidFill>
                  <a:schemeClr val="accent1"/>
                </a:solidFill>
              </a:rPr>
              <a:t>shouldn’t</a:t>
            </a:r>
            <a:r>
              <a:rPr lang="fi-FI" b="1" u="sng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have</a:t>
            </a:r>
            <a:r>
              <a:rPr lang="fi-FI" b="1" u="sng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come</a:t>
            </a:r>
            <a:r>
              <a:rPr lang="fi-FI" dirty="0">
                <a:solidFill>
                  <a:schemeClr val="accent1"/>
                </a:solidFill>
              </a:rPr>
              <a:t> to </a:t>
            </a:r>
            <a:r>
              <a:rPr lang="fi-FI" dirty="0" err="1">
                <a:solidFill>
                  <a:schemeClr val="accent1"/>
                </a:solidFill>
              </a:rPr>
              <a:t>work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today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err="1">
                <a:solidFill>
                  <a:schemeClr val="accent1"/>
                </a:solidFill>
              </a:rPr>
              <a:t>if</a:t>
            </a:r>
            <a:r>
              <a:rPr lang="fi-FI" dirty="0">
                <a:solidFill>
                  <a:schemeClr val="accent1"/>
                </a:solidFill>
              </a:rPr>
              <a:t> I </a:t>
            </a:r>
            <a:r>
              <a:rPr lang="fi-FI" b="1" u="sng" dirty="0" err="1">
                <a:solidFill>
                  <a:schemeClr val="accent1"/>
                </a:solidFill>
              </a:rPr>
              <a:t>hadn’t</a:t>
            </a:r>
            <a:r>
              <a:rPr lang="fi-FI" b="1" u="sng" dirty="0">
                <a:solidFill>
                  <a:schemeClr val="accent1"/>
                </a:solidFill>
              </a:rPr>
              <a:t> </a:t>
            </a:r>
            <a:r>
              <a:rPr lang="fi-FI" b="1" u="sng" dirty="0" err="1">
                <a:solidFill>
                  <a:schemeClr val="accent1"/>
                </a:solidFill>
              </a:rPr>
              <a:t>wanted</a:t>
            </a:r>
            <a:r>
              <a:rPr lang="fi-FI" b="1" u="sng" dirty="0">
                <a:solidFill>
                  <a:schemeClr val="accent1"/>
                </a:solidFill>
              </a:rPr>
              <a:t> </a:t>
            </a:r>
            <a:r>
              <a:rPr lang="fi-FI" dirty="0">
                <a:solidFill>
                  <a:schemeClr val="accent1"/>
                </a:solidFill>
              </a:rPr>
              <a:t>to </a:t>
            </a:r>
            <a:r>
              <a:rPr lang="fi-FI" dirty="0" err="1">
                <a:solidFill>
                  <a:schemeClr val="accent1"/>
                </a:solidFill>
              </a:rPr>
              <a:t>come</a:t>
            </a:r>
            <a:r>
              <a:rPr lang="fi-FI" dirty="0">
                <a:solidFill>
                  <a:schemeClr val="accent1"/>
                </a:solidFill>
              </a:rPr>
              <a:t>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373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9D5ACF-9871-493E-B379-FE8D80EE4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Otetaan </a:t>
            </a:r>
            <a:r>
              <a:rPr lang="fi-FI" dirty="0" err="1"/>
              <a:t>ekaksi</a:t>
            </a:r>
            <a:r>
              <a:rPr lang="fi-FI" dirty="0"/>
              <a:t> futuuri.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924261-7E30-4F25-9588-B5234034F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Kaksi esimerkkilausetta:</a:t>
            </a:r>
          </a:p>
          <a:p>
            <a:endParaRPr lang="fi-FI" dirty="0"/>
          </a:p>
          <a:p>
            <a:r>
              <a:rPr lang="fi-FI" dirty="0"/>
              <a:t>Pentti ostaa uudet farkut huomenna.</a:t>
            </a:r>
          </a:p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buy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jeans</a:t>
            </a:r>
            <a:r>
              <a:rPr lang="fi-FI" dirty="0"/>
              <a:t> </a:t>
            </a:r>
            <a:r>
              <a:rPr lang="fi-FI" dirty="0" err="1"/>
              <a:t>tomorrow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Pentti tulee saamaan tilin </a:t>
            </a:r>
            <a:r>
              <a:rPr lang="fi-FI" i="1" dirty="0"/>
              <a:t>(</a:t>
            </a:r>
            <a:r>
              <a:rPr lang="fi-FI" i="1" dirty="0" err="1"/>
              <a:t>paycheck</a:t>
            </a:r>
            <a:r>
              <a:rPr lang="fi-FI" i="1" dirty="0"/>
              <a:t>)</a:t>
            </a:r>
            <a:r>
              <a:rPr lang="fi-FI" dirty="0"/>
              <a:t>.</a:t>
            </a:r>
          </a:p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get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paycheck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966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FB1B73-0F52-47A2-8086-68C346DC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Otetaan </a:t>
            </a:r>
            <a:r>
              <a:rPr lang="fi-FI" dirty="0" err="1"/>
              <a:t>ekaksi</a:t>
            </a:r>
            <a:r>
              <a:rPr lang="fi-FI" dirty="0"/>
              <a:t> futuuri.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1F3FDF-6A03-41CF-BEA6-51F12BE57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buy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jeans</a:t>
            </a:r>
            <a:r>
              <a:rPr lang="fi-FI" dirty="0"/>
              <a:t> </a:t>
            </a:r>
            <a:r>
              <a:rPr lang="fi-FI" dirty="0" err="1"/>
              <a:t>tomorrow</a:t>
            </a:r>
            <a:r>
              <a:rPr lang="fi-FI" dirty="0"/>
              <a:t>.</a:t>
            </a:r>
          </a:p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get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paycheck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Yhdistetään nämä lauseet niin, että Pena ostaa farkut, jos hän saa tilin.</a:t>
            </a:r>
          </a:p>
          <a:p>
            <a:endParaRPr lang="fi-FI" dirty="0"/>
          </a:p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buy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jeans</a:t>
            </a:r>
            <a:r>
              <a:rPr lang="fi-FI" dirty="0"/>
              <a:t> </a:t>
            </a:r>
            <a:r>
              <a:rPr lang="fi-FI" dirty="0" err="1"/>
              <a:t>tomorrow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if</a:t>
            </a:r>
            <a:r>
              <a:rPr lang="fi-FI" dirty="0"/>
              <a:t> he </a:t>
            </a:r>
            <a:r>
              <a:rPr lang="fi-FI" b="1" u="sng" dirty="0" err="1"/>
              <a:t>gets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paycheck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/>
              <a:t>if</a:t>
            </a:r>
            <a:r>
              <a:rPr lang="fi-FI" dirty="0"/>
              <a:t>-sanan jälkeen käytetään preesensmuotoa, vaikka puhutaan tulevaisuudesta.</a:t>
            </a:r>
          </a:p>
        </p:txBody>
      </p:sp>
    </p:spTree>
    <p:extLst>
      <p:ext uri="{BB962C8B-B14F-4D97-AF65-F5344CB8AC3E}">
        <p14:creationId xmlns:p14="http://schemas.microsoft.com/office/powerpoint/2010/main" val="345664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FB1B73-0F52-47A2-8086-68C346DC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Otetaan </a:t>
            </a:r>
            <a:r>
              <a:rPr lang="fi-FI" dirty="0" err="1"/>
              <a:t>ekaksi</a:t>
            </a:r>
            <a:r>
              <a:rPr lang="fi-FI" dirty="0"/>
              <a:t> futuuri.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1F3FDF-6A03-41CF-BEA6-51F12BE57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buy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jeans</a:t>
            </a:r>
            <a:r>
              <a:rPr lang="fi-FI" dirty="0"/>
              <a:t> </a:t>
            </a:r>
            <a:r>
              <a:rPr lang="fi-FI" dirty="0" err="1"/>
              <a:t>tomorrow</a:t>
            </a:r>
            <a:r>
              <a:rPr lang="fi-FI" dirty="0"/>
              <a:t>.</a:t>
            </a:r>
          </a:p>
          <a:p>
            <a:r>
              <a:rPr lang="fi-FI" dirty="0">
                <a:solidFill>
                  <a:srgbClr val="FF0000"/>
                </a:solidFill>
              </a:rPr>
              <a:t>Pentti </a:t>
            </a:r>
            <a:r>
              <a:rPr lang="fi-FI" b="1" u="sng" dirty="0" err="1">
                <a:solidFill>
                  <a:srgbClr val="FF0000"/>
                </a:solidFill>
              </a:rPr>
              <a:t>will</a:t>
            </a:r>
            <a:r>
              <a:rPr lang="fi-FI" b="1" u="sng" dirty="0">
                <a:solidFill>
                  <a:srgbClr val="FF0000"/>
                </a:solidFill>
              </a:rPr>
              <a:t> </a:t>
            </a:r>
            <a:r>
              <a:rPr lang="fi-FI" b="1" u="sng" dirty="0" err="1">
                <a:solidFill>
                  <a:srgbClr val="FF0000"/>
                </a:solidFill>
              </a:rPr>
              <a:t>get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his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paycheck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endParaRPr lang="fi-FI" dirty="0"/>
          </a:p>
          <a:p>
            <a:r>
              <a:rPr lang="fi-FI" dirty="0"/>
              <a:t>Yhdistetään nämä lauseet niin, että Pena ostaa farkut, jos hän saa tilin.</a:t>
            </a:r>
          </a:p>
          <a:p>
            <a:endParaRPr lang="fi-FI" dirty="0"/>
          </a:p>
          <a:p>
            <a:r>
              <a:rPr lang="fi-FI" dirty="0"/>
              <a:t>Pentti </a:t>
            </a:r>
            <a:r>
              <a:rPr lang="fi-FI" b="1" u="sng" dirty="0" err="1"/>
              <a:t>will</a:t>
            </a:r>
            <a:r>
              <a:rPr lang="fi-FI" b="1" u="sng" dirty="0"/>
              <a:t> </a:t>
            </a:r>
            <a:r>
              <a:rPr lang="fi-FI" b="1" u="sng" dirty="0" err="1"/>
              <a:t>buy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jeans</a:t>
            </a:r>
            <a:r>
              <a:rPr lang="fi-FI" dirty="0"/>
              <a:t> </a:t>
            </a:r>
            <a:r>
              <a:rPr lang="fi-FI" dirty="0" err="1"/>
              <a:t>tomorrow</a:t>
            </a:r>
            <a:endParaRPr lang="fi-FI" dirty="0"/>
          </a:p>
          <a:p>
            <a:pPr marL="0" indent="0">
              <a:buNone/>
            </a:pPr>
            <a:r>
              <a:rPr lang="fi-FI" dirty="0" err="1">
                <a:solidFill>
                  <a:srgbClr val="FF0000"/>
                </a:solidFill>
              </a:rPr>
              <a:t>if</a:t>
            </a:r>
            <a:r>
              <a:rPr lang="fi-FI" dirty="0">
                <a:solidFill>
                  <a:srgbClr val="FF0000"/>
                </a:solidFill>
              </a:rPr>
              <a:t> he </a:t>
            </a:r>
            <a:r>
              <a:rPr lang="fi-FI" b="1" u="sng" dirty="0" err="1">
                <a:solidFill>
                  <a:srgbClr val="FF0000"/>
                </a:solidFill>
              </a:rPr>
              <a:t>gets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his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paycheck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Huomaa ero! </a:t>
            </a:r>
          </a:p>
          <a:p>
            <a:pPr marL="0" indent="0">
              <a:buNone/>
            </a:pPr>
            <a:r>
              <a:rPr lang="fi-FI" dirty="0"/>
              <a:t>Vaikka ”</a:t>
            </a:r>
            <a:r>
              <a:rPr lang="fi-FI" dirty="0" err="1"/>
              <a:t>if</a:t>
            </a:r>
            <a:r>
              <a:rPr lang="fi-FI" dirty="0"/>
              <a:t> Pentti </a:t>
            </a:r>
            <a:r>
              <a:rPr lang="fi-FI" dirty="0" err="1"/>
              <a:t>gets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paycheck</a:t>
            </a:r>
            <a:r>
              <a:rPr lang="fi-FI" dirty="0"/>
              <a:t>” viittaa tulevaisuuteen, rakenne on preesens (nykyajan aikamuoto).</a:t>
            </a:r>
          </a:p>
        </p:txBody>
      </p:sp>
    </p:spTree>
    <p:extLst>
      <p:ext uri="{BB962C8B-B14F-4D97-AF65-F5344CB8AC3E}">
        <p14:creationId xmlns:p14="http://schemas.microsoft.com/office/powerpoint/2010/main" val="243715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C109C4-E818-492A-80F4-6729DF3C9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Siis </a:t>
            </a:r>
            <a:r>
              <a:rPr lang="fi-FI" dirty="0" err="1"/>
              <a:t>täh</a:t>
            </a:r>
            <a:r>
              <a:rPr lang="fi-FI" dirty="0"/>
              <a:t> – preesens, futuuri… mitä tuo oikein höpöttää.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50778F-0EEE-4BDF-9957-D01BFC9BC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Preesens: Pentti </a:t>
            </a:r>
            <a:r>
              <a:rPr lang="fi-FI" u="sng" dirty="0" err="1"/>
              <a:t>gets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paycheck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.</a:t>
            </a:r>
          </a:p>
          <a:p>
            <a:r>
              <a:rPr lang="fi-FI" dirty="0"/>
              <a:t>Pentti saa tilin nyt.</a:t>
            </a:r>
          </a:p>
          <a:p>
            <a:endParaRPr lang="fi-FI" dirty="0"/>
          </a:p>
          <a:p>
            <a:r>
              <a:rPr lang="fi-FI" dirty="0"/>
              <a:t>Futuuri: Pentti </a:t>
            </a:r>
            <a:r>
              <a:rPr lang="fi-FI" u="sng" dirty="0" err="1"/>
              <a:t>will</a:t>
            </a:r>
            <a:r>
              <a:rPr lang="fi-FI" u="sng" dirty="0"/>
              <a:t> </a:t>
            </a:r>
            <a:r>
              <a:rPr lang="fi-FI" u="sng" dirty="0" err="1"/>
              <a:t>get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paycheck</a:t>
            </a:r>
            <a:r>
              <a:rPr lang="fi-FI" dirty="0"/>
              <a:t> </a:t>
            </a:r>
            <a:r>
              <a:rPr lang="fi-FI" dirty="0" err="1"/>
              <a:t>tomorrow</a:t>
            </a:r>
            <a:r>
              <a:rPr lang="fi-FI" dirty="0"/>
              <a:t>.</a:t>
            </a:r>
          </a:p>
          <a:p>
            <a:r>
              <a:rPr lang="fi-FI" dirty="0"/>
              <a:t>Pentti saa tilin huomenna.</a:t>
            </a:r>
          </a:p>
          <a:p>
            <a:endParaRPr lang="fi-FI" dirty="0"/>
          </a:p>
          <a:p>
            <a:r>
              <a:rPr lang="fi-FI" dirty="0"/>
              <a:t>Kun puhutaan tulevaisuudesta, </a:t>
            </a:r>
            <a:r>
              <a:rPr lang="fi-FI" dirty="0" err="1"/>
              <a:t>if</a:t>
            </a:r>
            <a:r>
              <a:rPr lang="fi-FI" dirty="0"/>
              <a:t>-sanan jälkeen käytetään kuitenkin ”nykyajan rakennetta” eli preesensiä.</a:t>
            </a:r>
          </a:p>
        </p:txBody>
      </p:sp>
    </p:spTree>
    <p:extLst>
      <p:ext uri="{BB962C8B-B14F-4D97-AF65-F5344CB8AC3E}">
        <p14:creationId xmlns:p14="http://schemas.microsoft.com/office/powerpoint/2010/main" val="278680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3D2EA0-4025-4D28-AB09-C9547F2BF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Konditionaali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ABCE96-FB95-45AF-89B4-138947D9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Esimerkkilauseet:</a:t>
            </a:r>
          </a:p>
          <a:p>
            <a:endParaRPr lang="fi-FI" dirty="0"/>
          </a:p>
          <a:p>
            <a:r>
              <a:rPr lang="fi-FI" dirty="0"/>
              <a:t>Meidän </a:t>
            </a:r>
            <a:r>
              <a:rPr lang="fi-FI" b="1" u="sng" dirty="0"/>
              <a:t>ei pitäisi opiskella</a:t>
            </a:r>
            <a:r>
              <a:rPr lang="fi-FI" dirty="0"/>
              <a:t> tätä.</a:t>
            </a:r>
          </a:p>
          <a:p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study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Tämä on mahdotonta.</a:t>
            </a:r>
          </a:p>
          <a:p>
            <a:r>
              <a:rPr lang="fi-FI" dirty="0" err="1"/>
              <a:t>This</a:t>
            </a:r>
            <a:r>
              <a:rPr lang="fi-FI" dirty="0"/>
              <a:t> is </a:t>
            </a:r>
            <a:r>
              <a:rPr lang="fi-FI" dirty="0" err="1"/>
              <a:t>impossible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619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6CAE70-254E-498F-AE67-9AFCD214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Konditionaali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B5C5CF-4DEC-415B-9F14-30C06EE16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study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.</a:t>
            </a:r>
          </a:p>
          <a:p>
            <a:r>
              <a:rPr lang="fi-FI" dirty="0" err="1"/>
              <a:t>This</a:t>
            </a:r>
            <a:r>
              <a:rPr lang="fi-FI" dirty="0"/>
              <a:t> is </a:t>
            </a:r>
            <a:r>
              <a:rPr lang="fi-FI" dirty="0" err="1"/>
              <a:t>impossible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Yhidistetään</a:t>
            </a:r>
            <a:r>
              <a:rPr lang="fi-FI" dirty="0"/>
              <a:t> lauseet niin, että meidän ei </a:t>
            </a:r>
            <a:r>
              <a:rPr lang="fi-FI" b="1" u="sng" dirty="0"/>
              <a:t>pitäisi</a:t>
            </a:r>
            <a:r>
              <a:rPr lang="fi-FI" dirty="0"/>
              <a:t> opiskella tätä, jos tämä </a:t>
            </a:r>
            <a:r>
              <a:rPr lang="fi-FI" b="1" u="sng" dirty="0"/>
              <a:t>olisi </a:t>
            </a:r>
            <a:r>
              <a:rPr lang="fi-FI" dirty="0"/>
              <a:t>mahdotonta.</a:t>
            </a:r>
          </a:p>
          <a:p>
            <a:endParaRPr lang="fi-FI" dirty="0"/>
          </a:p>
          <a:p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study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b="1" u="sng" dirty="0" err="1"/>
              <a:t>was</a:t>
            </a:r>
            <a:r>
              <a:rPr lang="fi-FI" dirty="0"/>
              <a:t> </a:t>
            </a:r>
            <a:r>
              <a:rPr lang="fi-FI" dirty="0" err="1"/>
              <a:t>impossible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190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6CAE70-254E-498F-AE67-9AFCD214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Konditionaali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B5C5CF-4DEC-415B-9F14-30C06EE16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study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.</a:t>
            </a:r>
          </a:p>
          <a:p>
            <a:r>
              <a:rPr lang="fi-FI" dirty="0" err="1">
                <a:solidFill>
                  <a:srgbClr val="FF0000"/>
                </a:solidFill>
              </a:rPr>
              <a:t>This</a:t>
            </a:r>
            <a:r>
              <a:rPr lang="fi-FI" dirty="0">
                <a:solidFill>
                  <a:srgbClr val="FF0000"/>
                </a:solidFill>
              </a:rPr>
              <a:t> is </a:t>
            </a:r>
            <a:r>
              <a:rPr lang="fi-FI" dirty="0" err="1">
                <a:solidFill>
                  <a:srgbClr val="FF0000"/>
                </a:solidFill>
              </a:rPr>
              <a:t>impossible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endParaRPr lang="fi-FI" dirty="0"/>
          </a:p>
          <a:p>
            <a:r>
              <a:rPr lang="fi-FI" dirty="0" err="1"/>
              <a:t>Yhidistetään</a:t>
            </a:r>
            <a:r>
              <a:rPr lang="fi-FI" dirty="0"/>
              <a:t> lauseet niin, että meidän ei </a:t>
            </a:r>
            <a:r>
              <a:rPr lang="fi-FI" b="1" u="sng" dirty="0"/>
              <a:t>pitäisi</a:t>
            </a:r>
            <a:r>
              <a:rPr lang="fi-FI" dirty="0"/>
              <a:t> opiskella tätä, jos tämä </a:t>
            </a:r>
            <a:r>
              <a:rPr lang="fi-FI" b="1" u="sng" dirty="0"/>
              <a:t>olisi </a:t>
            </a:r>
            <a:r>
              <a:rPr lang="fi-FI" dirty="0"/>
              <a:t>mahdotonta.</a:t>
            </a:r>
          </a:p>
          <a:p>
            <a:endParaRPr lang="fi-FI" dirty="0"/>
          </a:p>
          <a:p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study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 err="1">
                <a:solidFill>
                  <a:srgbClr val="FF0000"/>
                </a:solidFill>
              </a:rPr>
              <a:t>if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this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b="1" u="sng" dirty="0" err="1">
                <a:solidFill>
                  <a:srgbClr val="FF0000"/>
                </a:solidFill>
              </a:rPr>
              <a:t>was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impossible</a:t>
            </a:r>
            <a:r>
              <a:rPr lang="fi-FI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if</a:t>
            </a:r>
            <a:r>
              <a:rPr lang="fi-FI" dirty="0"/>
              <a:t>-sanan jälkeen ”tämä olisi mahdotonta” ei ole </a:t>
            </a:r>
            <a:r>
              <a:rPr lang="fi-FI" i="1" dirty="0" err="1"/>
              <a:t>this</a:t>
            </a:r>
            <a:r>
              <a:rPr lang="fi-FI" i="1" dirty="0"/>
              <a:t> </a:t>
            </a:r>
            <a:r>
              <a:rPr lang="fi-FI" i="1" dirty="0" err="1"/>
              <a:t>would</a:t>
            </a:r>
            <a:r>
              <a:rPr lang="fi-FI" i="1" dirty="0"/>
              <a:t> </a:t>
            </a:r>
            <a:r>
              <a:rPr lang="fi-FI" i="1" dirty="0" err="1"/>
              <a:t>be</a:t>
            </a:r>
            <a:r>
              <a:rPr lang="fi-FI" i="1" dirty="0"/>
              <a:t> </a:t>
            </a:r>
            <a:r>
              <a:rPr lang="fi-FI" i="1" dirty="0" err="1"/>
              <a:t>impossible</a:t>
            </a:r>
            <a:r>
              <a:rPr lang="fi-FI" i="1" dirty="0"/>
              <a:t>,</a:t>
            </a:r>
          </a:p>
          <a:p>
            <a:pPr marL="0" indent="0">
              <a:buNone/>
            </a:pPr>
            <a:r>
              <a:rPr lang="fi-FI" dirty="0"/>
              <a:t>vaan </a:t>
            </a:r>
            <a:r>
              <a:rPr lang="fi-FI" i="1" dirty="0" err="1"/>
              <a:t>this</a:t>
            </a:r>
            <a:r>
              <a:rPr lang="fi-FI" i="1" dirty="0"/>
              <a:t> </a:t>
            </a:r>
            <a:r>
              <a:rPr lang="fi-FI" i="1" dirty="0" err="1"/>
              <a:t>was</a:t>
            </a:r>
            <a:r>
              <a:rPr lang="fi-FI" i="1" dirty="0"/>
              <a:t> </a:t>
            </a:r>
            <a:r>
              <a:rPr lang="fi-FI" i="1" dirty="0" err="1"/>
              <a:t>impossible</a:t>
            </a:r>
            <a:r>
              <a:rPr lang="fi-FI" i="1" dirty="0"/>
              <a:t>.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dirty="0"/>
              <a:t>Irrallisena lauseena ”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impossible</a:t>
            </a:r>
            <a:r>
              <a:rPr lang="fi-FI" dirty="0"/>
              <a:t>” tarkoittaisi ”Tämä oli mahdotonta”.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881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92744-ED59-4509-9F55-422751EC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Menneen ajan konditionaali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9BED0C-BB06-4D22-8203-1313B5BBA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Esimerkkilauseita:.</a:t>
            </a:r>
          </a:p>
          <a:p>
            <a:endParaRPr lang="fi-FI" dirty="0"/>
          </a:p>
          <a:p>
            <a:r>
              <a:rPr lang="fi-FI" dirty="0"/>
              <a:t>Minun </a:t>
            </a:r>
            <a:r>
              <a:rPr lang="fi-FI" b="1" u="sng" dirty="0"/>
              <a:t>ei olisi pitänyt tulla</a:t>
            </a:r>
            <a:r>
              <a:rPr lang="fi-FI" dirty="0"/>
              <a:t> tänään töihin.</a:t>
            </a:r>
          </a:p>
          <a:p>
            <a:r>
              <a:rPr lang="fi-FI" dirty="0"/>
              <a:t>I </a:t>
            </a:r>
            <a:r>
              <a:rPr lang="fi-FI" b="1" u="sng" dirty="0" err="1"/>
              <a:t>shouldn’t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come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today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b="1" u="sng" dirty="0"/>
              <a:t>En olisi halunnut</a:t>
            </a:r>
            <a:r>
              <a:rPr lang="fi-FI" dirty="0"/>
              <a:t> tulla.</a:t>
            </a:r>
          </a:p>
          <a:p>
            <a:r>
              <a:rPr lang="fi-FI" dirty="0"/>
              <a:t>I </a:t>
            </a:r>
            <a:r>
              <a:rPr lang="fi-FI" b="1" u="sng" dirty="0" err="1"/>
              <a:t>wouldn’t</a:t>
            </a:r>
            <a:r>
              <a:rPr lang="fi-FI" b="1" u="sng" dirty="0"/>
              <a:t> </a:t>
            </a:r>
            <a:r>
              <a:rPr lang="fi-FI" b="1" u="sng" dirty="0" err="1"/>
              <a:t>have</a:t>
            </a:r>
            <a:r>
              <a:rPr lang="fi-FI" b="1" u="sng" dirty="0"/>
              <a:t> </a:t>
            </a:r>
            <a:r>
              <a:rPr lang="fi-FI" b="1" u="sng" dirty="0" err="1"/>
              <a:t>wanted</a:t>
            </a:r>
            <a:r>
              <a:rPr lang="fi-FI" dirty="0"/>
              <a:t> to </a:t>
            </a:r>
            <a:r>
              <a:rPr lang="fi-FI" dirty="0" err="1"/>
              <a:t>come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985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529</Words>
  <Application>Microsoft Office PowerPoint</Application>
  <PresentationFormat>Laajakuva</PresentationFormat>
  <Paragraphs>102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Viimeistä kertaa: Konditionaalin ja futuurin sivulauseet</vt:lpstr>
      <vt:lpstr>Otetaan ekaksi futuuri.</vt:lpstr>
      <vt:lpstr>Otetaan ekaksi futuuri.</vt:lpstr>
      <vt:lpstr>Otetaan ekaksi futuuri.</vt:lpstr>
      <vt:lpstr>Siis täh – preesens, futuuri… mitä tuo oikein höpöttää.</vt:lpstr>
      <vt:lpstr>Konditionaali</vt:lpstr>
      <vt:lpstr>Konditionaali</vt:lpstr>
      <vt:lpstr>Konditionaali</vt:lpstr>
      <vt:lpstr>Menneen ajan konditionaali</vt:lpstr>
      <vt:lpstr>Menneen ajan konditionaali</vt:lpstr>
      <vt:lpstr>Menneen ajan konditionaali</vt:lpstr>
      <vt:lpstr>Yhteenveto: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Viimeistä kertaa: Konditionaalin ja futuurin sivulauseet</dc:title>
  <dc:creator>Pentti Pimiä</dc:creator>
  <cp:lastModifiedBy>Pentti Pimiä</cp:lastModifiedBy>
  <cp:revision>1</cp:revision>
  <dcterms:created xsi:type="dcterms:W3CDTF">2021-10-13T09:49:07Z</dcterms:created>
  <dcterms:modified xsi:type="dcterms:W3CDTF">2021-10-13T10:48:02Z</dcterms:modified>
</cp:coreProperties>
</file>