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000000"/>
        </a:solidFill>
        <a:effectLst/>
        <a:uFillTx/>
        <a:latin typeface="Open Sans Semibold"/>
        <a:ea typeface="Open Sans Semibold"/>
        <a:cs typeface="Open Sans Semibold"/>
        <a:sym typeface="Open Sans Semibold"/>
      </a:defRPr>
    </a:lvl1pPr>
    <a:lvl2pPr marL="0" marR="0" indent="0" algn="ctr" defTabSz="825500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000000"/>
        </a:solidFill>
        <a:effectLst/>
        <a:uFillTx/>
        <a:latin typeface="Open Sans Semibold"/>
        <a:ea typeface="Open Sans Semibold"/>
        <a:cs typeface="Open Sans Semibold"/>
        <a:sym typeface="Open Sans Semibold"/>
      </a:defRPr>
    </a:lvl2pPr>
    <a:lvl3pPr marL="0" marR="0" indent="0" algn="ctr" defTabSz="825500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000000"/>
        </a:solidFill>
        <a:effectLst/>
        <a:uFillTx/>
        <a:latin typeface="Open Sans Semibold"/>
        <a:ea typeface="Open Sans Semibold"/>
        <a:cs typeface="Open Sans Semibold"/>
        <a:sym typeface="Open Sans Semibold"/>
      </a:defRPr>
    </a:lvl3pPr>
    <a:lvl4pPr marL="0" marR="0" indent="0" algn="ctr" defTabSz="825500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000000"/>
        </a:solidFill>
        <a:effectLst/>
        <a:uFillTx/>
        <a:latin typeface="Open Sans Semibold"/>
        <a:ea typeface="Open Sans Semibold"/>
        <a:cs typeface="Open Sans Semibold"/>
        <a:sym typeface="Open Sans Semibold"/>
      </a:defRPr>
    </a:lvl4pPr>
    <a:lvl5pPr marL="0" marR="0" indent="0" algn="ctr" defTabSz="825500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000000"/>
        </a:solidFill>
        <a:effectLst/>
        <a:uFillTx/>
        <a:latin typeface="Open Sans Semibold"/>
        <a:ea typeface="Open Sans Semibold"/>
        <a:cs typeface="Open Sans Semibold"/>
        <a:sym typeface="Open Sans Semibold"/>
      </a:defRPr>
    </a:lvl5pPr>
    <a:lvl6pPr marL="0" marR="0" indent="0" algn="ctr" defTabSz="825500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000000"/>
        </a:solidFill>
        <a:effectLst/>
        <a:uFillTx/>
        <a:latin typeface="Open Sans Semibold"/>
        <a:ea typeface="Open Sans Semibold"/>
        <a:cs typeface="Open Sans Semibold"/>
        <a:sym typeface="Open Sans Semibold"/>
      </a:defRPr>
    </a:lvl6pPr>
    <a:lvl7pPr marL="0" marR="0" indent="0" algn="ctr" defTabSz="825500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000000"/>
        </a:solidFill>
        <a:effectLst/>
        <a:uFillTx/>
        <a:latin typeface="Open Sans Semibold"/>
        <a:ea typeface="Open Sans Semibold"/>
        <a:cs typeface="Open Sans Semibold"/>
        <a:sym typeface="Open Sans Semibold"/>
      </a:defRPr>
    </a:lvl7pPr>
    <a:lvl8pPr marL="0" marR="0" indent="0" algn="ctr" defTabSz="825500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000000"/>
        </a:solidFill>
        <a:effectLst/>
        <a:uFillTx/>
        <a:latin typeface="Open Sans Semibold"/>
        <a:ea typeface="Open Sans Semibold"/>
        <a:cs typeface="Open Sans Semibold"/>
        <a:sym typeface="Open Sans Semibold"/>
      </a:defRPr>
    </a:lvl8pPr>
    <a:lvl9pPr marL="0" marR="0" indent="0" algn="ctr" defTabSz="825500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000000"/>
        </a:solidFill>
        <a:effectLst/>
        <a:uFillTx/>
        <a:latin typeface="Open Sans Semibold"/>
        <a:ea typeface="Open Sans Semibold"/>
        <a:cs typeface="Open Sans Semibold"/>
        <a:sym typeface="Open Sans Semibold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rgbClr val="CFE7F3"/>
          </a:solidFill>
        </a:fill>
      </a:tcStyle>
    </a:wholeTbl>
    <a:band2H>
      <a:tcTxStyle b="def" i="def"/>
      <a:tcStyle>
        <a:tcBdr/>
        <a:fill>
          <a:solidFill>
            <a:srgbClr val="E9F3F9"/>
          </a:solidFill>
        </a:fill>
      </a:tcStyle>
    </a:band2H>
    <a:firstCol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381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381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rgbClr val="DBE8D4"/>
          </a:solidFill>
        </a:fill>
      </a:tcStyle>
    </a:wholeTbl>
    <a:band2H>
      <a:tcTxStyle b="def" i="def"/>
      <a:tcStyle>
        <a:tcBdr/>
        <a:fill>
          <a:solidFill>
            <a:srgbClr val="EEF4EB"/>
          </a:solidFill>
        </a:fill>
      </a:tcStyle>
    </a:band2H>
    <a:firstCol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381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381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rgbClr val="FFD9CA"/>
          </a:solidFill>
        </a:fill>
      </a:tcStyle>
    </a:wholeTbl>
    <a:band2H>
      <a:tcTxStyle b="def" i="def"/>
      <a:tcStyle>
        <a:tcBdr/>
        <a:fill>
          <a:solidFill>
            <a:srgbClr val="FFEDE6"/>
          </a:solidFill>
        </a:fill>
      </a:tcStyle>
    </a:band2H>
    <a:firstCol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381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381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0EBE0"/>
          </a:solidFill>
        </a:fill>
      </a:tcStyle>
    </a:band2H>
    <a:firstCol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0EBE0"/>
          </a:solidFill>
        </a:fill>
      </a:tcStyle>
    </a:lastRow>
    <a:firstRow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38100" cap="flat">
              <a:solidFill>
                <a:srgbClr val="F0EBE0"/>
              </a:solidFill>
              <a:prstDash val="solid"/>
              <a:round/>
            </a:ln>
          </a:top>
          <a:bottom>
            <a:ln w="127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Open Sans SemiBold"/>
          <a:ea typeface="Open Sans SemiBold"/>
          <a:cs typeface="Open Sans SemiBold"/>
        </a:font>
        <a:srgbClr val="F0EBE0"/>
      </a:tcTxStyle>
      <a:tcStyle>
        <a:tcBdr>
          <a:left>
            <a:ln w="12700" cap="flat">
              <a:solidFill>
                <a:srgbClr val="F0EBE0"/>
              </a:solidFill>
              <a:prstDash val="solid"/>
              <a:round/>
            </a:ln>
          </a:left>
          <a:right>
            <a:ln w="12700" cap="flat">
              <a:solidFill>
                <a:srgbClr val="F0EBE0"/>
              </a:solidFill>
              <a:prstDash val="solid"/>
              <a:round/>
            </a:ln>
          </a:right>
          <a:top>
            <a:ln w="12700" cap="flat">
              <a:solidFill>
                <a:srgbClr val="F0EBE0"/>
              </a:solidFill>
              <a:prstDash val="solid"/>
              <a:round/>
            </a:ln>
          </a:top>
          <a:bottom>
            <a:ln w="38100" cap="flat">
              <a:solidFill>
                <a:srgbClr val="F0EBE0"/>
              </a:solidFill>
              <a:prstDash val="solid"/>
              <a:round/>
            </a:ln>
          </a:bottom>
          <a:insideH>
            <a:ln w="12700" cap="flat">
              <a:solidFill>
                <a:srgbClr val="F0EBE0"/>
              </a:solidFill>
              <a:prstDash val="solid"/>
              <a:round/>
            </a:ln>
          </a:insideH>
          <a:insideV>
            <a:ln w="12700" cap="flat">
              <a:solidFill>
                <a:srgbClr val="F0EBE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Open Sans SemiBold"/>
          <a:ea typeface="Open Sans SemiBold"/>
          <a:cs typeface="Open Sans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" name="Shape 3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sentation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13" name="Leipätekstin taso yksi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14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genda title"/>
          <p:cNvSpPr txBox="1"/>
          <p:nvPr>
            <p:ph type="title" hasCustomPrompt="1"/>
          </p:nvPr>
        </p:nvSpPr>
        <p:spPr>
          <a:xfrm>
            <a:off x="1727200" y="1485902"/>
            <a:ext cx="20929600" cy="2210611"/>
          </a:xfrm>
          <a:prstGeom prst="rect">
            <a:avLst/>
          </a:prstGeom>
        </p:spPr>
        <p:txBody>
          <a:bodyPr anchor="t"/>
          <a:lstStyle/>
          <a:p>
            <a:pPr/>
            <a:r>
              <a:t>Agenda title</a:t>
            </a:r>
          </a:p>
        </p:txBody>
      </p:sp>
      <p:sp>
        <p:nvSpPr>
          <p:cNvPr id="22" name="Leipätekstin taso yksi…"/>
          <p:cNvSpPr txBox="1"/>
          <p:nvPr>
            <p:ph type="body" sz="half" idx="1" hasCustomPrompt="1"/>
          </p:nvPr>
        </p:nvSpPr>
        <p:spPr>
          <a:xfrm>
            <a:off x="1727200" y="4281258"/>
            <a:ext cx="20929600" cy="6172202"/>
          </a:xfrm>
          <a:prstGeom prst="rect">
            <a:avLst/>
          </a:prstGeom>
        </p:spPr>
        <p:txBody>
          <a:bodyPr/>
          <a:lstStyle>
            <a:lvl1pPr marL="508000" indent="-508000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  <a:lvl2pPr marL="990600" indent="-508000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0">
                <a:latin typeface="Open Sans Regular"/>
                <a:ea typeface="Open Sans Regular"/>
                <a:cs typeface="Open Sans Regular"/>
                <a:sym typeface="Open Sans Regular"/>
              </a:defRPr>
            </a:lvl2pPr>
            <a:lvl3pPr marL="1473200" indent="-508000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0">
                <a:latin typeface="Open Sans Regular"/>
                <a:ea typeface="Open Sans Regular"/>
                <a:cs typeface="Open Sans Regular"/>
                <a:sym typeface="Open Sans Regular"/>
              </a:defRPr>
            </a:lvl3pPr>
            <a:lvl4pPr marL="1955800" indent="-508000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0">
                <a:latin typeface="Open Sans Regular"/>
                <a:ea typeface="Open Sans Regular"/>
                <a:cs typeface="Open Sans Regular"/>
                <a:sym typeface="Open Sans Regular"/>
              </a:defRPr>
            </a:lvl4pPr>
            <a:lvl5pPr marL="2438400" indent="-508000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0">
                <a:latin typeface="Open Sans Regular"/>
                <a:ea typeface="Open Sans Regular"/>
                <a:cs typeface="Open Sans Regular"/>
                <a:sym typeface="Open Sans Regular"/>
              </a:defRPr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"/>
          <p:cNvSpPr txBox="1"/>
          <p:nvPr>
            <p:ph type="title" hasCustomPrompt="1"/>
          </p:nvPr>
        </p:nvSpPr>
        <p:spPr>
          <a:xfrm>
            <a:off x="1727200" y="1739900"/>
            <a:ext cx="20929600" cy="2112254"/>
          </a:xfrm>
          <a:prstGeom prst="rect">
            <a:avLst/>
          </a:prstGeom>
        </p:spPr>
        <p:txBody>
          <a:bodyPr anchor="t"/>
          <a:lstStyle/>
          <a:p>
            <a:pPr/>
            <a:r>
              <a:t>Slide title</a:t>
            </a:r>
          </a:p>
        </p:txBody>
      </p:sp>
      <p:sp>
        <p:nvSpPr>
          <p:cNvPr id="31" name="Leipätekstin taso yksi…"/>
          <p:cNvSpPr txBox="1"/>
          <p:nvPr>
            <p:ph type="body" sz="half" idx="1" hasCustomPrompt="1"/>
          </p:nvPr>
        </p:nvSpPr>
        <p:spPr>
          <a:xfrm>
            <a:off x="1727200" y="4076700"/>
            <a:ext cx="20929600" cy="6165850"/>
          </a:xfrm>
          <a:prstGeom prst="rect">
            <a:avLst/>
          </a:prstGeom>
        </p:spPr>
        <p:txBody>
          <a:bodyPr numCol="2" spcCol="1046480"/>
          <a:lstStyle>
            <a:lvl1pPr marL="563032" indent="-563032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lvl1pPr>
            <a:lvl2pPr marL="1045632" indent="-563032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lvl2pPr>
            <a:lvl3pPr marL="1528232" indent="-563032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lvl3pPr>
            <a:lvl4pPr marL="2010833" indent="-563032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lvl4pPr>
            <a:lvl5pPr marL="2493433" indent="-563033" algn="l" defTabSz="12700">
              <a:lnSpc>
                <a:spcPct val="100000"/>
              </a:lnSpc>
              <a:spcBef>
                <a:spcPts val="240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lvl5pPr>
          </a:lstStyle>
          <a:p>
            <a:pPr/>
            <a:r>
              <a:t>Body Level One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2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udeo_Logo_Musta.png" descr="Studeo_Logo_Must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2545" y="12498075"/>
            <a:ext cx="2356657" cy="102588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Presentation Title"/>
          <p:cNvSpPr txBox="1"/>
          <p:nvPr>
            <p:ph type="title" hasCustomPrompt="1"/>
          </p:nvPr>
        </p:nvSpPr>
        <p:spPr>
          <a:xfrm>
            <a:off x="1879600" y="4428480"/>
            <a:ext cx="20929600" cy="2797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4" name="Leipätekstin taso yksi…"/>
          <p:cNvSpPr txBox="1"/>
          <p:nvPr>
            <p:ph type="body" idx="1"/>
          </p:nvPr>
        </p:nvSpPr>
        <p:spPr>
          <a:xfrm>
            <a:off x="1879600" y="7493547"/>
            <a:ext cx="20929600" cy="1576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5" name="Dian numero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85" strike="noStrike" sz="8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1pPr>
      <a:lvl2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85" strike="noStrike" sz="8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85" strike="noStrike" sz="8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85" strike="noStrike" sz="8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85" strike="noStrike" sz="8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85" strike="noStrike" sz="8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85" strike="noStrike" sz="8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85" strike="noStrike" sz="8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85" strike="noStrike" sz="8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6" strike="noStrike" sz="5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1pPr>
      <a:lvl2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6" strike="noStrike" sz="5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6" strike="noStrike" sz="5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6" strike="noStrike" sz="5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6" strike="noStrike" sz="5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6" strike="noStrike" sz="5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6" strike="noStrike" sz="5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6" strike="noStrike" sz="5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6" strike="noStrike" sz="5600" u="none"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r" defTabSz="825500" rtl="0" latinLnBrk="0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venir Next Medium"/>
        </a:defRPr>
      </a:lvl1pPr>
      <a:lvl2pPr marL="0" marR="0" indent="0" algn="r" defTabSz="825500" rtl="0" latinLnBrk="0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venir Next Medium"/>
        </a:defRPr>
      </a:lvl2pPr>
      <a:lvl3pPr marL="0" marR="0" indent="0" algn="r" defTabSz="825500" rtl="0" latinLnBrk="0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venir Next Medium"/>
        </a:defRPr>
      </a:lvl3pPr>
      <a:lvl4pPr marL="0" marR="0" indent="0" algn="r" defTabSz="825500" rtl="0" latinLnBrk="0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venir Next Medium"/>
        </a:defRPr>
      </a:lvl4pPr>
      <a:lvl5pPr marL="0" marR="0" indent="0" algn="r" defTabSz="825500" rtl="0" latinLnBrk="0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venir Next Medium"/>
        </a:defRPr>
      </a:lvl5pPr>
      <a:lvl6pPr marL="0" marR="0" indent="0" algn="r" defTabSz="825500" rtl="0" latinLnBrk="0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venir Next Medium"/>
        </a:defRPr>
      </a:lvl6pPr>
      <a:lvl7pPr marL="0" marR="0" indent="0" algn="r" defTabSz="825500" rtl="0" latinLnBrk="0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venir Next Medium"/>
        </a:defRPr>
      </a:lvl7pPr>
      <a:lvl8pPr marL="0" marR="0" indent="0" algn="r" defTabSz="825500" rtl="0" latinLnBrk="0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venir Next Medium"/>
        </a:defRPr>
      </a:lvl8pPr>
      <a:lvl9pPr marL="0" marR="0" indent="0" algn="r" defTabSz="825500" rtl="0" latinLnBrk="0">
        <a:lnSpc>
          <a:spcPct val="10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venir Next Medium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 txBox="1"/>
          <p:nvPr>
            <p:ph type="title"/>
          </p:nvPr>
        </p:nvSpPr>
        <p:spPr>
          <a:xfrm>
            <a:off x="1560974" y="3631175"/>
            <a:ext cx="11810093" cy="1908081"/>
          </a:xfrm>
          <a:prstGeom prst="rect">
            <a:avLst/>
          </a:prstGeom>
        </p:spPr>
        <p:txBody>
          <a:bodyPr/>
          <a:lstStyle>
            <a:lvl1pPr algn="l">
              <a:defRPr spc="-100"/>
            </a:lvl1pPr>
          </a:lstStyle>
          <a:p>
            <a:pPr/>
            <a:r>
              <a:t>Yhteiskuntafilosofia</a:t>
            </a:r>
          </a:p>
        </p:txBody>
      </p:sp>
      <p:pic>
        <p:nvPicPr>
          <p:cNvPr id="42" name="Kuva 3" descr="Kuva 3"/>
          <p:cNvPicPr>
            <a:picLocks noChangeAspect="1"/>
          </p:cNvPicPr>
          <p:nvPr/>
        </p:nvPicPr>
        <p:blipFill>
          <a:blip r:embed="rId2">
            <a:alphaModFix amt="29546"/>
            <a:extLst/>
          </a:blip>
          <a:stretch>
            <a:fillRect/>
          </a:stretch>
        </p:blipFill>
        <p:spPr>
          <a:xfrm>
            <a:off x="12861618" y="-982996"/>
            <a:ext cx="11504538" cy="16300341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Tekstiruutu 4"/>
          <p:cNvSpPr txBox="1"/>
          <p:nvPr/>
        </p:nvSpPr>
        <p:spPr>
          <a:xfrm>
            <a:off x="18160125" y="12424306"/>
            <a:ext cx="4131129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i="1" sz="1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44" name="FI3 (LOPS 2021)"/>
          <p:cNvSpPr txBox="1"/>
          <p:nvPr/>
        </p:nvSpPr>
        <p:spPr>
          <a:xfrm>
            <a:off x="432551" y="257030"/>
            <a:ext cx="162828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/>
          <p:cNvSpPr txBox="1"/>
          <p:nvPr>
            <p:ph type="title"/>
          </p:nvPr>
        </p:nvSpPr>
        <p:spPr>
          <a:xfrm>
            <a:off x="9910608" y="2138017"/>
            <a:ext cx="8667005" cy="2192170"/>
          </a:xfrm>
          <a:prstGeom prst="rect">
            <a:avLst/>
          </a:prstGeom>
        </p:spPr>
        <p:txBody>
          <a:bodyPr/>
          <a:lstStyle>
            <a:lvl1pPr algn="l">
              <a:defRPr spc="-100"/>
            </a:lvl1pPr>
          </a:lstStyle>
          <a:p>
            <a:pPr/>
            <a:r>
              <a:t>Matka Marsiin</a:t>
            </a:r>
          </a:p>
        </p:txBody>
      </p:sp>
      <p:sp>
        <p:nvSpPr>
          <p:cNvPr id="47" name="Text Placeholder 2"/>
          <p:cNvSpPr txBox="1"/>
          <p:nvPr>
            <p:ph type="body" sz="half" idx="1"/>
          </p:nvPr>
        </p:nvSpPr>
        <p:spPr>
          <a:xfrm>
            <a:off x="10010972" y="4051099"/>
            <a:ext cx="12875987" cy="617220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100"/>
              </a:spcBef>
              <a:buSzTx/>
              <a:buNone/>
              <a:tabLst>
                <a:tab pos="304800" algn="l"/>
                <a:tab pos="622300" algn="l"/>
                <a:tab pos="939800" algn="l"/>
                <a:tab pos="1257300" algn="l"/>
                <a:tab pos="1574800" algn="l"/>
                <a:tab pos="1892300" algn="l"/>
                <a:tab pos="2209800" algn="l"/>
                <a:tab pos="2527300" algn="l"/>
                <a:tab pos="2844800" algn="l"/>
                <a:tab pos="3162300" algn="l"/>
                <a:tab pos="3479800" algn="l"/>
                <a:tab pos="3797300" algn="l"/>
              </a:tabLst>
              <a:defRPr sz="4984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defTabSz="914400"/>
            <a:r>
              <a:t>Sinut on valittu mukaan avaruusalukselle, joka suuntaa kohti Marsia. Sinne on tarkoitus rakentaa siirtokunta; Marsin olosuhteita ette tunne. Yritätte yhdessä sopia, millaisia pelisääntöjä noudatatte niin matkan aikana kuin perillä. Mitä sinä ehdotat?</a:t>
            </a:r>
          </a:p>
        </p:txBody>
      </p:sp>
      <p:pic>
        <p:nvPicPr>
          <p:cNvPr id="48" name="Kuva 5" descr="Kuva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9482" y="2383267"/>
            <a:ext cx="8667004" cy="8653463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FI3 (LOPS 2021)"/>
          <p:cNvSpPr txBox="1"/>
          <p:nvPr/>
        </p:nvSpPr>
        <p:spPr>
          <a:xfrm>
            <a:off x="432551" y="257030"/>
            <a:ext cx="162828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50" name="Tekstiruutu 4"/>
          <p:cNvSpPr txBox="1"/>
          <p:nvPr/>
        </p:nvSpPr>
        <p:spPr>
          <a:xfrm>
            <a:off x="310065" y="9994857"/>
            <a:ext cx="4131129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i="1" sz="1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tsikko 1"/>
          <p:cNvSpPr txBox="1"/>
          <p:nvPr>
            <p:ph type="title"/>
          </p:nvPr>
        </p:nvSpPr>
        <p:spPr>
          <a:xfrm>
            <a:off x="972792" y="1517014"/>
            <a:ext cx="13577733" cy="3712676"/>
          </a:xfrm>
          <a:prstGeom prst="rect">
            <a:avLst/>
          </a:prstGeom>
        </p:spPr>
        <p:txBody>
          <a:bodyPr/>
          <a:lstStyle>
            <a:lvl1pPr algn="l">
              <a:defRPr spc="-100" sz="7700"/>
            </a:lvl1pPr>
          </a:lstStyle>
          <a:p>
            <a:pPr/>
            <a:r>
              <a:t>Yhteiskuntafilosofia auttaa jäsentämään omaa yhteiskunnallista ajattelua</a:t>
            </a:r>
          </a:p>
        </p:txBody>
      </p:sp>
      <p:grpSp>
        <p:nvGrpSpPr>
          <p:cNvPr id="55" name="Kuva 3"/>
          <p:cNvGrpSpPr/>
          <p:nvPr/>
        </p:nvGrpSpPr>
        <p:grpSpPr>
          <a:xfrm rot="21300000">
            <a:off x="15643964" y="132078"/>
            <a:ext cx="10356434" cy="7086148"/>
            <a:chOff x="0" y="0"/>
            <a:chExt cx="10356432" cy="7086147"/>
          </a:xfrm>
        </p:grpSpPr>
        <p:pic>
          <p:nvPicPr>
            <p:cNvPr id="54" name="Kuva 3" descr="Kuva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3200" y="203200"/>
              <a:ext cx="9950033" cy="664164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3" name="Kuva 3" descr="Kuva 3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356433" cy="7086148"/>
            </a:xfrm>
            <a:prstGeom prst="rect">
              <a:avLst/>
            </a:prstGeom>
            <a:effectLst/>
          </p:spPr>
        </p:pic>
      </p:grpSp>
      <p:sp>
        <p:nvSpPr>
          <p:cNvPr id="56" name="FI3 (LOPS 2021)"/>
          <p:cNvSpPr txBox="1"/>
          <p:nvPr/>
        </p:nvSpPr>
        <p:spPr>
          <a:xfrm>
            <a:off x="432551" y="257030"/>
            <a:ext cx="162828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57" name="Yhteys muihin lukion oppiaineisiin kuten historiaan ja yhteiskuntaoppiin.…"/>
          <p:cNvSpPr txBox="1"/>
          <p:nvPr/>
        </p:nvSpPr>
        <p:spPr>
          <a:xfrm>
            <a:off x="943122" y="5340985"/>
            <a:ext cx="16257229" cy="685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61473" indent="-561473" algn="l" defTabSz="12700">
              <a:spcBef>
                <a:spcPts val="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-100" sz="5600">
                <a:latin typeface="Open Sans"/>
                <a:ea typeface="Open Sans"/>
                <a:cs typeface="Open Sans"/>
                <a:sym typeface="Open Sans"/>
              </a:defRPr>
            </a:pPr>
            <a:r>
              <a:t>Yhteys muihin lukion oppiaineisiin kuten historiaan ja yhteiskuntaoppiin.</a:t>
            </a:r>
          </a:p>
          <a:p>
            <a:pPr marL="561473" indent="-561473" algn="l" defTabSz="12700">
              <a:spcBef>
                <a:spcPts val="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-100" sz="5600">
                <a:latin typeface="Open Sans"/>
                <a:ea typeface="Open Sans"/>
                <a:cs typeface="Open Sans"/>
                <a:sym typeface="Open Sans"/>
              </a:defRPr>
            </a:pPr>
            <a:r>
              <a:t>Filosofinen tarkastelu syventää arvojen ja ajattelun taustaoletusten tunnistamista.</a:t>
            </a:r>
          </a:p>
          <a:p>
            <a:pPr marL="561473" indent="-561473" algn="l" defTabSz="12700">
              <a:spcBef>
                <a:spcPts val="0"/>
              </a:spcBef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-100" sz="5600">
                <a:latin typeface="Open Sans"/>
                <a:ea typeface="Open Sans"/>
                <a:cs typeface="Open Sans"/>
                <a:sym typeface="Open Sans"/>
              </a:defRPr>
            </a:pPr>
            <a:r>
              <a:t>Argumentaation ja järkevän sekä polarisoitumattoman keskustelun taidot ovat tärkeitä nyky-yhteiskunnassa.</a:t>
            </a:r>
          </a:p>
        </p:txBody>
      </p:sp>
      <p:sp>
        <p:nvSpPr>
          <p:cNvPr id="58" name="Tekstiruutu 4"/>
          <p:cNvSpPr txBox="1"/>
          <p:nvPr/>
        </p:nvSpPr>
        <p:spPr>
          <a:xfrm rot="21300000">
            <a:off x="16011980" y="7437542"/>
            <a:ext cx="4131129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i="1" sz="1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5"/>
          <p:cNvSpPr txBox="1"/>
          <p:nvPr>
            <p:ph type="ctrTitle"/>
          </p:nvPr>
        </p:nvSpPr>
        <p:spPr>
          <a:xfrm>
            <a:off x="900991" y="1100389"/>
            <a:ext cx="15613213" cy="2167183"/>
          </a:xfrm>
          <a:prstGeom prst="rect">
            <a:avLst/>
          </a:prstGeom>
        </p:spPr>
        <p:txBody>
          <a:bodyPr/>
          <a:lstStyle>
            <a:lvl1pPr algn="l" defTabSz="426466">
              <a:defRPr spc="-73" sz="5621"/>
            </a:lvl1pPr>
          </a:lstStyle>
          <a:p>
            <a:pPr/>
            <a:r>
              <a:t>Yhteiskuntafilosofiseen ajatteluun liittyy monia suuria kysymyksiä ja taustaoletuksia</a:t>
            </a:r>
          </a:p>
        </p:txBody>
      </p:sp>
      <p:grpSp>
        <p:nvGrpSpPr>
          <p:cNvPr id="63" name="Vuokaaviosymboli: Liitin 2"/>
          <p:cNvGrpSpPr/>
          <p:nvPr/>
        </p:nvGrpSpPr>
        <p:grpSpPr>
          <a:xfrm>
            <a:off x="1795311" y="3729931"/>
            <a:ext cx="6267451" cy="5554167"/>
            <a:chOff x="0" y="0"/>
            <a:chExt cx="6267450" cy="5554166"/>
          </a:xfrm>
        </p:grpSpPr>
        <p:sp>
          <p:nvSpPr>
            <p:cNvPr id="61" name="Soikio"/>
            <p:cNvSpPr/>
            <p:nvPr/>
          </p:nvSpPr>
          <p:spPr>
            <a:xfrm>
              <a:off x="0" y="-1"/>
              <a:ext cx="6267451" cy="5554168"/>
            </a:xfrm>
            <a:prstGeom prst="ellipse">
              <a:avLst/>
            </a:prstGeom>
            <a:solidFill>
              <a:srgbClr val="176682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3000">
                  <a:solidFill>
                    <a:srgbClr val="FFFFFF"/>
                  </a:solidFill>
                  <a:latin typeface="Publico Text Roman"/>
                  <a:ea typeface="Publico Text Roman"/>
                  <a:cs typeface="Publico Text Roman"/>
                  <a:sym typeface="Publico Text Roman"/>
                </a:defRPr>
              </a:pPr>
            </a:p>
          </p:txBody>
        </p:sp>
        <p:sp>
          <p:nvSpPr>
            <p:cNvPr id="62" name="Ihmiskuva: rationaalinen vai ei?…"/>
            <p:cNvSpPr txBox="1"/>
            <p:nvPr/>
          </p:nvSpPr>
          <p:spPr>
            <a:xfrm>
              <a:off x="917846" y="198983"/>
              <a:ext cx="4431757" cy="515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3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</a:p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Ihmiskuva: rationaalinen vai ei? </a:t>
              </a:r>
            </a:p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itsekäs vai altruistinen?</a:t>
              </a:r>
            </a:p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3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</p:grpSp>
      <p:grpSp>
        <p:nvGrpSpPr>
          <p:cNvPr id="66" name="Vuokaaviosymboli: Liitin 7"/>
          <p:cNvGrpSpPr/>
          <p:nvPr/>
        </p:nvGrpSpPr>
        <p:grpSpPr>
          <a:xfrm>
            <a:off x="6608988" y="7042888"/>
            <a:ext cx="6267451" cy="5900401"/>
            <a:chOff x="0" y="0"/>
            <a:chExt cx="6267450" cy="5900399"/>
          </a:xfrm>
        </p:grpSpPr>
        <p:sp>
          <p:nvSpPr>
            <p:cNvPr id="64" name="Soikio"/>
            <p:cNvSpPr/>
            <p:nvPr/>
          </p:nvSpPr>
          <p:spPr>
            <a:xfrm>
              <a:off x="0" y="0"/>
              <a:ext cx="6267450" cy="5900400"/>
            </a:xfrm>
            <a:prstGeom prst="ellipse">
              <a:avLst/>
            </a:prstGeom>
            <a:solidFill>
              <a:srgbClr val="936E0A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3000">
                  <a:solidFill>
                    <a:srgbClr val="FFFFFF"/>
                  </a:solidFill>
                  <a:latin typeface="Publico Text Roman"/>
                  <a:ea typeface="Publico Text Roman"/>
                  <a:cs typeface="Publico Text Roman"/>
                  <a:sym typeface="Publico Text Roman"/>
                </a:defRPr>
              </a:pPr>
            </a:p>
          </p:txBody>
        </p:sp>
        <p:sp>
          <p:nvSpPr>
            <p:cNvPr id="65" name="käsitys historiasta:…"/>
            <p:cNvSpPr txBox="1"/>
            <p:nvPr/>
          </p:nvSpPr>
          <p:spPr>
            <a:xfrm>
              <a:off x="917846" y="232400"/>
              <a:ext cx="4431758" cy="543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36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</a:p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käsitys historiasta:</a:t>
              </a:r>
            </a:p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Kehittyykö historia ja mihin suuntaan?</a:t>
              </a:r>
              <a:r>
                <a:rPr sz="3600"/>
                <a:t> </a:t>
              </a:r>
            </a:p>
          </p:txBody>
        </p:sp>
      </p:grpSp>
      <p:grpSp>
        <p:nvGrpSpPr>
          <p:cNvPr id="69" name="Vuokaaviosymboli: Liitin 8"/>
          <p:cNvGrpSpPr/>
          <p:nvPr/>
        </p:nvGrpSpPr>
        <p:grpSpPr>
          <a:xfrm>
            <a:off x="11028984" y="3405336"/>
            <a:ext cx="7086601" cy="6203357"/>
            <a:chOff x="0" y="0"/>
            <a:chExt cx="7086600" cy="6203356"/>
          </a:xfrm>
        </p:grpSpPr>
        <p:sp>
          <p:nvSpPr>
            <p:cNvPr id="67" name="Soikio"/>
            <p:cNvSpPr/>
            <p:nvPr/>
          </p:nvSpPr>
          <p:spPr>
            <a:xfrm>
              <a:off x="0" y="-1"/>
              <a:ext cx="7086600" cy="6203358"/>
            </a:xfrm>
            <a:prstGeom prst="ellipse">
              <a:avLst/>
            </a:prstGeom>
            <a:solidFill>
              <a:srgbClr val="8044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Publico Text Roman"/>
                  <a:ea typeface="Publico Text Roman"/>
                  <a:cs typeface="Publico Text Roman"/>
                  <a:sym typeface="Publico Text Roman"/>
                </a:defRPr>
              </a:pPr>
            </a:p>
          </p:txBody>
        </p:sp>
        <p:sp>
          <p:nvSpPr>
            <p:cNvPr id="68" name="Millainen on ihanteellinen yhteiskunta ja miten siihen tulee pyrkiä?"/>
            <p:cNvSpPr txBox="1"/>
            <p:nvPr/>
          </p:nvSpPr>
          <p:spPr>
            <a:xfrm>
              <a:off x="1037808" y="606127"/>
              <a:ext cx="5010984" cy="4991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</a:p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Millainen on ihanteellinen yhteiskunta ja miten siihen tulee pyrkiä?</a:t>
              </a:r>
            </a:p>
          </p:txBody>
        </p:sp>
      </p:grpSp>
      <p:grpSp>
        <p:nvGrpSpPr>
          <p:cNvPr id="72" name="Vuokaaviosymboli: Liitin 9"/>
          <p:cNvGrpSpPr/>
          <p:nvPr/>
        </p:nvGrpSpPr>
        <p:grpSpPr>
          <a:xfrm>
            <a:off x="14715260" y="7301169"/>
            <a:ext cx="9130832" cy="5900401"/>
            <a:chOff x="0" y="0"/>
            <a:chExt cx="9130830" cy="5900399"/>
          </a:xfrm>
        </p:grpSpPr>
        <p:sp>
          <p:nvSpPr>
            <p:cNvPr id="70" name="Soikio"/>
            <p:cNvSpPr/>
            <p:nvPr/>
          </p:nvSpPr>
          <p:spPr>
            <a:xfrm>
              <a:off x="0" y="341712"/>
              <a:ext cx="9130831" cy="5216975"/>
            </a:xfrm>
            <a:prstGeom prst="ellipse">
              <a:avLst/>
            </a:prstGeom>
            <a:solidFill>
              <a:srgbClr val="DDA51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Publico Text Roman"/>
                  <a:ea typeface="Publico Text Roman"/>
                  <a:cs typeface="Publico Text Roman"/>
                  <a:sym typeface="Publico Text Roman"/>
                </a:defRPr>
              </a:pPr>
            </a:p>
          </p:txBody>
        </p:sp>
        <p:sp>
          <p:nvSpPr>
            <p:cNvPr id="71" name="Mikä on arvokasta?…"/>
            <p:cNvSpPr txBox="1"/>
            <p:nvPr/>
          </p:nvSpPr>
          <p:spPr>
            <a:xfrm>
              <a:off x="1337179" y="0"/>
              <a:ext cx="6456472" cy="59004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Mikä on arvokasta?</a:t>
              </a:r>
            </a:p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cap="all" sz="4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Mitä on hyvinvointi tai oikeudenmukaisuus?</a:t>
              </a:r>
            </a:p>
          </p:txBody>
        </p:sp>
      </p:grpSp>
      <p:sp>
        <p:nvSpPr>
          <p:cNvPr id="73" name="FI3 (LOPS 2021)"/>
          <p:cNvSpPr txBox="1"/>
          <p:nvPr/>
        </p:nvSpPr>
        <p:spPr>
          <a:xfrm>
            <a:off x="432551" y="257030"/>
            <a:ext cx="162828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6_FeatureStory">
  <a:themeElements>
    <a:clrScheme name="26_FeatureStory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3BBE0"/>
      </a:accent1>
      <a:accent2>
        <a:srgbClr val="6DCFB9"/>
      </a:accent2>
      <a:accent3>
        <a:srgbClr val="90BF72"/>
      </a:accent3>
      <a:accent4>
        <a:srgbClr val="F2C449"/>
      </a:accent4>
      <a:accent5>
        <a:srgbClr val="FF4741"/>
      </a:accent5>
      <a:accent6>
        <a:srgbClr val="FF8700"/>
      </a:accent6>
      <a:hlink>
        <a:srgbClr val="0000FF"/>
      </a:hlink>
      <a:folHlink>
        <a:srgbClr val="FF00FF"/>
      </a:folHlink>
    </a:clrScheme>
    <a:fontScheme name="26_FeatureStory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6_FeatureStor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EBE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Open Sans Semibold"/>
            <a:ea typeface="Open Sans Semibold"/>
            <a:cs typeface="Open Sans Semibold"/>
            <a:sym typeface="Open Sans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Open Sans Semibold"/>
            <a:ea typeface="Open Sans Semibold"/>
            <a:cs typeface="Open Sans Semibold"/>
            <a:sym typeface="Open Sans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6_FeatureStory">
  <a:themeElements>
    <a:clrScheme name="26_FeatureStory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3BBE0"/>
      </a:accent1>
      <a:accent2>
        <a:srgbClr val="6DCFB9"/>
      </a:accent2>
      <a:accent3>
        <a:srgbClr val="90BF72"/>
      </a:accent3>
      <a:accent4>
        <a:srgbClr val="F2C449"/>
      </a:accent4>
      <a:accent5>
        <a:srgbClr val="FF4741"/>
      </a:accent5>
      <a:accent6>
        <a:srgbClr val="FF8700"/>
      </a:accent6>
      <a:hlink>
        <a:srgbClr val="0000FF"/>
      </a:hlink>
      <a:folHlink>
        <a:srgbClr val="FF00FF"/>
      </a:folHlink>
    </a:clrScheme>
    <a:fontScheme name="26_FeatureStory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6_FeatureStor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EBE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Open Sans Semibold"/>
            <a:ea typeface="Open Sans Semibold"/>
            <a:cs typeface="Open Sans Semibold"/>
            <a:sym typeface="Open Sans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Open Sans Semibold"/>
            <a:ea typeface="Open Sans Semibold"/>
            <a:cs typeface="Open Sans Semibold"/>
            <a:sym typeface="Open Sans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