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8"/>
  </p:notesMasterIdLst>
  <p:sldIdLst>
    <p:sldId id="256" r:id="rId2"/>
    <p:sldId id="257" r:id="rId3"/>
    <p:sldId id="261" r:id="rId4"/>
    <p:sldId id="258" r:id="rId5"/>
    <p:sldId id="259" r:id="rId6"/>
    <p:sldId id="260" r:id="rId7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84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" name="Google Shape;9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" name="Google Shape;9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665135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10fd9b7644b_0_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97" name="Google Shape;97;g10fd9b7644b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10fd9b7644b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4" name="Google Shape;104;g10fd9b7644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10fd9b7644b_0_1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1" name="Google Shape;111;g10fd9b7644b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4" name="Google Shape;24;p3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6" name="Google Shape;26;p3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3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8" name="Google Shape;28;p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4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19. Maalta kaupunkiin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br>
              <a:rPr lang="fi-FI" dirty="0"/>
            </a:br>
            <a:r>
              <a:rPr lang="fi-FI" dirty="0"/>
              <a:t>Tietoisku: Muuttoliike Ruotsiin</a:t>
            </a:r>
            <a:endParaRPr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3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Muuttoliike Ruotsiin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92" name="Google Shape;92;p1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1960-70-luvuilla noin 300 00 suomalaista muutti Ruotsiin.</a:t>
            </a: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Muuttaneista noin kolmasosa muutti myöhemmin takaisin Suomeen.</a:t>
            </a:r>
            <a:endParaRPr sz="6000" dirty="0">
              <a:solidFill>
                <a:srgbClr val="000000"/>
              </a:solidFill>
            </a:endParaRP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Suomalaisia muutti etenkin Tukholmaan ja Göteborgiin.</a:t>
            </a:r>
            <a:endParaRPr sz="6000" dirty="0">
              <a:solidFill>
                <a:srgbClr val="000000"/>
              </a:solidFill>
            </a:endParaRPr>
          </a:p>
        </p:txBody>
      </p:sp>
      <p:sp>
        <p:nvSpPr>
          <p:cNvPr id="93" name="Google Shape;93;p11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19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Miksi Ruotsiin muutettiin?</a:t>
            </a:r>
            <a:endParaRPr dirty="0"/>
          </a:p>
        </p:txBody>
      </p:sp>
      <p:sp>
        <p:nvSpPr>
          <p:cNvPr id="92" name="Google Shape;92;p1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fi-FI" sz="6000" b="1" dirty="0"/>
              <a:t>Työntäviä tekijöitä Suomessa</a:t>
            </a:r>
          </a:p>
          <a:p>
            <a:pPr marL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 sz="6000" b="1" dirty="0"/>
          </a:p>
          <a:p>
            <a:pPr marL="984250" lvl="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dirty="0">
                <a:solidFill>
                  <a:srgbClr val="000000"/>
                </a:solidFill>
              </a:rPr>
              <a:t>elinkeinorakenteen muutos: työpaikkoja vähän etenkin maaseudulla</a:t>
            </a:r>
            <a:endParaRPr dirty="0">
              <a:solidFill>
                <a:srgbClr val="000000"/>
              </a:solidFill>
            </a:endParaRPr>
          </a:p>
          <a:p>
            <a:pPr marL="984250" lvl="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dirty="0">
                <a:solidFill>
                  <a:srgbClr val="000000"/>
                </a:solidFill>
              </a:rPr>
              <a:t>suurten ikäluokkien </a:t>
            </a:r>
            <a:br>
              <a:rPr lang="fi-FI" dirty="0">
                <a:solidFill>
                  <a:srgbClr val="000000"/>
                </a:solidFill>
              </a:rPr>
            </a:br>
            <a:r>
              <a:rPr lang="fi-FI" dirty="0">
                <a:solidFill>
                  <a:srgbClr val="000000"/>
                </a:solidFill>
              </a:rPr>
              <a:t>(s. 1945–1950) kasvaminen työikään</a:t>
            </a:r>
            <a:endParaRPr dirty="0">
              <a:solidFill>
                <a:srgbClr val="000000"/>
              </a:solidFill>
            </a:endParaRPr>
          </a:p>
          <a:p>
            <a:pPr marL="984250" lvl="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dirty="0">
                <a:solidFill>
                  <a:srgbClr val="000000"/>
                </a:solidFill>
              </a:rPr>
              <a:t>matala tulotaso</a:t>
            </a:r>
            <a:endParaRPr dirty="0">
              <a:solidFill>
                <a:srgbClr val="000000"/>
              </a:solidFill>
            </a:endParaRPr>
          </a:p>
          <a:p>
            <a:pPr marL="984250" lvl="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dirty="0">
                <a:solidFill>
                  <a:srgbClr val="000000"/>
                </a:solidFill>
              </a:rPr>
              <a:t>asuntopula kasvukeskuksissa</a:t>
            </a:r>
            <a:endParaRPr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 sz="6000" dirty="0"/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08553944-E16C-4798-83F6-A550139BE63A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fi-FI" sz="6000" b="1" dirty="0"/>
              <a:t>Vetäviä tekijöitä Ruotsissa</a:t>
            </a:r>
          </a:p>
          <a:p>
            <a:pPr marL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 lang="fi-FI" sz="6000" b="1" dirty="0"/>
          </a:p>
          <a:p>
            <a:pPr marL="984250" lvl="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dirty="0">
                <a:solidFill>
                  <a:srgbClr val="000000"/>
                </a:solidFill>
              </a:rPr>
              <a:t>nopean teollistumisen aiheuttama työvoimapula; tyypillisiä työpaikkoja mm. autotehtaat, telakat, kaivokset ja sairaalat</a:t>
            </a:r>
          </a:p>
          <a:p>
            <a:pPr marL="984250" lvl="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dirty="0">
                <a:solidFill>
                  <a:srgbClr val="000000"/>
                </a:solidFill>
              </a:rPr>
              <a:t>korkea palkkataso verrattuna Suomeen</a:t>
            </a:r>
          </a:p>
          <a:p>
            <a:endParaRPr lang="fi-FI" dirty="0"/>
          </a:p>
        </p:txBody>
      </p:sp>
      <p:sp>
        <p:nvSpPr>
          <p:cNvPr id="93" name="Google Shape;93;p11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19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8505697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Muuttoliikettä edesauttavia tekijöitä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99" name="Google Shape;99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984250" lvl="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yhteispohjoismainen työmarkkinasopimus 1954: passivapaus ja vapaa liikkuvuus</a:t>
            </a:r>
            <a:endParaRPr sz="6000" dirty="0">
              <a:solidFill>
                <a:srgbClr val="000000"/>
              </a:solidFill>
            </a:endParaRPr>
          </a:p>
          <a:p>
            <a:pPr marL="984250" lvl="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Ruotsin läheinen sijainti ja lauttaliikenteen kehittyminen</a:t>
            </a:r>
            <a:endParaRPr sz="6000" dirty="0">
              <a:solidFill>
                <a:srgbClr val="000000"/>
              </a:solidFill>
            </a:endParaRPr>
          </a:p>
          <a:p>
            <a:pPr marL="984250" lvl="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yhteiskuntien samankaltaisuus</a:t>
            </a:r>
            <a:endParaRPr sz="6000" dirty="0">
              <a:solidFill>
                <a:srgbClr val="000000"/>
              </a:solidFill>
            </a:endParaRPr>
          </a:p>
          <a:p>
            <a:pPr marL="984250" lvl="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kontaktit sukulaisiin ja ystäviin</a:t>
            </a:r>
            <a:endParaRPr sz="6000" dirty="0">
              <a:solidFill>
                <a:srgbClr val="000000"/>
              </a:solidFill>
            </a:endParaRPr>
          </a:p>
          <a:p>
            <a:pPr marL="984250" lvl="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yksinkertaiset työt, korkeakoulutusta tai ruotsin kielen taitoa ei vaadittu</a:t>
            </a:r>
            <a:endParaRPr sz="6000" dirty="0">
              <a:solidFill>
                <a:srgbClr val="000000"/>
              </a:solidFill>
            </a:endParaRPr>
          </a:p>
        </p:txBody>
      </p:sp>
      <p:sp>
        <p:nvSpPr>
          <p:cNvPr id="100" name="Google Shape;100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19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Kotoutuminen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6" name="Google Shape;106;p1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Kielitaidon puute vaikeutti kotoutumista. Sotalapsena Ruotsissa olleet ja suomenruotsalaiset kotoutuivat kielitaitonsa vuoksi helpommin.</a:t>
            </a:r>
            <a:endParaRPr lang="fi-FI" dirty="0">
              <a:solidFill>
                <a:srgbClr val="000000"/>
              </a:solidFill>
            </a:endParaRPr>
          </a:p>
          <a:p>
            <a:pPr marL="984250" lvl="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Monen lähtijän kotoutumista vaikeutti myös se, että he ajattelivat työskentelevänsä Ruotsissa vain väliaikaisesti.</a:t>
            </a:r>
            <a:endParaRPr sz="6000" dirty="0">
              <a:solidFill>
                <a:srgbClr val="000000"/>
              </a:solidFill>
            </a:endParaRPr>
          </a:p>
          <a:p>
            <a:pPr marL="984250" lvl="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Useat m</a:t>
            </a:r>
            <a:r>
              <a:rPr lang="fi-FI" dirty="0">
                <a:solidFill>
                  <a:srgbClr val="000000"/>
                </a:solidFill>
              </a:rPr>
              <a:t>uuttajat</a:t>
            </a:r>
            <a:r>
              <a:rPr lang="fi-FI" sz="6000" dirty="0">
                <a:solidFill>
                  <a:srgbClr val="000000"/>
                </a:solidFill>
              </a:rPr>
              <a:t> kärsivät vierauden tunteesta ja yksinäisyydestä.</a:t>
            </a:r>
            <a:r>
              <a:rPr lang="fi-FI" dirty="0">
                <a:solidFill>
                  <a:srgbClr val="000000"/>
                </a:solidFill>
              </a:rPr>
              <a:t> </a:t>
            </a:r>
            <a:r>
              <a:rPr lang="fi-FI" sz="6000" dirty="0">
                <a:solidFill>
                  <a:srgbClr val="000000"/>
                </a:solidFill>
              </a:rPr>
              <a:t>Kotoutumisongelmat johtivat sosiaalisiin ongelmiin.</a:t>
            </a:r>
            <a:endParaRPr sz="6000" dirty="0">
              <a:solidFill>
                <a:srgbClr val="000000"/>
              </a:solidFill>
            </a:endParaRPr>
          </a:p>
        </p:txBody>
      </p:sp>
      <p:sp>
        <p:nvSpPr>
          <p:cNvPr id="107" name="Google Shape;107;p13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19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Kotoutuminen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13" name="Google Shape;113;p1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984250" lvl="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Naiset kotoutuivat miehiä paremmin: he saivat helpommin ruotsalaisia ystäviä ja avioituivat ruotsalaisten kanssa suomalaismiehiä useammin.</a:t>
            </a:r>
            <a:endParaRPr sz="6000" dirty="0">
              <a:solidFill>
                <a:srgbClr val="000000"/>
              </a:solidFill>
            </a:endParaRPr>
          </a:p>
          <a:p>
            <a:pPr marL="984250" lvl="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Myös muuttajien lapset kotoutuivat vanhempiaan helpommin, koska he oppivat alkuvaikeuksista huolimatta kielen vanhempiaan paremmin.</a:t>
            </a:r>
            <a:endParaRPr sz="6000" dirty="0">
              <a:solidFill>
                <a:srgbClr val="000000"/>
              </a:solidFill>
            </a:endParaRPr>
          </a:p>
          <a:p>
            <a:pPr marL="984250" lvl="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Vähitellen ruotsalaiset perinteet sekoittuivat suomalaiseen kulttuuriin. Lapsille annettiin molempiin kulttuureihin sopivia nimiä ja ruotsinsuomalaisiin koteihin tulivat myös esim. ruotsalaiset juhlaperinteet.</a:t>
            </a:r>
            <a:endParaRPr sz="6000" dirty="0">
              <a:solidFill>
                <a:srgbClr val="000000"/>
              </a:solidFill>
            </a:endParaRPr>
          </a:p>
          <a:p>
            <a:pPr marL="45720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 sz="6000" dirty="0"/>
          </a:p>
        </p:txBody>
      </p:sp>
      <p:sp>
        <p:nvSpPr>
          <p:cNvPr id="114" name="Google Shape;114;p14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19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252</Words>
  <Application>Microsoft Office PowerPoint</Application>
  <PresentationFormat>Mukautettu</PresentationFormat>
  <Paragraphs>38</Paragraphs>
  <Slides>6</Slides>
  <Notes>6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Office-teema</vt:lpstr>
      <vt:lpstr>19. Maalta kaupunkiin  Tietoisku: Muuttoliike Ruotsiin</vt:lpstr>
      <vt:lpstr>Muuttoliike Ruotsiin</vt:lpstr>
      <vt:lpstr>Miksi Ruotsiin muutettiin?</vt:lpstr>
      <vt:lpstr>Muuttoliikettä edesauttavia tekijöitä</vt:lpstr>
      <vt:lpstr>Kotoutuminen</vt:lpstr>
      <vt:lpstr>Kotoutuminen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Forum HI3 Luku 19 Tietoisku Muuttoliike Ruotsiin</dc:title>
  <cp:lastModifiedBy>Mika Kortelainen</cp:lastModifiedBy>
  <cp:revision>1</cp:revision>
  <dcterms:modified xsi:type="dcterms:W3CDTF">2022-03-03T19:43:13Z</dcterms:modified>
</cp:coreProperties>
</file>