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sldIdLst>
    <p:sldId id="256" r:id="rId5"/>
    <p:sldId id="258" r:id="rId6"/>
    <p:sldId id="257" r:id="rId7"/>
    <p:sldId id="259" r:id="rId8"/>
    <p:sldId id="272" r:id="rId9"/>
    <p:sldId id="264" r:id="rId10"/>
    <p:sldId id="266" r:id="rId11"/>
    <p:sldId id="267" r:id="rId12"/>
    <p:sldId id="270" r:id="rId13"/>
    <p:sldId id="273" r:id="rId14"/>
    <p:sldId id="274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418" autoAdjust="0"/>
  </p:normalViewPr>
  <p:slideViewPr>
    <p:cSldViewPr snapToGrid="0">
      <p:cViewPr varScale="1">
        <p:scale>
          <a:sx n="98" d="100"/>
          <a:sy n="98" d="100"/>
        </p:scale>
        <p:origin x="10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AD6D0-A794-4811-A3D3-12A536C02846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422892-5F24-4FDA-B60B-3A8545B1BE9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7956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B422892-5F24-4FDA-B60B-3A8545B1BE91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958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F72D55-1FB3-477A-897C-98B3C518E4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A7DB8EB-D8BE-4316-84C6-DA1138186F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56C337-4578-474C-90E0-D0168778F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D7BE-B5F8-4F73-B910-F7BB93EC910D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4121D70-7A7C-439A-95AE-1AD07F2AE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FC48487-4318-460F-9AFE-4318CDC4B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FF499-7204-43C2-B36F-2276467DB7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7850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14854E3-F177-4A7C-8A70-55622CBFA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7015489-B42B-4927-A735-D86D97D5FA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65A1C81-5D3B-449D-98B3-BAA505B58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D7BE-B5F8-4F73-B910-F7BB93EC910D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9E59A8A-00F9-41EC-9382-FF4E09800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1B98C91-6810-494D-BA20-D4E5D44B3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FF499-7204-43C2-B36F-2276467DB7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6924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9A29FF-4CBD-4771-B393-F5D2BDCE6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335DEEB-AF34-453F-888F-3700AF684E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7956D3-7ECE-493E-9E5C-79B8110A0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D7BE-B5F8-4F73-B910-F7BB93EC910D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ED725E-83D0-4F21-AE36-D8C2463AB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0434F6E-B7EB-419B-8DE2-AE1233A84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FF499-7204-43C2-B36F-2276467DB7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1739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84C716A-B6F9-4D65-9D55-390E2A25D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C9F846F-69D8-4C23-B8EE-CB31342D12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52DD3DB-2258-4983-BEC5-A44D2ECE1F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3A57E0E-7719-4C9F-903C-CD7E998CD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D7BE-B5F8-4F73-B910-F7BB93EC910D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171BAC1-0405-43C9-8EE3-AED216CFE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8130A12-9678-4A44-93F1-9AEC242F2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FF499-7204-43C2-B36F-2276467DB7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85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C09828-6FA4-45F0-AE6F-BB3530C325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A2247F1-26AD-4D2A-8A2B-16DD69283F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8F63F82A-DDD6-4C1C-B8AB-2091B5FC84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62B9004-7877-4019-84F4-812EEBC97C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59665760-7891-44EE-B9DE-70273556EA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3BF45E49-80DE-46F9-A82C-FD85B38E5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D7BE-B5F8-4F73-B910-F7BB93EC910D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DC5B75E-9C4E-4D12-9818-8C0A87FCC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9D81082-1784-4DDE-A032-3FB523FB1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FF499-7204-43C2-B36F-2276467DB7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2682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3F3F87E-829F-45CD-B0DD-6B6D59368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BCD59E8-169D-4329-9536-BBDC692917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D7BE-B5F8-4F73-B910-F7BB93EC910D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B9687BB-88E9-4D12-98ED-0425F2211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55C3BDA-A6E9-4DB4-830F-9C497BDD8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FF499-7204-43C2-B36F-2276467DB7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877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3263AD4-26E9-4901-BB71-6D9EB79F2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D7BE-B5F8-4F73-B910-F7BB93EC910D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CB76C08F-73CF-435A-96E1-FE7817B1A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486BC77-69D0-4F2A-8F5D-A2126BDF33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FF499-7204-43C2-B36F-2276467DB7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1884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B2C2A9E-B105-473E-A141-D3505D3BC4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0282151-4A49-4E09-B5B3-1AC516E6EF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2C95E29-0BD6-4586-858D-C6955D3905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8A541F9-B8D9-4859-99B4-FDC1D319D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D7BE-B5F8-4F73-B910-F7BB93EC910D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5462EEE-8108-42FC-81AE-B908702A5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7D5DC28-59D2-473F-A28E-CA8AF0A5F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FF499-7204-43C2-B36F-2276467DB7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5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25B3E4-AE16-4B92-B957-3EC12563D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9772B0F-1E30-4CB0-B284-71E03213AD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5298847-CE99-46CA-950C-CF0AEBB7D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8E961E0-8C72-4C5C-A0D0-57EEE820F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D7BE-B5F8-4F73-B910-F7BB93EC910D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AF272BE-F88B-4272-98A1-B947CE97B4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E43E264B-7A7D-4AEE-BB93-CE9132606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FF499-7204-43C2-B36F-2276467DB7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477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3891C4-BCA6-42B9-8347-4D768E7F0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30646D4-99BE-4E65-BA9B-B4A50D9732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1FA98BA-F02B-438C-AED2-B95F51388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D7BE-B5F8-4F73-B910-F7BB93EC910D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BE0E68F-09BD-43F7-8F5E-18F7D6C43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8C87DA-4A12-46BD-8F82-3BC51BFC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FF499-7204-43C2-B36F-2276467DB7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51497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9C2F4F1C-7AFB-4A54-8C57-A083E2B619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D534A39-4C90-4F41-8097-90B2BA27ED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320CA1-7D07-4BD5-924C-9AB6AE3A5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0D7BE-B5F8-4F73-B910-F7BB93EC910D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EE6F56C-4A8E-442E-BBD6-6AF6D480A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9DEA22C-9B17-4CF9-8558-0D8A0649B2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4FF499-7204-43C2-B36F-2276467DB7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69159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252CBAE-F126-48D1-B693-DE43D8EAA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78FDC1E-3E1F-4F68-B9F8-64AA427E6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2D59378-5F6E-4A6D-9C61-656A8720FB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0D7BE-B5F8-4F73-B910-F7BB93EC910D}" type="datetimeFigureOut">
              <a:rPr lang="fi-FI" smtClean="0"/>
              <a:t>16.2.2022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F481765-AC5C-4EF1-B98A-07CAF4BB6F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3154524-53C6-460F-BB4C-5BF2A66743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FF499-7204-43C2-B36F-2276467DB70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7706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6CCA5F87-1D1E-45CB-8D83-FC7EEFAD99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Kuva 4" descr="Kuva, joka sisältää kohteen teksti, sisä, puinen, pöytä&#10;&#10;Kuvaus luotu automaattisesti">
            <a:extLst>
              <a:ext uri="{FF2B5EF4-FFF2-40B4-BE49-F238E27FC236}">
                <a16:creationId xmlns:a16="http://schemas.microsoft.com/office/drawing/2014/main" id="{70C55AE6-36B9-4035-B9E7-DE934A63FE5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20262" b="31730"/>
          <a:stretch/>
        </p:blipFill>
        <p:spPr>
          <a:xfrm>
            <a:off x="20" y="10"/>
            <a:ext cx="8668492" cy="6857990"/>
          </a:xfrm>
          <a:prstGeom prst="rect">
            <a:avLst/>
          </a:prstGeom>
        </p:spPr>
      </p:pic>
      <p:sp>
        <p:nvSpPr>
          <p:cNvPr id="19" name="Rectangle 11">
            <a:extLst>
              <a:ext uri="{FF2B5EF4-FFF2-40B4-BE49-F238E27FC236}">
                <a16:creationId xmlns:a16="http://schemas.microsoft.com/office/drawing/2014/main" id="{7CCFC2C6-6238-4A2F-93DE-2ADF74AF6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711652" y="0"/>
            <a:ext cx="8480347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4AE8B6B-0F71-4367-9D31-CE6C7929DF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fi-FI" sz="4800" dirty="0"/>
              <a:t>Ruokavalinnat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611B344-3DC3-4D98-94A5-8F3F643CC3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4023360" cy="1208141"/>
          </a:xfrm>
        </p:spPr>
        <p:txBody>
          <a:bodyPr>
            <a:normAutofit/>
          </a:bodyPr>
          <a:lstStyle/>
          <a:p>
            <a:pPr algn="l"/>
            <a:endParaRPr lang="fi-FI" sz="2000"/>
          </a:p>
        </p:txBody>
      </p:sp>
      <p:sp>
        <p:nvSpPr>
          <p:cNvPr id="20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E750C0E7-DDBC-42A0-A847-4D014095C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22" name="Kuva 21">
            <a:extLst>
              <a:ext uri="{FF2B5EF4-FFF2-40B4-BE49-F238E27FC236}">
                <a16:creationId xmlns:a16="http://schemas.microsoft.com/office/drawing/2014/main" id="{2EF7336D-1B61-4E0B-B6EF-4805807C8D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23" name="Tekstiruutu 22">
            <a:extLst>
              <a:ext uri="{FF2B5EF4-FFF2-40B4-BE49-F238E27FC236}">
                <a16:creationId xmlns:a16="http://schemas.microsoft.com/office/drawing/2014/main" id="{3C9D9D8A-45D6-47CE-9771-AFBBE34D0B63}"/>
              </a:ext>
            </a:extLst>
          </p:cNvPr>
          <p:cNvSpPr txBox="1"/>
          <p:nvPr/>
        </p:nvSpPr>
        <p:spPr>
          <a:xfrm>
            <a:off x="0" y="6519446"/>
            <a:ext cx="318135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600" dirty="0"/>
              <a:t>Kuva: Unsplash.com/ Helena Lopes</a:t>
            </a:r>
          </a:p>
        </p:txBody>
      </p:sp>
    </p:spTree>
    <p:extLst>
      <p:ext uri="{BB962C8B-B14F-4D97-AF65-F5344CB8AC3E}">
        <p14:creationId xmlns:p14="http://schemas.microsoft.com/office/powerpoint/2010/main" val="2268723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id="{84ECDE7A-6944-466D-8FFE-149A29BA6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9" name="Rectangle 78">
            <a:extLst>
              <a:ext uri="{FF2B5EF4-FFF2-40B4-BE49-F238E27FC236}">
                <a16:creationId xmlns:a16="http://schemas.microsoft.com/office/drawing/2014/main" id="{B3420082-9415-44EC-802E-C77D71D59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12700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1" name="Rectangle 80">
            <a:extLst>
              <a:ext uri="{FF2B5EF4-FFF2-40B4-BE49-F238E27FC236}">
                <a16:creationId xmlns:a16="http://schemas.microsoft.com/office/drawing/2014/main" id="{55A52C45-1FCB-4636-A80F-2849B8226C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45A5E6E-2DF0-4A84-A1B9-70AA8EDBE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dirty="0" err="1"/>
              <a:t>Ruoka</a:t>
            </a:r>
            <a:r>
              <a:rPr lang="en-US" sz="3700" b="1" dirty="0"/>
              <a:t> ja </a:t>
            </a:r>
            <a:br>
              <a:rPr lang="en-US" sz="3700" b="1" dirty="0"/>
            </a:br>
            <a:r>
              <a:rPr lang="en-US" sz="3700" b="1" dirty="0" err="1"/>
              <a:t>terveydenosa-alueet</a:t>
            </a:r>
            <a:endParaRPr lang="en-US" sz="3700" b="1" dirty="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768EB4DD-3704-43AD-92B3-C4E0C6EA9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70799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Sisällön paikkamerkki 5" descr="Kuva, joka sisältää kohteen henkilö, sisä, ateria&#10;&#10;Kuvaus luotu automaattisesti">
            <a:extLst>
              <a:ext uri="{FF2B5EF4-FFF2-40B4-BE49-F238E27FC236}">
                <a16:creationId xmlns:a16="http://schemas.microsoft.com/office/drawing/2014/main" id="{58FAA0AD-8C63-43DC-8B2A-483DA2BDD8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7914"/>
          <a:stretch/>
        </p:blipFill>
        <p:spPr>
          <a:xfrm>
            <a:off x="566928" y="2324559"/>
            <a:ext cx="6351231" cy="3847641"/>
          </a:xfrm>
          <a:prstGeom prst="rect">
            <a:avLst/>
          </a:prstGeom>
        </p:spPr>
      </p:pic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597B61A-0285-48F3-83FF-E6D1468E1A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87954" y="2011680"/>
            <a:ext cx="4311155" cy="487896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b="1" dirty="0" err="1"/>
              <a:t>Fyysinen</a:t>
            </a:r>
            <a:r>
              <a:rPr lang="en-US" sz="2400" b="1" dirty="0"/>
              <a:t> </a:t>
            </a:r>
            <a:r>
              <a:rPr lang="en-US" sz="2400" b="1" dirty="0" err="1"/>
              <a:t>terveys</a:t>
            </a:r>
            <a:endParaRPr lang="en-US" sz="2400" b="1" dirty="0"/>
          </a:p>
          <a:p>
            <a:pPr lvl="1"/>
            <a:r>
              <a:rPr lang="en-US" dirty="0" err="1"/>
              <a:t>Energianlähde</a:t>
            </a:r>
            <a:endParaRPr lang="en-US" dirty="0"/>
          </a:p>
          <a:p>
            <a:pPr lvl="1"/>
            <a:r>
              <a:rPr lang="en-US" dirty="0" err="1"/>
              <a:t>Rakennusaine</a:t>
            </a:r>
            <a:endParaRPr lang="en-US" dirty="0"/>
          </a:p>
          <a:p>
            <a:r>
              <a:rPr lang="en-US" sz="2400" b="1" dirty="0" err="1"/>
              <a:t>Psyykkinen</a:t>
            </a:r>
            <a:r>
              <a:rPr lang="en-US" sz="2400" b="1" dirty="0"/>
              <a:t> </a:t>
            </a:r>
            <a:r>
              <a:rPr lang="en-US" sz="2400" b="1" dirty="0" err="1"/>
              <a:t>terveys</a:t>
            </a:r>
            <a:endParaRPr lang="en-US" sz="2400" b="1" dirty="0"/>
          </a:p>
          <a:p>
            <a:pPr lvl="1"/>
            <a:r>
              <a:rPr lang="en-US" dirty="0" err="1"/>
              <a:t>Mielihyvä</a:t>
            </a:r>
            <a:r>
              <a:rPr lang="en-US" dirty="0"/>
              <a:t>, </a:t>
            </a:r>
            <a:r>
              <a:rPr lang="en-US" dirty="0" err="1"/>
              <a:t>nautinto</a:t>
            </a:r>
            <a:endParaRPr lang="en-US" dirty="0"/>
          </a:p>
          <a:p>
            <a:pPr lvl="1"/>
            <a:r>
              <a:rPr lang="en-US" dirty="0" err="1"/>
              <a:t>Rentoutuminen</a:t>
            </a:r>
            <a:endParaRPr lang="en-US" dirty="0"/>
          </a:p>
          <a:p>
            <a:pPr lvl="1"/>
            <a:r>
              <a:rPr lang="en-US" dirty="0" err="1"/>
              <a:t>Identiteetti</a:t>
            </a:r>
            <a:endParaRPr lang="en-US" dirty="0"/>
          </a:p>
          <a:p>
            <a:r>
              <a:rPr lang="en-US" sz="2400" b="1" dirty="0" err="1"/>
              <a:t>Sosiaalinen</a:t>
            </a:r>
            <a:r>
              <a:rPr lang="en-US" sz="2400" b="1" dirty="0"/>
              <a:t> </a:t>
            </a:r>
            <a:r>
              <a:rPr lang="en-US" sz="2400" b="1" dirty="0" err="1"/>
              <a:t>terveys</a:t>
            </a:r>
            <a:endParaRPr lang="en-US" sz="2400" b="1" dirty="0"/>
          </a:p>
          <a:p>
            <a:pPr lvl="1"/>
            <a:r>
              <a:rPr lang="en-US" dirty="0" err="1"/>
              <a:t>Yhdessäolo</a:t>
            </a:r>
            <a:endParaRPr lang="en-US" dirty="0"/>
          </a:p>
          <a:p>
            <a:pPr lvl="1"/>
            <a:r>
              <a:rPr lang="en-US" dirty="0" err="1"/>
              <a:t>Kulttuuri</a:t>
            </a:r>
            <a:endParaRPr lang="en-US" dirty="0"/>
          </a:p>
          <a:p>
            <a:pPr marL="457200" lvl="1"/>
            <a:endParaRPr lang="en-US" sz="1800" dirty="0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DA63E6BA-6714-4B66-8D75-4909E30F2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26B18432-016C-42C1-84CD-C6F394EA5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2" name="Tekstiruutu 11">
            <a:extLst>
              <a:ext uri="{FF2B5EF4-FFF2-40B4-BE49-F238E27FC236}">
                <a16:creationId xmlns:a16="http://schemas.microsoft.com/office/drawing/2014/main" id="{CF798D4D-F760-474C-8C1A-C2078AFD6815}"/>
              </a:ext>
            </a:extLst>
          </p:cNvPr>
          <p:cNvSpPr txBox="1"/>
          <p:nvPr/>
        </p:nvSpPr>
        <p:spPr>
          <a:xfrm>
            <a:off x="566928" y="624470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 Annie Spratt</a:t>
            </a:r>
          </a:p>
        </p:txBody>
      </p:sp>
    </p:spTree>
    <p:extLst>
      <p:ext uri="{BB962C8B-B14F-4D97-AF65-F5344CB8AC3E}">
        <p14:creationId xmlns:p14="http://schemas.microsoft.com/office/powerpoint/2010/main" val="11193461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518003-C9C1-4877-8A44-2D8367762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93136"/>
            <a:ext cx="11582400" cy="733645"/>
          </a:xfrm>
        </p:spPr>
        <p:txBody>
          <a:bodyPr>
            <a:normAutofit/>
          </a:bodyPr>
          <a:lstStyle/>
          <a:p>
            <a:r>
              <a:rPr lang="fi-FI" sz="3200" b="1" dirty="0"/>
              <a:t>Ruokavalintoihin ja syömiskäyttäytymiseen vaikuttavia tekijöitä</a:t>
            </a:r>
          </a:p>
        </p:txBody>
      </p:sp>
      <p:pic>
        <p:nvPicPr>
          <p:cNvPr id="9" name="Sisällön paikkamerkki 8">
            <a:extLst>
              <a:ext uri="{FF2B5EF4-FFF2-40B4-BE49-F238E27FC236}">
                <a16:creationId xmlns:a16="http://schemas.microsoft.com/office/drawing/2014/main" id="{15EC7EFD-2449-4C0B-BF4B-F45730D7D5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1626781"/>
            <a:ext cx="12192000" cy="4988332"/>
          </a:xfrm>
        </p:spPr>
      </p:pic>
      <p:pic>
        <p:nvPicPr>
          <p:cNvPr id="10" name="Kuva 9">
            <a:extLst>
              <a:ext uri="{FF2B5EF4-FFF2-40B4-BE49-F238E27FC236}">
                <a16:creationId xmlns:a16="http://schemas.microsoft.com/office/drawing/2014/main" id="{7E7AE794-8034-40BF-9729-195777F58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242887"/>
            <a:ext cx="1947863" cy="540847"/>
          </a:xfrm>
          <a:prstGeom prst="rect">
            <a:avLst/>
          </a:prstGeom>
        </p:spPr>
      </p:pic>
      <p:pic>
        <p:nvPicPr>
          <p:cNvPr id="11" name="Kuva 10">
            <a:extLst>
              <a:ext uri="{FF2B5EF4-FFF2-40B4-BE49-F238E27FC236}">
                <a16:creationId xmlns:a16="http://schemas.microsoft.com/office/drawing/2014/main" id="{2433C2BB-DB0A-409C-B857-0110325F71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38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882A64FD-3FED-4611-9894-B9250D5F61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4726" y="6358548"/>
            <a:ext cx="1722474" cy="49762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E37B565C-E8F5-4BBA-817B-436A0CA9E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1" y="242886"/>
            <a:ext cx="6921769" cy="174497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br>
              <a:rPr lang="en-US" sz="2100" dirty="0"/>
            </a:br>
            <a:br>
              <a:rPr lang="en-US" sz="2100" dirty="0"/>
            </a:br>
            <a:br>
              <a:rPr lang="en-US" sz="2100" dirty="0"/>
            </a:br>
            <a:r>
              <a:rPr lang="en-US" sz="4000" b="1" dirty="0" err="1"/>
              <a:t>Erityisruokavaliot</a:t>
            </a:r>
            <a:r>
              <a:rPr lang="en-US" sz="4000" b="1" dirty="0"/>
              <a:t> </a:t>
            </a:r>
            <a:br>
              <a:rPr lang="en-US" sz="4000" dirty="0"/>
            </a:br>
            <a:r>
              <a:rPr lang="en-US" sz="4000" b="1" dirty="0"/>
              <a:t>- </a:t>
            </a:r>
            <a:r>
              <a:rPr lang="en-US" sz="4000" b="1" dirty="0" err="1"/>
              <a:t>rajoituksia</a:t>
            </a:r>
            <a:r>
              <a:rPr lang="en-US" sz="4000" b="1" dirty="0"/>
              <a:t> </a:t>
            </a:r>
            <a:r>
              <a:rPr lang="en-US" sz="4000" b="1" dirty="0" err="1"/>
              <a:t>ruoka-aineiden</a:t>
            </a:r>
            <a:r>
              <a:rPr lang="en-US" sz="4000" b="1" dirty="0"/>
              <a:t> </a:t>
            </a:r>
            <a:r>
              <a:rPr lang="en-US" sz="4000" b="1" dirty="0" err="1"/>
              <a:t>käytössä</a:t>
            </a:r>
            <a:br>
              <a:rPr lang="en-US" sz="3100" b="1" dirty="0"/>
            </a:br>
            <a:endParaRPr lang="en-US" sz="3100" b="1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4FA9A66-8533-4B05-B6BF-B84CBA93AF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5431" y="2115117"/>
            <a:ext cx="6921769" cy="4742883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b="1" dirty="0" err="1"/>
              <a:t>Syyitä</a:t>
            </a:r>
            <a:endParaRPr lang="en-US" sz="2400" b="1" dirty="0"/>
          </a:p>
          <a:p>
            <a:pPr lvl="1"/>
            <a:r>
              <a:rPr lang="en-US" dirty="0" err="1"/>
              <a:t>Terveydelliset</a:t>
            </a:r>
            <a:endParaRPr lang="en-US" dirty="0"/>
          </a:p>
          <a:p>
            <a:pPr lvl="1"/>
            <a:r>
              <a:rPr lang="en-US" dirty="0" err="1"/>
              <a:t>Elämänkatsomukselliset</a:t>
            </a:r>
            <a:r>
              <a:rPr lang="en-US" dirty="0"/>
              <a:t> / </a:t>
            </a:r>
            <a:r>
              <a:rPr lang="en-US" dirty="0" err="1"/>
              <a:t>Uskonnolliset</a:t>
            </a:r>
            <a:endParaRPr lang="en-US" dirty="0"/>
          </a:p>
          <a:p>
            <a:pPr lvl="1"/>
            <a:r>
              <a:rPr lang="en-US" dirty="0" err="1"/>
              <a:t>Eettiset</a:t>
            </a:r>
            <a:endParaRPr lang="en-US" dirty="0"/>
          </a:p>
          <a:p>
            <a:r>
              <a:rPr lang="en-US" sz="2400" b="1" dirty="0" err="1"/>
              <a:t>Haasteita</a:t>
            </a:r>
            <a:endParaRPr lang="en-US" sz="2400" b="1" dirty="0"/>
          </a:p>
          <a:p>
            <a:pPr lvl="1"/>
            <a:r>
              <a:rPr lang="en-US" dirty="0" err="1"/>
              <a:t>Ruokavalio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muuttua</a:t>
            </a:r>
            <a:r>
              <a:rPr lang="en-US" dirty="0"/>
              <a:t> </a:t>
            </a:r>
            <a:r>
              <a:rPr lang="en-US" dirty="0" err="1"/>
              <a:t>yksipuoliseksi</a:t>
            </a:r>
            <a:endParaRPr lang="en-US" dirty="0"/>
          </a:p>
          <a:p>
            <a:pPr lvl="1"/>
            <a:r>
              <a:rPr lang="en-US" dirty="0" err="1"/>
              <a:t>Tarpeellisten</a:t>
            </a:r>
            <a:r>
              <a:rPr lang="en-US" dirty="0"/>
              <a:t> </a:t>
            </a:r>
            <a:r>
              <a:rPr lang="en-US" dirty="0" err="1"/>
              <a:t>ravintoaineiden</a:t>
            </a:r>
            <a:r>
              <a:rPr lang="en-US" dirty="0"/>
              <a:t> </a:t>
            </a:r>
            <a:r>
              <a:rPr lang="en-US" dirty="0" err="1"/>
              <a:t>puute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Energian</a:t>
            </a:r>
            <a:r>
              <a:rPr lang="en-US" dirty="0"/>
              <a:t> </a:t>
            </a:r>
            <a:r>
              <a:rPr lang="en-US" dirty="0" err="1"/>
              <a:t>saanti</a:t>
            </a:r>
            <a:r>
              <a:rPr lang="en-US" dirty="0"/>
              <a:t> </a:t>
            </a:r>
            <a:r>
              <a:rPr lang="en-US" dirty="0" err="1"/>
              <a:t>heikkenee</a:t>
            </a:r>
            <a:endParaRPr lang="en-US" dirty="0"/>
          </a:p>
          <a:p>
            <a:r>
              <a:rPr lang="en-US" sz="2400" b="1" dirty="0" err="1"/>
              <a:t>Ratkaisu</a:t>
            </a:r>
            <a:endParaRPr lang="en-US" sz="2400" b="1" dirty="0"/>
          </a:p>
          <a:p>
            <a:pPr lvl="1"/>
            <a:r>
              <a:rPr lang="en-US" dirty="0" err="1"/>
              <a:t>Ravitsemuksellisesti</a:t>
            </a:r>
            <a:r>
              <a:rPr lang="en-US" dirty="0"/>
              <a:t> </a:t>
            </a:r>
            <a:r>
              <a:rPr lang="en-US" dirty="0" err="1"/>
              <a:t>korvaavat</a:t>
            </a:r>
            <a:r>
              <a:rPr lang="en-US" dirty="0"/>
              <a:t> </a:t>
            </a:r>
            <a:r>
              <a:rPr lang="en-US" dirty="0" err="1"/>
              <a:t>elintarvikkeet</a:t>
            </a:r>
            <a:r>
              <a:rPr lang="en-US" dirty="0"/>
              <a:t> </a:t>
            </a:r>
          </a:p>
          <a:p>
            <a:pPr marL="457200" lvl="1"/>
            <a:endParaRPr lang="en-US" sz="1700" dirty="0"/>
          </a:p>
          <a:p>
            <a:pPr marL="457200" lvl="1"/>
            <a:endParaRPr lang="en-US" sz="1700" dirty="0"/>
          </a:p>
          <a:p>
            <a:endParaRPr lang="en-US" sz="1700" dirty="0"/>
          </a:p>
          <a:p>
            <a:pPr marL="457200" lvl="1"/>
            <a:endParaRPr lang="en-US" sz="1700" dirty="0"/>
          </a:p>
        </p:txBody>
      </p:sp>
      <p:pic>
        <p:nvPicPr>
          <p:cNvPr id="9" name="Sisällön paikkamerkki 8" descr="Kuva, joka sisältää kohteen teksti, puu, ulko, tie&#10;&#10;Kuvaus luotu automaattisesti">
            <a:extLst>
              <a:ext uri="{FF2B5EF4-FFF2-40B4-BE49-F238E27FC236}">
                <a16:creationId xmlns:a16="http://schemas.microsoft.com/office/drawing/2014/main" id="{67067D0E-F03D-4814-A6D2-B29AD7CA1D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2" r="26518" b="-1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AD88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Kuva 4">
            <a:extLst>
              <a:ext uri="{FF2B5EF4-FFF2-40B4-BE49-F238E27FC236}">
                <a16:creationId xmlns:a16="http://schemas.microsoft.com/office/drawing/2014/main" id="{B7EF5130-E583-46AC-A41F-F0E8602E1D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8969" y="242885"/>
            <a:ext cx="1947863" cy="540847"/>
          </a:xfrm>
          <a:prstGeom prst="rect">
            <a:avLst/>
          </a:prstGeom>
        </p:spPr>
      </p:pic>
      <p:sp>
        <p:nvSpPr>
          <p:cNvPr id="19" name="Tekstiruutu 18">
            <a:extLst>
              <a:ext uri="{FF2B5EF4-FFF2-40B4-BE49-F238E27FC236}">
                <a16:creationId xmlns:a16="http://schemas.microsoft.com/office/drawing/2014/main" id="{0010ED50-7058-4F8C-83D2-56CCDA6683C2}"/>
              </a:ext>
            </a:extLst>
          </p:cNvPr>
          <p:cNvSpPr txBox="1"/>
          <p:nvPr/>
        </p:nvSpPr>
        <p:spPr>
          <a:xfrm>
            <a:off x="0" y="6501884"/>
            <a:ext cx="3771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/>
              <a:t>Kuva: Unsplash.com/ Jorge Maya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86913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E5E4B2-20C8-4DC6-9290-F7DAAC9F0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368" y="634181"/>
            <a:ext cx="6586491" cy="128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100" b="1" dirty="0" err="1">
                <a:solidFill>
                  <a:srgbClr val="7030A0"/>
                </a:solidFill>
              </a:rPr>
              <a:t>Terveydellisiä</a:t>
            </a:r>
            <a:r>
              <a:rPr lang="en-US" sz="3100" b="1" dirty="0">
                <a:solidFill>
                  <a:srgbClr val="7030A0"/>
                </a:solidFill>
              </a:rPr>
              <a:t> </a:t>
            </a:r>
            <a:r>
              <a:rPr lang="en-US" sz="3100" b="1" dirty="0" err="1">
                <a:solidFill>
                  <a:srgbClr val="7030A0"/>
                </a:solidFill>
              </a:rPr>
              <a:t>syitä</a:t>
            </a:r>
            <a:r>
              <a:rPr lang="en-US" sz="3100" b="1" dirty="0">
                <a:solidFill>
                  <a:srgbClr val="7030A0"/>
                </a:solidFill>
              </a:rPr>
              <a:t> </a:t>
            </a:r>
            <a:r>
              <a:rPr lang="en-US" sz="3100" b="1" dirty="0" err="1">
                <a:solidFill>
                  <a:srgbClr val="7030A0"/>
                </a:solidFill>
              </a:rPr>
              <a:t>erityisruokavalioon</a:t>
            </a:r>
            <a:r>
              <a:rPr lang="en-US" sz="3100" b="1" dirty="0">
                <a:solidFill>
                  <a:srgbClr val="7030A0"/>
                </a:solidFill>
              </a:rPr>
              <a:t> </a:t>
            </a:r>
            <a:br>
              <a:rPr lang="en-US" sz="3100" b="1" dirty="0">
                <a:solidFill>
                  <a:srgbClr val="7030A0"/>
                </a:solidFill>
              </a:rPr>
            </a:br>
            <a:r>
              <a:rPr lang="en-US" sz="3100" b="1" dirty="0" err="1"/>
              <a:t>Laktoosi-intoleranssi</a:t>
            </a:r>
            <a:endParaRPr lang="en-US" sz="3100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430C7A5-465D-4826-9B37-851C0B276A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42121" y="2309894"/>
            <a:ext cx="7449859" cy="431258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dirty="0" err="1"/>
              <a:t>Maitosokerin</a:t>
            </a:r>
            <a:r>
              <a:rPr lang="en-US" sz="2400" dirty="0"/>
              <a:t> </a:t>
            </a:r>
            <a:r>
              <a:rPr lang="en-US" sz="2400" dirty="0" err="1"/>
              <a:t>eli</a:t>
            </a:r>
            <a:r>
              <a:rPr lang="en-US" sz="2400" dirty="0"/>
              <a:t> </a:t>
            </a:r>
            <a:r>
              <a:rPr lang="en-US" sz="2400" dirty="0" err="1"/>
              <a:t>laktoosin</a:t>
            </a:r>
            <a:r>
              <a:rPr lang="en-US" sz="2400" dirty="0"/>
              <a:t> </a:t>
            </a:r>
            <a:r>
              <a:rPr lang="en-US" sz="2400" dirty="0" err="1"/>
              <a:t>imeytymishäiriö</a:t>
            </a:r>
            <a:endParaRPr lang="en-US" sz="2400" dirty="0"/>
          </a:p>
          <a:p>
            <a:pPr lvl="1"/>
            <a:r>
              <a:rPr lang="en-US" dirty="0" err="1"/>
              <a:t>Maitosokeria</a:t>
            </a:r>
            <a:r>
              <a:rPr lang="en-US" dirty="0"/>
              <a:t> </a:t>
            </a:r>
            <a:r>
              <a:rPr lang="en-US" dirty="0" err="1"/>
              <a:t>pilkkovaa</a:t>
            </a:r>
            <a:r>
              <a:rPr lang="en-US" dirty="0"/>
              <a:t> </a:t>
            </a:r>
            <a:r>
              <a:rPr lang="en-US" dirty="0" err="1"/>
              <a:t>entsyymiä</a:t>
            </a:r>
            <a:r>
              <a:rPr lang="en-US" dirty="0"/>
              <a:t> </a:t>
            </a:r>
            <a:r>
              <a:rPr lang="en-US" dirty="0" err="1"/>
              <a:t>erittyy</a:t>
            </a:r>
            <a:r>
              <a:rPr lang="en-US" dirty="0"/>
              <a:t> </a:t>
            </a:r>
            <a:r>
              <a:rPr lang="en-US" dirty="0" err="1"/>
              <a:t>liian</a:t>
            </a:r>
            <a:r>
              <a:rPr lang="en-US" dirty="0"/>
              <a:t> </a:t>
            </a:r>
            <a:r>
              <a:rPr lang="en-US" dirty="0" err="1"/>
              <a:t>vähän</a:t>
            </a:r>
            <a:endParaRPr lang="en-US" dirty="0"/>
          </a:p>
          <a:p>
            <a:pPr lvl="1"/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sairaus</a:t>
            </a:r>
            <a:r>
              <a:rPr lang="en-US" dirty="0"/>
              <a:t>,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allergia</a:t>
            </a:r>
            <a:endParaRPr lang="en-US" dirty="0"/>
          </a:p>
          <a:p>
            <a:pPr lvl="1"/>
            <a:r>
              <a:rPr lang="en-US" dirty="0" err="1"/>
              <a:t>Yleinen</a:t>
            </a:r>
            <a:r>
              <a:rPr lang="en-US" dirty="0"/>
              <a:t> </a:t>
            </a:r>
            <a:r>
              <a:rPr lang="en-US" dirty="0" err="1"/>
              <a:t>aikuisväestössä</a:t>
            </a:r>
            <a:endParaRPr lang="en-US" dirty="0"/>
          </a:p>
          <a:p>
            <a:pPr marL="457200" lvl="1" indent="0">
              <a:buNone/>
            </a:pPr>
            <a:endParaRPr lang="en-US" sz="800" dirty="0"/>
          </a:p>
          <a:p>
            <a:r>
              <a:rPr lang="en-US" sz="2400" dirty="0" err="1"/>
              <a:t>Oireet</a:t>
            </a:r>
            <a:r>
              <a:rPr lang="en-US" sz="2400" dirty="0"/>
              <a:t> – </a:t>
            </a:r>
            <a:r>
              <a:rPr lang="en-US" sz="2400" dirty="0" err="1"/>
              <a:t>kiusallisia</a:t>
            </a:r>
            <a:r>
              <a:rPr lang="en-US" sz="2400" dirty="0"/>
              <a:t>, </a:t>
            </a:r>
            <a:r>
              <a:rPr lang="en-US" sz="2400" dirty="0" err="1"/>
              <a:t>eivät</a:t>
            </a:r>
            <a:r>
              <a:rPr lang="en-US" sz="2400" dirty="0"/>
              <a:t> </a:t>
            </a:r>
            <a:r>
              <a:rPr lang="en-US" sz="2400" dirty="0" err="1"/>
              <a:t>vaarallisia</a:t>
            </a:r>
            <a:endParaRPr lang="en-US" sz="2400" dirty="0"/>
          </a:p>
          <a:p>
            <a:pPr lvl="1"/>
            <a:r>
              <a:rPr lang="en-US" dirty="0" err="1"/>
              <a:t>Mahakivut</a:t>
            </a:r>
            <a:r>
              <a:rPr lang="en-US" dirty="0"/>
              <a:t>, </a:t>
            </a:r>
            <a:r>
              <a:rPr lang="en-US" dirty="0" err="1"/>
              <a:t>ilmavaivat</a:t>
            </a:r>
            <a:r>
              <a:rPr lang="en-US" dirty="0"/>
              <a:t>, </a:t>
            </a:r>
            <a:r>
              <a:rPr lang="en-US" dirty="0" err="1"/>
              <a:t>turvotus</a:t>
            </a:r>
            <a:r>
              <a:rPr lang="en-US" dirty="0"/>
              <a:t>, </a:t>
            </a:r>
            <a:r>
              <a:rPr lang="en-US" dirty="0" err="1"/>
              <a:t>löysä</a:t>
            </a:r>
            <a:r>
              <a:rPr lang="en-US" dirty="0"/>
              <a:t> </a:t>
            </a:r>
            <a:r>
              <a:rPr lang="en-US" dirty="0" err="1"/>
              <a:t>uloste</a:t>
            </a:r>
            <a:endParaRPr lang="en-US" dirty="0"/>
          </a:p>
          <a:p>
            <a:pPr lvl="1"/>
            <a:r>
              <a:rPr lang="en-US" dirty="0" err="1"/>
              <a:t>Hajoamaton</a:t>
            </a:r>
            <a:r>
              <a:rPr lang="en-US" dirty="0"/>
              <a:t> </a:t>
            </a:r>
            <a:r>
              <a:rPr lang="en-US" dirty="0" err="1"/>
              <a:t>laktoosi</a:t>
            </a:r>
            <a:r>
              <a:rPr lang="en-US" dirty="0"/>
              <a:t> </a:t>
            </a:r>
            <a:r>
              <a:rPr lang="en-US" dirty="0" err="1"/>
              <a:t>muuttaa</a:t>
            </a:r>
            <a:r>
              <a:rPr lang="en-US" dirty="0"/>
              <a:t> </a:t>
            </a:r>
            <a:r>
              <a:rPr lang="en-US" dirty="0" err="1"/>
              <a:t>paksusuolen</a:t>
            </a:r>
            <a:r>
              <a:rPr lang="en-US" dirty="0"/>
              <a:t> </a:t>
            </a:r>
            <a:r>
              <a:rPr lang="en-US" dirty="0" err="1"/>
              <a:t>bakteerikantaa</a:t>
            </a:r>
            <a:endParaRPr lang="en-US" dirty="0"/>
          </a:p>
          <a:p>
            <a:pPr lvl="1"/>
            <a:r>
              <a:rPr lang="en-US" dirty="0" err="1"/>
              <a:t>Kokeilemalla</a:t>
            </a:r>
            <a:r>
              <a:rPr lang="en-US" dirty="0"/>
              <a:t> </a:t>
            </a:r>
            <a:r>
              <a:rPr lang="en-US" dirty="0" err="1"/>
              <a:t>oppii</a:t>
            </a:r>
            <a:r>
              <a:rPr lang="en-US" dirty="0"/>
              <a:t>, </a:t>
            </a:r>
            <a:r>
              <a:rPr lang="en-US" dirty="0" err="1"/>
              <a:t>kuinka</a:t>
            </a:r>
            <a:r>
              <a:rPr lang="en-US" dirty="0"/>
              <a:t> </a:t>
            </a:r>
            <a:r>
              <a:rPr lang="en-US" dirty="0" err="1"/>
              <a:t>paljon</a:t>
            </a:r>
            <a:r>
              <a:rPr lang="en-US" dirty="0"/>
              <a:t> </a:t>
            </a:r>
            <a:r>
              <a:rPr lang="en-US" dirty="0" err="1"/>
              <a:t>maitotuotteita</a:t>
            </a:r>
            <a:r>
              <a:rPr lang="en-US" dirty="0"/>
              <a:t>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syödä</a:t>
            </a:r>
            <a:r>
              <a:rPr lang="en-US" dirty="0"/>
              <a:t> tai </a:t>
            </a:r>
            <a:r>
              <a:rPr lang="en-US" dirty="0" err="1"/>
              <a:t>juoda</a:t>
            </a:r>
            <a:endParaRPr lang="en-US" dirty="0"/>
          </a:p>
          <a:p>
            <a:endParaRPr lang="en-US" sz="2000" dirty="0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B8BE970B-0392-4DC4-BED0-1E503E4AF0A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7" r="-2" b="-2"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C48B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Kuva 6">
            <a:extLst>
              <a:ext uri="{FF2B5EF4-FFF2-40B4-BE49-F238E27FC236}">
                <a16:creationId xmlns:a16="http://schemas.microsoft.com/office/drawing/2014/main" id="{5CB4B3CA-353D-48FC-94B3-2F650A3CB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3143" y="235517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B5DDCF5-C1C5-4BAA-B805-243780AF8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1" name="Tekstiruutu 10">
            <a:extLst>
              <a:ext uri="{FF2B5EF4-FFF2-40B4-BE49-F238E27FC236}">
                <a16:creationId xmlns:a16="http://schemas.microsoft.com/office/drawing/2014/main" id="{8CD566AA-551C-4BD8-83CC-FC2D3AF0218A}"/>
              </a:ext>
            </a:extLst>
          </p:cNvPr>
          <p:cNvSpPr txBox="1"/>
          <p:nvPr/>
        </p:nvSpPr>
        <p:spPr>
          <a:xfrm>
            <a:off x="893135" y="2115117"/>
            <a:ext cx="2658139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2400" b="1" dirty="0"/>
              <a:t>Korvaavia tuotteita</a:t>
            </a:r>
          </a:p>
          <a:p>
            <a:endParaRPr lang="fi-FI" sz="800" b="1" dirty="0"/>
          </a:p>
          <a:p>
            <a:pPr algn="ctr"/>
            <a:r>
              <a:rPr lang="fi-FI" sz="2000" dirty="0"/>
              <a:t>- </a:t>
            </a:r>
            <a:r>
              <a:rPr lang="fi-FI" sz="2400" dirty="0"/>
              <a:t>Laktoosittomat/ vähälaktoosiset elintarvikkeet</a:t>
            </a:r>
          </a:p>
          <a:p>
            <a:pPr algn="ctr"/>
            <a:endParaRPr lang="fi-FI" sz="800" dirty="0"/>
          </a:p>
          <a:p>
            <a:pPr algn="ctr"/>
            <a:r>
              <a:rPr lang="fi-FI" sz="2400" dirty="0"/>
              <a:t>- Kaura-, soija- , riisi mantelijuomat</a:t>
            </a: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872F0B2C-D368-4C60-8F8E-A0C184682DFD}"/>
              </a:ext>
            </a:extLst>
          </p:cNvPr>
          <p:cNvSpPr txBox="1"/>
          <p:nvPr/>
        </p:nvSpPr>
        <p:spPr>
          <a:xfrm>
            <a:off x="4635591" y="6488658"/>
            <a:ext cx="61509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/>
              <a:t>Kuva: Unsplash.com/ Sandi Benedicta</a:t>
            </a:r>
          </a:p>
        </p:txBody>
      </p:sp>
    </p:spTree>
    <p:extLst>
      <p:ext uri="{BB962C8B-B14F-4D97-AF65-F5344CB8AC3E}">
        <p14:creationId xmlns:p14="http://schemas.microsoft.com/office/powerpoint/2010/main" val="35363358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" name="Rectangle 60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Sisällön paikkamerkki 7" descr="Kuva, joka sisältää kohteen henkilö, jalkine&#10;&#10;Kuvaus luotu automaattisesti">
            <a:extLst>
              <a:ext uri="{FF2B5EF4-FFF2-40B4-BE49-F238E27FC236}">
                <a16:creationId xmlns:a16="http://schemas.microsoft.com/office/drawing/2014/main" id="{5E4E3B29-FB1D-4416-B28F-02153C12AB9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98" b="9091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5CF713E-9BA6-41CD-BD78-3532BDB50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3" y="843534"/>
            <a:ext cx="7645856" cy="1152197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3600" b="1" dirty="0" err="1">
                <a:solidFill>
                  <a:srgbClr val="7030A0"/>
                </a:solidFill>
              </a:rPr>
              <a:t>Terveydellisiä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syitä</a:t>
            </a:r>
            <a:r>
              <a:rPr lang="en-US" sz="3600" b="1" dirty="0">
                <a:solidFill>
                  <a:srgbClr val="7030A0"/>
                </a:solidFill>
              </a:rPr>
              <a:t> </a:t>
            </a:r>
            <a:r>
              <a:rPr lang="en-US" sz="3600" b="1" dirty="0" err="1">
                <a:solidFill>
                  <a:srgbClr val="7030A0"/>
                </a:solidFill>
              </a:rPr>
              <a:t>erityisruokavalioon</a:t>
            </a:r>
            <a:br>
              <a:rPr lang="en-US" sz="3600" b="1" dirty="0"/>
            </a:br>
            <a:r>
              <a:rPr lang="en-US" sz="3600" b="1" dirty="0" err="1"/>
              <a:t>Keliakia</a:t>
            </a:r>
            <a:r>
              <a:rPr lang="en-US" sz="3600" b="1" dirty="0"/>
              <a:t> 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012ACC-F5FD-4182-9A7A-75A5E1BEB8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1094" y="2317898"/>
            <a:ext cx="6349808" cy="454009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/>
            <a:endParaRPr lang="en-US" sz="1200" dirty="0"/>
          </a:p>
          <a:p>
            <a:pPr marL="0" indent="0">
              <a:buNone/>
            </a:pPr>
            <a:r>
              <a:rPr lang="en-US" sz="2600" b="1" dirty="0" err="1"/>
              <a:t>Autoimmuunisairaus</a:t>
            </a:r>
            <a:r>
              <a:rPr lang="en-US" sz="2600" dirty="0"/>
              <a:t> </a:t>
            </a:r>
          </a:p>
          <a:p>
            <a:pPr marL="0"/>
            <a:r>
              <a:rPr lang="en-US" sz="2600" dirty="0" err="1"/>
              <a:t>Kehon</a:t>
            </a:r>
            <a:r>
              <a:rPr lang="en-US" sz="2600" dirty="0"/>
              <a:t> </a:t>
            </a:r>
            <a:r>
              <a:rPr lang="en-US" sz="2600" dirty="0" err="1"/>
              <a:t>vasta-aineet</a:t>
            </a:r>
            <a:r>
              <a:rPr lang="en-US" sz="2600" dirty="0"/>
              <a:t> </a:t>
            </a:r>
            <a:r>
              <a:rPr lang="en-US" sz="2600" dirty="0" err="1"/>
              <a:t>tuhoavat</a:t>
            </a:r>
            <a:r>
              <a:rPr lang="en-US" sz="2600" dirty="0"/>
              <a:t> </a:t>
            </a:r>
            <a:r>
              <a:rPr lang="en-US" sz="2600" dirty="0" err="1"/>
              <a:t>omia</a:t>
            </a:r>
            <a:r>
              <a:rPr lang="en-US" sz="2600" dirty="0"/>
              <a:t> </a:t>
            </a:r>
            <a:r>
              <a:rPr lang="en-US" sz="2600" dirty="0" err="1"/>
              <a:t>kudoksia</a:t>
            </a:r>
            <a:endParaRPr lang="en-US" sz="2600" dirty="0"/>
          </a:p>
          <a:p>
            <a:pPr marL="0"/>
            <a:r>
              <a:rPr lang="en-US" sz="2600" dirty="0" err="1"/>
              <a:t>Ohutsuolen</a:t>
            </a:r>
            <a:r>
              <a:rPr lang="en-US" sz="2600" dirty="0"/>
              <a:t> </a:t>
            </a:r>
            <a:r>
              <a:rPr lang="en-US" sz="2600" dirty="0" err="1"/>
              <a:t>pinta</a:t>
            </a:r>
            <a:r>
              <a:rPr lang="en-US" sz="2600" dirty="0"/>
              <a:t> </a:t>
            </a:r>
            <a:r>
              <a:rPr lang="en-US" sz="2600" dirty="0" err="1"/>
              <a:t>tulehtuu</a:t>
            </a:r>
            <a:r>
              <a:rPr lang="en-US" sz="2600" dirty="0"/>
              <a:t> ja </a:t>
            </a:r>
            <a:r>
              <a:rPr lang="en-US" sz="2600" dirty="0" err="1"/>
              <a:t>vaurioituu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 err="1"/>
              <a:t>Oireet</a:t>
            </a:r>
            <a:endParaRPr lang="en-US" sz="2600" b="1" dirty="0"/>
          </a:p>
          <a:p>
            <a:pPr marL="0"/>
            <a:r>
              <a:rPr lang="en-US" sz="2600" dirty="0" err="1"/>
              <a:t>Vatsakivut</a:t>
            </a:r>
            <a:r>
              <a:rPr lang="en-US" sz="2600" dirty="0"/>
              <a:t>, anemia, </a:t>
            </a:r>
            <a:r>
              <a:rPr lang="en-US" sz="2600" dirty="0" err="1"/>
              <a:t>väsymys</a:t>
            </a:r>
            <a:r>
              <a:rPr lang="en-US" sz="2600" dirty="0"/>
              <a:t>, </a:t>
            </a:r>
            <a:r>
              <a:rPr lang="en-US" sz="2600" dirty="0" err="1"/>
              <a:t>iho-oireet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 err="1"/>
              <a:t>Hoito</a:t>
            </a:r>
            <a:endParaRPr lang="en-US" sz="2600" b="1" dirty="0"/>
          </a:p>
          <a:p>
            <a:pPr marL="0"/>
            <a:r>
              <a:rPr lang="en-US" sz="2600" dirty="0" err="1"/>
              <a:t>Gluteeniton</a:t>
            </a:r>
            <a:r>
              <a:rPr lang="en-US" sz="2600" dirty="0"/>
              <a:t> </a:t>
            </a:r>
            <a:r>
              <a:rPr lang="en-US" sz="2600" dirty="0" err="1"/>
              <a:t>ruokavalio</a:t>
            </a:r>
            <a:r>
              <a:rPr lang="en-US" sz="2600" dirty="0"/>
              <a:t>: </a:t>
            </a:r>
            <a:r>
              <a:rPr lang="en-US" sz="2600" dirty="0" err="1"/>
              <a:t>Ei</a:t>
            </a:r>
            <a:r>
              <a:rPr lang="en-US" sz="2600" dirty="0"/>
              <a:t> </a:t>
            </a:r>
            <a:r>
              <a:rPr lang="en-US" sz="2600" dirty="0" err="1"/>
              <a:t>vehnää</a:t>
            </a:r>
            <a:r>
              <a:rPr lang="en-US" sz="2600" dirty="0"/>
              <a:t>, </a:t>
            </a:r>
            <a:r>
              <a:rPr lang="en-US" sz="2600" dirty="0" err="1"/>
              <a:t>ruista</a:t>
            </a:r>
            <a:r>
              <a:rPr lang="en-US" sz="2600" dirty="0"/>
              <a:t>, </a:t>
            </a:r>
            <a:r>
              <a:rPr lang="en-US" sz="2600" dirty="0" err="1"/>
              <a:t>ohraa</a:t>
            </a:r>
            <a:endParaRPr lang="en-US" sz="2600" dirty="0"/>
          </a:p>
          <a:p>
            <a:pPr marL="0"/>
            <a:r>
              <a:rPr lang="en-US" sz="2600" dirty="0" err="1"/>
              <a:t>Riittävä</a:t>
            </a:r>
            <a:r>
              <a:rPr lang="en-US" sz="2600" dirty="0"/>
              <a:t> </a:t>
            </a:r>
            <a:r>
              <a:rPr lang="en-US" sz="2600" dirty="0" err="1"/>
              <a:t>kuitujen</a:t>
            </a:r>
            <a:r>
              <a:rPr lang="en-US" sz="2600" dirty="0"/>
              <a:t> </a:t>
            </a:r>
            <a:r>
              <a:rPr lang="en-US" sz="2600" dirty="0" err="1"/>
              <a:t>saanti</a:t>
            </a:r>
            <a:r>
              <a:rPr lang="en-US" sz="2600" dirty="0"/>
              <a:t> on </a:t>
            </a:r>
            <a:r>
              <a:rPr lang="en-US" sz="2600" dirty="0" err="1"/>
              <a:t>turvattava</a:t>
            </a:r>
            <a:endParaRPr lang="en-US" sz="2600" dirty="0"/>
          </a:p>
          <a:p>
            <a:pPr marL="0"/>
            <a:r>
              <a:rPr lang="en-US" sz="2600" dirty="0" err="1"/>
              <a:t>Esim</a:t>
            </a:r>
            <a:r>
              <a:rPr lang="en-US" sz="2600" dirty="0"/>
              <a:t>. </a:t>
            </a:r>
            <a:r>
              <a:rPr lang="en-US" sz="2600" dirty="0" err="1"/>
              <a:t>riisi</a:t>
            </a:r>
            <a:r>
              <a:rPr lang="en-US" sz="2600" dirty="0"/>
              <a:t>, </a:t>
            </a:r>
            <a:r>
              <a:rPr lang="en-US" sz="2600" dirty="0" err="1"/>
              <a:t>tattari</a:t>
            </a:r>
            <a:r>
              <a:rPr lang="en-US" sz="2600" dirty="0"/>
              <a:t>, </a:t>
            </a:r>
            <a:r>
              <a:rPr lang="en-US" sz="2600" dirty="0" err="1"/>
              <a:t>maissi</a:t>
            </a:r>
            <a:r>
              <a:rPr lang="en-US" sz="2600" dirty="0"/>
              <a:t> ja </a:t>
            </a:r>
            <a:r>
              <a:rPr lang="en-US" sz="2600" dirty="0" err="1"/>
              <a:t>gluteeniton</a:t>
            </a:r>
            <a:r>
              <a:rPr lang="en-US" sz="2600" dirty="0"/>
              <a:t> </a:t>
            </a:r>
            <a:r>
              <a:rPr lang="en-US" sz="2600" dirty="0" err="1"/>
              <a:t>kaura</a:t>
            </a:r>
            <a:endParaRPr lang="en-US" sz="2600" dirty="0"/>
          </a:p>
          <a:p>
            <a:endParaRPr lang="en-US" sz="1200" dirty="0"/>
          </a:p>
          <a:p>
            <a:endParaRPr lang="en-US" sz="1200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A1765260-22A1-49CC-925A-6B6C887B4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7767" y="242887"/>
            <a:ext cx="2009554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63C043D5-7920-4BF6-83D6-86A75AC0FE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7767" y="6236369"/>
            <a:ext cx="2009554" cy="514350"/>
          </a:xfrm>
          <a:prstGeom prst="rect">
            <a:avLst/>
          </a:prstGeom>
        </p:spPr>
      </p:pic>
      <p:sp>
        <p:nvSpPr>
          <p:cNvPr id="39" name="Tekstiruutu 38">
            <a:extLst>
              <a:ext uri="{FF2B5EF4-FFF2-40B4-BE49-F238E27FC236}">
                <a16:creationId xmlns:a16="http://schemas.microsoft.com/office/drawing/2014/main" id="{2F01AE78-CB08-49B3-B84E-438648D7134E}"/>
              </a:ext>
            </a:extLst>
          </p:cNvPr>
          <p:cNvSpPr txBox="1"/>
          <p:nvPr/>
        </p:nvSpPr>
        <p:spPr>
          <a:xfrm>
            <a:off x="7012066" y="6399287"/>
            <a:ext cx="401848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dirty="0"/>
              <a:t>Kuva: Unsplash.com/ Nadya </a:t>
            </a:r>
            <a:r>
              <a:rPr lang="en-US" sz="1400" dirty="0" err="1"/>
              <a:t>Spetnitskaya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54734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0FB8EDF-00EE-413D-9AB5-2178CC556B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7363" y="1839433"/>
            <a:ext cx="5598446" cy="489771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400" dirty="0" err="1"/>
              <a:t>Allerginen</a:t>
            </a:r>
            <a:r>
              <a:rPr lang="en-US" sz="2400" dirty="0"/>
              <a:t> </a:t>
            </a:r>
            <a:r>
              <a:rPr lang="en-US" sz="2400" dirty="0" err="1"/>
              <a:t>reaktio</a:t>
            </a:r>
            <a:r>
              <a:rPr lang="en-US" sz="2400" dirty="0"/>
              <a:t> </a:t>
            </a:r>
            <a:r>
              <a:rPr lang="en-US" sz="2400" dirty="0" err="1"/>
              <a:t>välittömästi</a:t>
            </a:r>
            <a:r>
              <a:rPr lang="en-US" sz="2400" dirty="0"/>
              <a:t> tai </a:t>
            </a:r>
            <a:r>
              <a:rPr lang="en-US" sz="2400" dirty="0" err="1"/>
              <a:t>viiveellä</a:t>
            </a:r>
            <a:endParaRPr lang="en-US" sz="800" dirty="0"/>
          </a:p>
          <a:p>
            <a:r>
              <a:rPr lang="en-US" sz="2400" dirty="0" err="1"/>
              <a:t>Yleisiä</a:t>
            </a:r>
            <a:r>
              <a:rPr lang="en-US" sz="2400" dirty="0"/>
              <a:t> </a:t>
            </a:r>
            <a:r>
              <a:rPr lang="en-US" sz="2400" dirty="0" err="1"/>
              <a:t>etenkin</a:t>
            </a:r>
            <a:r>
              <a:rPr lang="en-US" sz="2400" dirty="0"/>
              <a:t> </a:t>
            </a:r>
            <a:r>
              <a:rPr lang="en-US" sz="2400" dirty="0" err="1"/>
              <a:t>lapsilla</a:t>
            </a:r>
            <a:endParaRPr lang="en-US" sz="2400" dirty="0"/>
          </a:p>
          <a:p>
            <a:pPr marL="0" indent="0">
              <a:buNone/>
            </a:pPr>
            <a:endParaRPr lang="en-US" sz="800" dirty="0"/>
          </a:p>
          <a:p>
            <a:r>
              <a:rPr lang="en-US" sz="2400" dirty="0" err="1"/>
              <a:t>Lievät</a:t>
            </a:r>
            <a:r>
              <a:rPr lang="en-US" sz="2400" dirty="0"/>
              <a:t> </a:t>
            </a:r>
            <a:r>
              <a:rPr lang="en-US" sz="2400" dirty="0" err="1"/>
              <a:t>oireet</a:t>
            </a:r>
            <a:r>
              <a:rPr lang="en-US" sz="2400" dirty="0"/>
              <a:t> </a:t>
            </a:r>
            <a:r>
              <a:rPr lang="en-US" sz="2400" dirty="0" err="1"/>
              <a:t>tavallisia</a:t>
            </a:r>
            <a:endParaRPr lang="en-US" sz="2400" dirty="0"/>
          </a:p>
          <a:p>
            <a:pPr lvl="1"/>
            <a:r>
              <a:rPr lang="en-US" dirty="0" err="1"/>
              <a:t>Huulten</a:t>
            </a:r>
            <a:r>
              <a:rPr lang="en-US" dirty="0"/>
              <a:t>, </a:t>
            </a:r>
            <a:r>
              <a:rPr lang="en-US" dirty="0" err="1"/>
              <a:t>ikenien</a:t>
            </a:r>
            <a:r>
              <a:rPr lang="en-US" dirty="0"/>
              <a:t>, </a:t>
            </a:r>
            <a:r>
              <a:rPr lang="en-US" dirty="0" err="1"/>
              <a:t>kitalaen</a:t>
            </a:r>
            <a:r>
              <a:rPr lang="en-US" dirty="0"/>
              <a:t> </a:t>
            </a:r>
            <a:r>
              <a:rPr lang="en-US" dirty="0" err="1"/>
              <a:t>kutina</a:t>
            </a:r>
            <a:endParaRPr lang="en-US" dirty="0"/>
          </a:p>
          <a:p>
            <a:pPr lvl="1"/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kokeilla</a:t>
            </a:r>
            <a:r>
              <a:rPr lang="en-US" dirty="0"/>
              <a:t> </a:t>
            </a:r>
            <a:r>
              <a:rPr lang="en-US" dirty="0" err="1"/>
              <a:t>pieniä</a:t>
            </a:r>
            <a:r>
              <a:rPr lang="en-US" dirty="0"/>
              <a:t> </a:t>
            </a:r>
            <a:r>
              <a:rPr lang="en-US" dirty="0" err="1"/>
              <a:t>määriä</a:t>
            </a:r>
            <a:r>
              <a:rPr lang="en-US" dirty="0"/>
              <a:t> </a:t>
            </a:r>
          </a:p>
          <a:p>
            <a:r>
              <a:rPr lang="en-US" sz="2400" dirty="0" err="1"/>
              <a:t>Vakavat</a:t>
            </a:r>
            <a:r>
              <a:rPr lang="en-US" sz="2400" dirty="0"/>
              <a:t> </a:t>
            </a:r>
            <a:r>
              <a:rPr lang="en-US" sz="2400" dirty="0" err="1"/>
              <a:t>oireet</a:t>
            </a:r>
            <a:r>
              <a:rPr lang="en-US" sz="2400" dirty="0"/>
              <a:t> </a:t>
            </a:r>
            <a:r>
              <a:rPr lang="en-US" sz="2400" dirty="0" err="1"/>
              <a:t>harvinaisia</a:t>
            </a:r>
            <a:endParaRPr lang="en-US" sz="2400" dirty="0"/>
          </a:p>
          <a:p>
            <a:pPr lvl="1"/>
            <a:r>
              <a:rPr lang="en-US" dirty="0" err="1"/>
              <a:t>Hengitysteiden</a:t>
            </a:r>
            <a:r>
              <a:rPr lang="en-US" dirty="0"/>
              <a:t> </a:t>
            </a:r>
            <a:r>
              <a:rPr lang="en-US" dirty="0" err="1"/>
              <a:t>turpoaminen</a:t>
            </a:r>
            <a:endParaRPr lang="en-US" dirty="0"/>
          </a:p>
          <a:p>
            <a:pPr lvl="1"/>
            <a:r>
              <a:rPr lang="en-US" dirty="0" err="1"/>
              <a:t>Ruoka-aineen</a:t>
            </a:r>
            <a:r>
              <a:rPr lang="en-US" dirty="0"/>
              <a:t> (</a:t>
            </a:r>
            <a:r>
              <a:rPr lang="en-US" dirty="0" err="1"/>
              <a:t>esim</a:t>
            </a:r>
            <a:r>
              <a:rPr lang="en-US" dirty="0"/>
              <a:t>. </a:t>
            </a:r>
            <a:r>
              <a:rPr lang="en-US" dirty="0" err="1"/>
              <a:t>pähkinän</a:t>
            </a:r>
            <a:r>
              <a:rPr lang="en-US" dirty="0"/>
              <a:t>) </a:t>
            </a:r>
            <a:r>
              <a:rPr lang="en-US" dirty="0" err="1"/>
              <a:t>täydellinen</a:t>
            </a:r>
            <a:r>
              <a:rPr lang="en-US" dirty="0"/>
              <a:t> </a:t>
            </a:r>
            <a:r>
              <a:rPr lang="en-US" dirty="0" err="1"/>
              <a:t>välttäminen</a:t>
            </a:r>
            <a:endParaRPr lang="en-US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FE76298-365E-4E8E-A6A6-A8048B17E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62" y="120849"/>
            <a:ext cx="6281540" cy="158099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b="1" dirty="0" err="1">
                <a:solidFill>
                  <a:srgbClr val="7030A0"/>
                </a:solidFill>
              </a:rPr>
              <a:t>Terveydellisiä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syitä</a:t>
            </a:r>
            <a:r>
              <a:rPr lang="en-US" sz="3200" b="1" dirty="0">
                <a:solidFill>
                  <a:srgbClr val="7030A0"/>
                </a:solidFill>
              </a:rPr>
              <a:t> </a:t>
            </a:r>
            <a:r>
              <a:rPr lang="en-US" sz="3200" b="1" dirty="0" err="1">
                <a:solidFill>
                  <a:srgbClr val="7030A0"/>
                </a:solidFill>
              </a:rPr>
              <a:t>erityisruokavalioon</a:t>
            </a:r>
            <a:br>
              <a:rPr lang="en-US" sz="2800" b="1" dirty="0">
                <a:solidFill>
                  <a:srgbClr val="7030A0"/>
                </a:solidFill>
              </a:rPr>
            </a:br>
            <a:br>
              <a:rPr lang="en-US" sz="2800" b="1" dirty="0"/>
            </a:br>
            <a:r>
              <a:rPr lang="en-US" sz="2800" b="1" dirty="0"/>
              <a:t>   </a:t>
            </a:r>
            <a:r>
              <a:rPr lang="en-US" sz="3600" b="1" dirty="0" err="1"/>
              <a:t>Ruoka-aineallergia</a:t>
            </a:r>
            <a:endParaRPr lang="en-US" sz="3600" dirty="0"/>
          </a:p>
        </p:txBody>
      </p:sp>
      <p:pic>
        <p:nvPicPr>
          <p:cNvPr id="6" name="Sisällön paikkamerkki 5" descr="Kuva, joka sisältää kohteen ruoka, lautanen, hedelmä, sisä&#10;&#10;Kuvaus luotu automaattisesti">
            <a:extLst>
              <a:ext uri="{FF2B5EF4-FFF2-40B4-BE49-F238E27FC236}">
                <a16:creationId xmlns:a16="http://schemas.microsoft.com/office/drawing/2014/main" id="{F3C8A9F4-FDA9-4EC3-A352-78E04FB1146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9" r="2" b="9179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F931E41-E192-4F96-A688-4C394B882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189724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C83D574-F4B0-48EC-8979-FF764FEB79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22" name="Tekstiruutu 21">
            <a:extLst>
              <a:ext uri="{FF2B5EF4-FFF2-40B4-BE49-F238E27FC236}">
                <a16:creationId xmlns:a16="http://schemas.microsoft.com/office/drawing/2014/main" id="{8D4C0B6B-8D7D-428B-A6E3-A393363AAC7A}"/>
              </a:ext>
            </a:extLst>
          </p:cNvPr>
          <p:cNvSpPr txBox="1"/>
          <p:nvPr/>
        </p:nvSpPr>
        <p:spPr>
          <a:xfrm>
            <a:off x="5796410" y="6429375"/>
            <a:ext cx="3979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sz="1400" dirty="0"/>
              <a:t>Kuva: Unsplash.com/ </a:t>
            </a:r>
            <a:r>
              <a:rPr lang="en-US" sz="1400" dirty="0" err="1"/>
              <a:t>Rayia</a:t>
            </a:r>
            <a:r>
              <a:rPr lang="en-US" sz="1400" dirty="0"/>
              <a:t> Soderberg</a:t>
            </a:r>
          </a:p>
        </p:txBody>
      </p:sp>
    </p:spTree>
    <p:extLst>
      <p:ext uri="{BB962C8B-B14F-4D97-AF65-F5344CB8AC3E}">
        <p14:creationId xmlns:p14="http://schemas.microsoft.com/office/powerpoint/2010/main" val="20413796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40DAD11-C322-4A6F-8EA5-66CCC8918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24" y="856180"/>
            <a:ext cx="4653320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b="1" dirty="0" err="1"/>
              <a:t>Vastuulliset</a:t>
            </a:r>
            <a:r>
              <a:rPr lang="en-US" sz="3700" b="1" dirty="0"/>
              <a:t> </a:t>
            </a:r>
            <a:r>
              <a:rPr lang="en-US" sz="3700" b="1" dirty="0" err="1"/>
              <a:t>ruokavalinnat</a:t>
            </a:r>
            <a:endParaRPr lang="en-US" sz="3700" b="1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6971CFA-C683-4837-8A5A-84C703AC36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5195" y="2330505"/>
            <a:ext cx="502581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/>
              <a:t>Huomioivat</a:t>
            </a:r>
            <a:r>
              <a:rPr lang="en-US" dirty="0"/>
              <a:t> </a:t>
            </a:r>
            <a:r>
              <a:rPr lang="en-US" dirty="0" err="1"/>
              <a:t>ruoantuotannon</a:t>
            </a:r>
            <a:r>
              <a:rPr lang="en-US" dirty="0"/>
              <a:t> </a:t>
            </a:r>
            <a:r>
              <a:rPr lang="en-US" dirty="0" err="1"/>
              <a:t>vaikutukset</a:t>
            </a:r>
            <a:r>
              <a:rPr lang="en-US" dirty="0"/>
              <a:t> </a:t>
            </a:r>
            <a:r>
              <a:rPr lang="en-US" dirty="0" err="1"/>
              <a:t>muun</a:t>
            </a:r>
            <a:r>
              <a:rPr lang="en-US" dirty="0"/>
              <a:t> </a:t>
            </a:r>
            <a:r>
              <a:rPr lang="en-US" dirty="0" err="1"/>
              <a:t>muassa</a:t>
            </a:r>
            <a:endParaRPr lang="en-US" dirty="0"/>
          </a:p>
          <a:p>
            <a:pPr marL="0" indent="0">
              <a:buNone/>
            </a:pPr>
            <a:endParaRPr lang="en-US" sz="800" dirty="0"/>
          </a:p>
          <a:p>
            <a:pPr lvl="1"/>
            <a:r>
              <a:rPr lang="en-US" sz="2800" dirty="0" err="1"/>
              <a:t>Ilmastonmuutokseen</a:t>
            </a:r>
            <a:endParaRPr lang="en-US" sz="2800" dirty="0"/>
          </a:p>
          <a:p>
            <a:pPr lvl="1"/>
            <a:r>
              <a:rPr lang="en-US" sz="2800" dirty="0" err="1"/>
              <a:t>Vesistöjen</a:t>
            </a:r>
            <a:r>
              <a:rPr lang="en-US" sz="2800" dirty="0"/>
              <a:t> </a:t>
            </a:r>
            <a:r>
              <a:rPr lang="en-US" sz="2800" dirty="0" err="1"/>
              <a:t>rehevöitymiseen</a:t>
            </a:r>
            <a:endParaRPr lang="en-US" sz="2800" dirty="0"/>
          </a:p>
          <a:p>
            <a:pPr lvl="1"/>
            <a:r>
              <a:rPr lang="en-US" sz="2800" dirty="0" err="1"/>
              <a:t>Juoma</a:t>
            </a:r>
            <a:r>
              <a:rPr lang="en-US" sz="2800" dirty="0"/>
              <a:t>- ja </a:t>
            </a:r>
            <a:r>
              <a:rPr lang="en-US" sz="2800" dirty="0" err="1"/>
              <a:t>kasteluveden</a:t>
            </a:r>
            <a:r>
              <a:rPr lang="en-US" sz="2800" dirty="0"/>
              <a:t> </a:t>
            </a:r>
            <a:r>
              <a:rPr lang="en-US" sz="2800" dirty="0" err="1"/>
              <a:t>riittävyyteen</a:t>
            </a:r>
            <a:endParaRPr lang="en-US" sz="2800" dirty="0"/>
          </a:p>
          <a:p>
            <a:pPr marL="228600" lvl="1" indent="0">
              <a:buNone/>
            </a:pPr>
            <a:endParaRPr lang="en-US" sz="20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Kuva 11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8D02FD1F-68A4-4DC7-8C09-C827F317B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9337" y="189724"/>
            <a:ext cx="1947863" cy="540847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0D255ACE-2115-4572-AAE3-295C69634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6411430F-63B8-49A8-ABBA-4C3D3E33BE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790471" y="920295"/>
            <a:ext cx="5904705" cy="5081090"/>
          </a:xfrm>
        </p:spPr>
      </p:pic>
    </p:spTree>
    <p:extLst>
      <p:ext uri="{BB962C8B-B14F-4D97-AF65-F5344CB8AC3E}">
        <p14:creationId xmlns:p14="http://schemas.microsoft.com/office/powerpoint/2010/main" val="4063326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FE84373-1616-4E7A-9FAE-4C360118B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0152" y="287079"/>
            <a:ext cx="6921769" cy="117468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 err="1"/>
              <a:t>Valintana</a:t>
            </a:r>
            <a:r>
              <a:rPr lang="en-US" sz="4000" b="1" dirty="0"/>
              <a:t> </a:t>
            </a:r>
            <a:r>
              <a:rPr lang="en-US" sz="4000" b="1" dirty="0" err="1"/>
              <a:t>kasvisruokavalio</a:t>
            </a:r>
            <a:endParaRPr lang="en-US" sz="4000" b="1" dirty="0"/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3F018D6-1364-49FC-9A04-2DEB14582E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69711" y="1461764"/>
            <a:ext cx="7240773" cy="508845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b="1" dirty="0" err="1"/>
              <a:t>Semivegetaristi</a:t>
            </a:r>
            <a:r>
              <a:rPr lang="en-US" sz="2400" b="1" dirty="0"/>
              <a:t>/ </a:t>
            </a:r>
            <a:r>
              <a:rPr lang="en-US" sz="2400" b="1" dirty="0" err="1"/>
              <a:t>lakto</a:t>
            </a:r>
            <a:r>
              <a:rPr lang="en-US" sz="2400" b="1" dirty="0"/>
              <a:t>-ovo-</a:t>
            </a:r>
            <a:r>
              <a:rPr lang="en-US" sz="2400" b="1" dirty="0" err="1"/>
              <a:t>vegetaristi</a:t>
            </a:r>
            <a:r>
              <a:rPr lang="en-US" sz="2400" b="1" dirty="0"/>
              <a:t> /</a:t>
            </a:r>
            <a:r>
              <a:rPr lang="en-US" sz="2400" b="1" dirty="0" err="1"/>
              <a:t>pescovege</a:t>
            </a:r>
            <a:r>
              <a:rPr lang="en-US" sz="2400" b="1" dirty="0" err="1">
                <a:solidFill>
                  <a:schemeClr val="accent6">
                    <a:lumMod val="50000"/>
                  </a:schemeClr>
                </a:solidFill>
              </a:rPr>
              <a:t>taristi</a:t>
            </a:r>
            <a:endParaRPr lang="en-US" sz="24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/>
            <a:r>
              <a:rPr lang="en-US" sz="2400" dirty="0" err="1"/>
              <a:t>Kasvispainotteisuus</a:t>
            </a:r>
            <a:r>
              <a:rPr lang="en-US" sz="2400" dirty="0"/>
              <a:t>: </a:t>
            </a:r>
            <a:r>
              <a:rPr lang="en-US" sz="2400" dirty="0" err="1"/>
              <a:t>runsaasti</a:t>
            </a:r>
            <a:r>
              <a:rPr lang="en-US" sz="2400" dirty="0"/>
              <a:t> </a:t>
            </a:r>
            <a:r>
              <a:rPr lang="en-US" sz="2400" dirty="0" err="1"/>
              <a:t>kuituja</a:t>
            </a:r>
            <a:r>
              <a:rPr lang="en-US" sz="2400" dirty="0"/>
              <a:t>, </a:t>
            </a:r>
            <a:r>
              <a:rPr lang="en-US" sz="2400" dirty="0" err="1"/>
              <a:t>vitamiineja</a:t>
            </a:r>
            <a:r>
              <a:rPr lang="en-US" sz="2400" dirty="0"/>
              <a:t> ja </a:t>
            </a:r>
            <a:r>
              <a:rPr lang="en-US" sz="2400" dirty="0" err="1"/>
              <a:t>kivennäisaineita</a:t>
            </a:r>
            <a:endParaRPr lang="en-US" sz="2400" dirty="0"/>
          </a:p>
          <a:p>
            <a:pPr marL="0"/>
            <a:r>
              <a:rPr lang="en-US" sz="2400" dirty="0" err="1"/>
              <a:t>Eläinperäisistä</a:t>
            </a:r>
            <a:r>
              <a:rPr lang="en-US" sz="2400" dirty="0"/>
              <a:t> </a:t>
            </a:r>
            <a:r>
              <a:rPr lang="en-US" sz="2400" dirty="0" err="1"/>
              <a:t>tuotteista</a:t>
            </a:r>
            <a:r>
              <a:rPr lang="en-US" sz="2400" dirty="0"/>
              <a:t>: </a:t>
            </a:r>
            <a:r>
              <a:rPr lang="en-US" sz="2400" dirty="0" err="1"/>
              <a:t>kaikki</a:t>
            </a:r>
            <a:r>
              <a:rPr lang="en-US" sz="2400" dirty="0"/>
              <a:t> </a:t>
            </a:r>
            <a:r>
              <a:rPr lang="en-US" sz="2400" dirty="0" err="1"/>
              <a:t>välttämättömät</a:t>
            </a:r>
            <a:r>
              <a:rPr lang="en-US" sz="2400" dirty="0"/>
              <a:t> </a:t>
            </a:r>
            <a:r>
              <a:rPr lang="en-US" sz="2400" dirty="0" err="1"/>
              <a:t>aminohapot</a:t>
            </a:r>
            <a:r>
              <a:rPr lang="en-US" sz="2400" dirty="0"/>
              <a:t> </a:t>
            </a:r>
            <a:r>
              <a:rPr lang="en-US" sz="2400" dirty="0" err="1"/>
              <a:t>sekä</a:t>
            </a:r>
            <a:r>
              <a:rPr lang="en-US" sz="2400" dirty="0"/>
              <a:t> </a:t>
            </a:r>
            <a:r>
              <a:rPr lang="en-US" sz="2400" dirty="0" err="1"/>
              <a:t>kalsiumia</a:t>
            </a:r>
            <a:r>
              <a:rPr lang="en-US" sz="2400" dirty="0"/>
              <a:t>, </a:t>
            </a:r>
            <a:r>
              <a:rPr lang="en-US" sz="2400" dirty="0" err="1"/>
              <a:t>rautaa</a:t>
            </a:r>
            <a:r>
              <a:rPr lang="en-US" sz="2400" dirty="0"/>
              <a:t>…</a:t>
            </a:r>
          </a:p>
          <a:p>
            <a:pPr marL="0" indent="0">
              <a:buNone/>
            </a:pPr>
            <a:endParaRPr lang="en-US" sz="8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sz="2400" b="1" dirty="0" err="1"/>
              <a:t>Vegaani</a:t>
            </a:r>
            <a:r>
              <a:rPr lang="en-US" sz="2400" b="1" dirty="0"/>
              <a:t>  </a:t>
            </a:r>
            <a:r>
              <a:rPr lang="en-US" sz="2400" b="1" dirty="0" err="1"/>
              <a:t>ei</a:t>
            </a:r>
            <a:r>
              <a:rPr lang="en-US" sz="2400" b="1" dirty="0"/>
              <a:t> </a:t>
            </a:r>
            <a:r>
              <a:rPr lang="en-US" sz="2400" b="1" dirty="0" err="1"/>
              <a:t>syö</a:t>
            </a:r>
            <a:r>
              <a:rPr lang="en-US" sz="2400" b="1" dirty="0"/>
              <a:t> </a:t>
            </a:r>
            <a:r>
              <a:rPr lang="en-US" sz="2400" b="1" dirty="0" err="1"/>
              <a:t>mitään</a:t>
            </a:r>
            <a:r>
              <a:rPr lang="en-US" sz="2400" b="1" dirty="0"/>
              <a:t> </a:t>
            </a:r>
            <a:r>
              <a:rPr lang="en-US" sz="2400" b="1" dirty="0" err="1"/>
              <a:t>eläinperäistä</a:t>
            </a:r>
            <a:endParaRPr lang="en-US" sz="2400" b="1" dirty="0"/>
          </a:p>
          <a:p>
            <a:r>
              <a:rPr lang="en-US" sz="2400" dirty="0" err="1"/>
              <a:t>Monipuolisuus</a:t>
            </a:r>
            <a:r>
              <a:rPr lang="en-US" sz="2400" dirty="0"/>
              <a:t> </a:t>
            </a:r>
            <a:r>
              <a:rPr lang="en-US" sz="2400" dirty="0" err="1"/>
              <a:t>tärkeää</a:t>
            </a:r>
            <a:r>
              <a:rPr lang="en-US" sz="2400" dirty="0"/>
              <a:t>, </a:t>
            </a:r>
            <a:r>
              <a:rPr lang="en-US" sz="2400" dirty="0" err="1"/>
              <a:t>jotta</a:t>
            </a:r>
            <a:r>
              <a:rPr lang="en-US" sz="2400" dirty="0"/>
              <a:t> </a:t>
            </a:r>
            <a:r>
              <a:rPr lang="en-US" sz="2400" dirty="0" err="1"/>
              <a:t>saa</a:t>
            </a:r>
            <a:r>
              <a:rPr lang="en-US" sz="2400" dirty="0"/>
              <a:t> </a:t>
            </a:r>
            <a:r>
              <a:rPr lang="en-US" sz="2400" dirty="0" err="1"/>
              <a:t>kaikki</a:t>
            </a:r>
            <a:r>
              <a:rPr lang="en-US" sz="2400" dirty="0"/>
              <a:t> </a:t>
            </a:r>
            <a:r>
              <a:rPr lang="en-US" sz="2400" dirty="0" err="1"/>
              <a:t>välttämättömät</a:t>
            </a:r>
            <a:r>
              <a:rPr lang="en-US" sz="2400" dirty="0"/>
              <a:t> </a:t>
            </a:r>
            <a:r>
              <a:rPr lang="en-US" sz="2400" dirty="0" err="1"/>
              <a:t>aminohapot</a:t>
            </a:r>
            <a:endParaRPr lang="en-US" sz="2400" dirty="0"/>
          </a:p>
          <a:p>
            <a:pPr lvl="1"/>
            <a:r>
              <a:rPr lang="en-US" dirty="0" err="1"/>
              <a:t>Palkokasvit</a:t>
            </a:r>
            <a:r>
              <a:rPr lang="en-US" dirty="0"/>
              <a:t>, </a:t>
            </a:r>
            <a:r>
              <a:rPr lang="en-US" dirty="0" err="1"/>
              <a:t>linssit</a:t>
            </a:r>
            <a:r>
              <a:rPr lang="en-US" dirty="0"/>
              <a:t>, </a:t>
            </a:r>
            <a:r>
              <a:rPr lang="en-US" dirty="0" err="1"/>
              <a:t>soijapapu</a:t>
            </a:r>
            <a:r>
              <a:rPr lang="en-US" dirty="0"/>
              <a:t>, </a:t>
            </a:r>
            <a:r>
              <a:rPr lang="en-US" dirty="0" err="1"/>
              <a:t>siemenet</a:t>
            </a:r>
            <a:r>
              <a:rPr lang="en-US" dirty="0"/>
              <a:t>, </a:t>
            </a:r>
            <a:r>
              <a:rPr lang="en-US" dirty="0" err="1"/>
              <a:t>pähkinät</a:t>
            </a:r>
            <a:r>
              <a:rPr lang="en-US" dirty="0"/>
              <a:t>, </a:t>
            </a:r>
            <a:r>
              <a:rPr lang="en-US" dirty="0" err="1"/>
              <a:t>täysjyvävilja</a:t>
            </a:r>
            <a:endParaRPr lang="en-US" dirty="0"/>
          </a:p>
          <a:p>
            <a:r>
              <a:rPr lang="en-US" sz="2400" dirty="0" err="1"/>
              <a:t>Ravintolisistä</a:t>
            </a:r>
            <a:r>
              <a:rPr lang="en-US" sz="2400" dirty="0"/>
              <a:t>: B₁₂- ja D- </a:t>
            </a:r>
            <a:r>
              <a:rPr lang="en-US" sz="2400" dirty="0" err="1"/>
              <a:t>vitamiinia</a:t>
            </a:r>
            <a:r>
              <a:rPr lang="en-US" sz="2400" dirty="0"/>
              <a:t> </a:t>
            </a:r>
          </a:p>
          <a:p>
            <a:endParaRPr lang="en-US" sz="1900" dirty="0"/>
          </a:p>
          <a:p>
            <a:pPr marL="0"/>
            <a:endParaRPr lang="en-US" sz="1900" dirty="0"/>
          </a:p>
        </p:txBody>
      </p:sp>
      <p:pic>
        <p:nvPicPr>
          <p:cNvPr id="8" name="Sisällön paikkamerkki 7" descr="Kuva, joka sisältää kohteen ruoka, vihannes, hedelmä, erilainen&#10;&#10;Kuvaus luotu automaattisesti">
            <a:extLst>
              <a:ext uri="{FF2B5EF4-FFF2-40B4-BE49-F238E27FC236}">
                <a16:creationId xmlns:a16="http://schemas.microsoft.com/office/drawing/2014/main" id="{32304B77-A8D3-4C3F-86E8-78B48C9A4A8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54" r="42724"/>
          <a:stretch/>
        </p:blipFill>
        <p:spPr>
          <a:xfrm>
            <a:off x="0" y="26591"/>
            <a:ext cx="4635571" cy="6857990"/>
          </a:xfrm>
          <a:prstGeom prst="rect">
            <a:avLst/>
          </a:prstGeom>
          <a:effectLst/>
        </p:spPr>
      </p:pic>
      <p:pic>
        <p:nvPicPr>
          <p:cNvPr id="5" name="Kuva 4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A2FCC5E0-F5A8-4685-9FEA-20B07E0C4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5030" y="171450"/>
            <a:ext cx="1947863" cy="54084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C022B34-D6DC-4E3B-96A4-F489648FEA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8836" y="6161568"/>
            <a:ext cx="2000250" cy="514350"/>
          </a:xfrm>
          <a:prstGeom prst="rect">
            <a:avLst/>
          </a:prstGeom>
        </p:spPr>
      </p:pic>
      <p:sp>
        <p:nvSpPr>
          <p:cNvPr id="20" name="Tekstiruutu 19">
            <a:extLst>
              <a:ext uri="{FF2B5EF4-FFF2-40B4-BE49-F238E27FC236}">
                <a16:creationId xmlns:a16="http://schemas.microsoft.com/office/drawing/2014/main" id="{4DFBBA84-0D89-4258-8AF8-4C561D8C936F}"/>
              </a:ext>
            </a:extLst>
          </p:cNvPr>
          <p:cNvSpPr txBox="1"/>
          <p:nvPr/>
        </p:nvSpPr>
        <p:spPr>
          <a:xfrm>
            <a:off x="4752778" y="6550223"/>
            <a:ext cx="38819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400" dirty="0"/>
              <a:t>Kuva: Unsplash.com/ Chantal Garnier</a:t>
            </a:r>
          </a:p>
        </p:txBody>
      </p:sp>
    </p:spTree>
    <p:extLst>
      <p:ext uri="{BB962C8B-B14F-4D97-AF65-F5344CB8AC3E}">
        <p14:creationId xmlns:p14="http://schemas.microsoft.com/office/powerpoint/2010/main" val="2180710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50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C3B51327-40CE-42C2-9F35-75B8B9558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/>
              <a:t>Pakkausmerkinnät auttavat valinnoissa</a:t>
            </a:r>
          </a:p>
        </p:txBody>
      </p:sp>
      <p:grpSp>
        <p:nvGrpSpPr>
          <p:cNvPr id="65" name="Group 52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66" name="Rectangle 53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54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Rectangle 56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44E740-5EAB-4EC1-9F1E-0A661D2733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5196" y="2224322"/>
            <a:ext cx="5038636" cy="412410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en-US" sz="800" b="1" dirty="0"/>
          </a:p>
          <a:p>
            <a:pPr marL="0" indent="0">
              <a:buNone/>
            </a:pPr>
            <a:r>
              <a:rPr lang="en-US" sz="2400" b="1" dirty="0" err="1"/>
              <a:t>Pakollisia</a:t>
            </a:r>
            <a:r>
              <a:rPr lang="en-US" sz="2400" b="1" dirty="0"/>
              <a:t> </a:t>
            </a:r>
            <a:r>
              <a:rPr lang="en-US" sz="2400" b="1" dirty="0" err="1"/>
              <a:t>pakkausmerkintöjä</a:t>
            </a:r>
            <a:endParaRPr lang="en-US" sz="2400" b="1" dirty="0"/>
          </a:p>
          <a:p>
            <a:r>
              <a:rPr lang="en-US" sz="2400" dirty="0" err="1"/>
              <a:t>Ainesosaluettelo</a:t>
            </a:r>
            <a:r>
              <a:rPr lang="en-US" sz="2400" dirty="0"/>
              <a:t> ja </a:t>
            </a:r>
            <a:r>
              <a:rPr lang="en-US" sz="2400" dirty="0" err="1"/>
              <a:t>ravintoarvo</a:t>
            </a:r>
            <a:endParaRPr lang="en-US" sz="2400" dirty="0"/>
          </a:p>
          <a:p>
            <a:r>
              <a:rPr lang="en-US" sz="2400" dirty="0" err="1"/>
              <a:t>Viimeinen</a:t>
            </a:r>
            <a:r>
              <a:rPr lang="en-US" sz="2400" dirty="0"/>
              <a:t> </a:t>
            </a:r>
            <a:r>
              <a:rPr lang="en-US" sz="2400" dirty="0" err="1"/>
              <a:t>myyntipäivä</a:t>
            </a:r>
            <a:r>
              <a:rPr lang="en-US" sz="2400" dirty="0"/>
              <a:t>/ </a:t>
            </a:r>
            <a:r>
              <a:rPr lang="en-US" sz="2400" dirty="0" err="1"/>
              <a:t>käyttöajankohta</a:t>
            </a:r>
            <a:endParaRPr lang="en-US" sz="2400" dirty="0"/>
          </a:p>
          <a:p>
            <a:r>
              <a:rPr lang="en-US" sz="2400" dirty="0" err="1"/>
              <a:t>Säilytysohje</a:t>
            </a:r>
            <a:endParaRPr lang="en-US" sz="2400" dirty="0"/>
          </a:p>
          <a:p>
            <a:pPr marL="0" indent="0">
              <a:buNone/>
            </a:pPr>
            <a:r>
              <a:rPr lang="en-US" sz="2400" b="1" dirty="0" err="1"/>
              <a:t>Vapaaehtoisia</a:t>
            </a:r>
            <a:r>
              <a:rPr lang="en-US" sz="2400" b="1" dirty="0"/>
              <a:t> </a:t>
            </a:r>
            <a:r>
              <a:rPr lang="en-US" sz="2400" b="1" dirty="0" err="1"/>
              <a:t>pakkausmerkintöjä</a:t>
            </a:r>
            <a:endParaRPr lang="en-US" sz="2400" b="1" dirty="0"/>
          </a:p>
          <a:p>
            <a:r>
              <a:rPr lang="en-US" sz="2400" dirty="0" err="1"/>
              <a:t>Maksullisia</a:t>
            </a:r>
            <a:r>
              <a:rPr lang="en-US" sz="2400" dirty="0"/>
              <a:t>, </a:t>
            </a:r>
            <a:r>
              <a:rPr lang="en-US" sz="2400" dirty="0" err="1"/>
              <a:t>kaupallinen</a:t>
            </a:r>
            <a:r>
              <a:rPr lang="en-US" sz="2400" dirty="0"/>
              <a:t> </a:t>
            </a:r>
            <a:r>
              <a:rPr lang="en-US" sz="2400" dirty="0" err="1"/>
              <a:t>hyöty</a:t>
            </a:r>
            <a:endParaRPr lang="en-US" sz="2400" dirty="0"/>
          </a:p>
          <a:p>
            <a:r>
              <a:rPr lang="en-US" sz="2400" dirty="0" err="1"/>
              <a:t>Mainostetaan</a:t>
            </a:r>
            <a:r>
              <a:rPr lang="en-US" sz="2400" dirty="0"/>
              <a:t> </a:t>
            </a:r>
            <a:r>
              <a:rPr lang="en-US" sz="2400" dirty="0" err="1"/>
              <a:t>terveellisyyttä</a:t>
            </a:r>
            <a:r>
              <a:rPr lang="en-US" sz="2400" dirty="0"/>
              <a:t>, </a:t>
            </a:r>
            <a:r>
              <a:rPr lang="en-US" sz="2400" dirty="0" err="1"/>
              <a:t>eettisiä</a:t>
            </a:r>
            <a:r>
              <a:rPr lang="en-US" sz="2400" dirty="0"/>
              <a:t> tai </a:t>
            </a:r>
            <a:r>
              <a:rPr lang="en-US" sz="2400" dirty="0" err="1"/>
              <a:t>ekologisia</a:t>
            </a:r>
            <a:r>
              <a:rPr lang="en-US" sz="2400" dirty="0"/>
              <a:t> </a:t>
            </a:r>
            <a:r>
              <a:rPr lang="en-US" sz="2400" dirty="0" err="1"/>
              <a:t>arvoja</a:t>
            </a:r>
            <a:r>
              <a:rPr lang="en-US" sz="2400" dirty="0"/>
              <a:t>, </a:t>
            </a:r>
            <a:r>
              <a:rPr lang="en-US" sz="2400" dirty="0" err="1"/>
              <a:t>kotimaisuutta</a:t>
            </a:r>
            <a:endParaRPr lang="en-US" sz="2400" dirty="0"/>
          </a:p>
          <a:p>
            <a:endParaRPr lang="en-US" sz="2000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Sisällön paikkamerkki 5">
            <a:extLst>
              <a:ext uri="{FF2B5EF4-FFF2-40B4-BE49-F238E27FC236}">
                <a16:creationId xmlns:a16="http://schemas.microsoft.com/office/drawing/2014/main" id="{DB9BF362-FDB0-4885-8841-721A3CD1E5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t="11547" r="3" b="5089"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F7354D2B-67AC-4F8C-93BA-B93B29CDD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9337" y="189724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731494FE-ED90-4948-8F44-C3D6B5A8F3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6950" y="6172200"/>
            <a:ext cx="2000250" cy="514350"/>
          </a:xfrm>
          <a:prstGeom prst="rect">
            <a:avLst/>
          </a:prstGeom>
        </p:spPr>
      </p:pic>
      <p:sp>
        <p:nvSpPr>
          <p:cNvPr id="10" name="Suorakulmio 9">
            <a:extLst>
              <a:ext uri="{FF2B5EF4-FFF2-40B4-BE49-F238E27FC236}">
                <a16:creationId xmlns:a16="http://schemas.microsoft.com/office/drawing/2014/main" id="{8420022F-6CFF-45D2-9B50-D5FD16DAA510}"/>
              </a:ext>
            </a:extLst>
          </p:cNvPr>
          <p:cNvSpPr/>
          <p:nvPr/>
        </p:nvSpPr>
        <p:spPr>
          <a:xfrm>
            <a:off x="11206716" y="4433777"/>
            <a:ext cx="287079" cy="14003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3300E533-8336-4AF9-BEBA-7E610072DAEF}"/>
              </a:ext>
            </a:extLst>
          </p:cNvPr>
          <p:cNvSpPr/>
          <p:nvPr/>
        </p:nvSpPr>
        <p:spPr>
          <a:xfrm>
            <a:off x="11323674" y="1068691"/>
            <a:ext cx="170121" cy="7707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Ellipsi 13">
            <a:extLst>
              <a:ext uri="{FF2B5EF4-FFF2-40B4-BE49-F238E27FC236}">
                <a16:creationId xmlns:a16="http://schemas.microsoft.com/office/drawing/2014/main" id="{6C0F128C-48C6-41CF-BBFA-0ABD211C002B}"/>
              </a:ext>
            </a:extLst>
          </p:cNvPr>
          <p:cNvSpPr/>
          <p:nvPr/>
        </p:nvSpPr>
        <p:spPr>
          <a:xfrm>
            <a:off x="11233077" y="920295"/>
            <a:ext cx="170121" cy="52573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86540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038CB10-1F5C-4D54-9DF7-12586DE5B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546" y="321732"/>
            <a:ext cx="7058307" cy="1964266"/>
          </a:xfrm>
          <a:prstGeom prst="rect">
            <a:avLst/>
          </a:prstGeom>
          <a:solidFill>
            <a:srgbClr val="5A5C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47A98E0-70E3-4B6E-A343-E80491FD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256" y="491260"/>
            <a:ext cx="6594189" cy="162521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Ravintolisät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B81349-3A7E-4A66-9ED9-66E6F8E29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183" y="2454901"/>
            <a:ext cx="3441163" cy="4080255"/>
          </a:xfrm>
          <a:prstGeom prst="rect">
            <a:avLst/>
          </a:prstGeom>
          <a:solidFill>
            <a:srgbClr val="C09653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Kuva 9" descr="Kuva, joka sisältää kohteen henkilö, mies, juoma, juominen&#10;&#10;Kuvaus luotu automaattisesti">
            <a:extLst>
              <a:ext uri="{FF2B5EF4-FFF2-40B4-BE49-F238E27FC236}">
                <a16:creationId xmlns:a16="http://schemas.microsoft.com/office/drawing/2014/main" id="{286FDEC2-4A96-4B2B-A3FB-60C1A08417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18225"/>
          <a:stretch/>
        </p:blipFill>
        <p:spPr>
          <a:xfrm>
            <a:off x="524258" y="2667954"/>
            <a:ext cx="3067351" cy="3635293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4A37A7FF-19A5-40D8-8D0C-E780CBD330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1468" y="2454900"/>
            <a:ext cx="3441163" cy="4080255"/>
          </a:xfrm>
          <a:prstGeom prst="rect">
            <a:avLst/>
          </a:prstGeom>
          <a:solidFill>
            <a:srgbClr val="C09653">
              <a:alpha val="2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Sisällön paikkamerkki 5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D4686CDA-FCC6-4011-A98D-F58BEE776F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3" r="4435" b="4"/>
          <a:stretch/>
        </p:blipFill>
        <p:spPr>
          <a:xfrm>
            <a:off x="4138970" y="2667968"/>
            <a:ext cx="3067358" cy="3635264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3ED6512-6858-4552-B699-9A97FE9A4E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975" y="321732"/>
            <a:ext cx="4313293" cy="6214534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0629F9-4770-4243-AC29-E45BE80C73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80133" y="730571"/>
            <a:ext cx="4282684" cy="58045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Luokitellaan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elintarvikkeiksi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 err="1">
                <a:solidFill>
                  <a:srgbClr val="FFFFFF"/>
                </a:solidFill>
              </a:rPr>
              <a:t>Ei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valvota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yhtä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tarkkaan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kuin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lääkkeitä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 err="1">
                <a:solidFill>
                  <a:srgbClr val="FFFFFF"/>
                </a:solidFill>
              </a:rPr>
              <a:t>Turvallisuudesta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ei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aina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takuita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 err="1">
                <a:solidFill>
                  <a:srgbClr val="FFFFFF"/>
                </a:solidFill>
              </a:rPr>
              <a:t>Käyttöön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voi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liittyä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haittoja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 err="1">
                <a:solidFill>
                  <a:srgbClr val="FFFFFF"/>
                </a:solidFill>
              </a:rPr>
              <a:t>Suuri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bisnes</a:t>
            </a:r>
            <a:endParaRPr lang="en-US" dirty="0">
              <a:solidFill>
                <a:srgbClr val="FFFFFF"/>
              </a:solidFill>
            </a:endParaRPr>
          </a:p>
          <a:p>
            <a:r>
              <a:rPr lang="en-US" dirty="0" err="1">
                <a:solidFill>
                  <a:srgbClr val="FFFFFF"/>
                </a:solidFill>
              </a:rPr>
              <a:t>Kriittinen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medianlukutaito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tärkeää</a:t>
            </a:r>
            <a:endParaRPr lang="en-US" dirty="0">
              <a:solidFill>
                <a:srgbClr val="FFFFFF"/>
              </a:solidFill>
            </a:endParaRPr>
          </a:p>
          <a:p>
            <a:pPr marL="0"/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7" name="Kuva 6" descr="Kuva, joka sisältää kohteen teksti, clipart-kuva&#10;&#10;Kuvaus luotu automaattisesti">
            <a:extLst>
              <a:ext uri="{FF2B5EF4-FFF2-40B4-BE49-F238E27FC236}">
                <a16:creationId xmlns:a16="http://schemas.microsoft.com/office/drawing/2014/main" id="{8560036B-89CA-437C-957A-A594265CAD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9337" y="189724"/>
            <a:ext cx="1947863" cy="540847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164A7489-E12F-476C-8549-D8C7664B20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8836" y="6161568"/>
            <a:ext cx="2000250" cy="514350"/>
          </a:xfrm>
          <a:prstGeom prst="rect">
            <a:avLst/>
          </a:prstGeom>
        </p:spPr>
      </p:pic>
      <p:sp>
        <p:nvSpPr>
          <p:cNvPr id="13" name="Tekstiruutu 12">
            <a:extLst>
              <a:ext uri="{FF2B5EF4-FFF2-40B4-BE49-F238E27FC236}">
                <a16:creationId xmlns:a16="http://schemas.microsoft.com/office/drawing/2014/main" id="{A05FA56C-1A0F-48D6-A3AD-E93AEA5AE55C}"/>
              </a:ext>
            </a:extLst>
          </p:cNvPr>
          <p:cNvSpPr txBox="1"/>
          <p:nvPr/>
        </p:nvSpPr>
        <p:spPr>
          <a:xfrm>
            <a:off x="327546" y="6563542"/>
            <a:ext cx="34411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/>
              <a:t>Kuva: Unsplash.com/ </a:t>
            </a:r>
            <a:r>
              <a:rPr lang="en-US" dirty="0"/>
              <a:t>LYFE Fuel</a:t>
            </a:r>
            <a:endParaRPr lang="en-US" sz="1800" dirty="0"/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D25C528D-CB52-46E1-9B99-38C76F24A988}"/>
              </a:ext>
            </a:extLst>
          </p:cNvPr>
          <p:cNvSpPr txBox="1"/>
          <p:nvPr/>
        </p:nvSpPr>
        <p:spPr>
          <a:xfrm>
            <a:off x="3872115" y="6508529"/>
            <a:ext cx="35105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1800" dirty="0"/>
              <a:t>Kuva: Unsplash.com/ </a:t>
            </a:r>
            <a:r>
              <a:rPr lang="en-US" dirty="0"/>
              <a:t>Magic Mind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93553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BFA0A3B0D7763A428C603A9965B631F3" ma:contentTypeVersion="6" ma:contentTypeDescription="Luo uusi asiakirja." ma:contentTypeScope="" ma:versionID="4a8bbc26c5cc5824105f433547159ee9">
  <xsd:schema xmlns:xsd="http://www.w3.org/2001/XMLSchema" xmlns:xs="http://www.w3.org/2001/XMLSchema" xmlns:p="http://schemas.microsoft.com/office/2006/metadata/properties" xmlns:ns2="48e8df33-a090-4ce7-a58b-5234ff1e67e3" targetNamespace="http://schemas.microsoft.com/office/2006/metadata/properties" ma:root="true" ma:fieldsID="b7d92d9d93991043241f38e60141b2fa" ns2:_="">
    <xsd:import namespace="48e8df33-a090-4ce7-a58b-5234ff1e67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8df33-a090-4ce7-a58b-5234ff1e67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7A4A11E-0AA5-414F-9C39-B2B54FE2B27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E66F0F-B58E-4B73-9B74-E50DD9078C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e8df33-a090-4ce7-a58b-5234ff1e67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140792D-1211-49AA-A704-0E34F776075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406</Words>
  <Application>Microsoft Office PowerPoint</Application>
  <PresentationFormat>Laajakuva</PresentationFormat>
  <Paragraphs>103</Paragraphs>
  <Slides>11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Office-teema</vt:lpstr>
      <vt:lpstr>Ruokavalinnat</vt:lpstr>
      <vt:lpstr>Ruoka ja  terveydenosa-alueet</vt:lpstr>
      <vt:lpstr>Ruokavalintoihin ja syömiskäyttäytymiseen vaikuttavia tekijöitä</vt:lpstr>
      <vt:lpstr>   Erityisruokavaliot  - rajoituksia ruoka-aineiden käytössä </vt:lpstr>
      <vt:lpstr>Terveydellisiä syitä erityisruokavalioon  Laktoosi-intoleranssi</vt:lpstr>
      <vt:lpstr>Terveydellisiä syitä erityisruokavalioon Keliakia </vt:lpstr>
      <vt:lpstr>Terveydellisiä syitä erityisruokavalioon     Ruoka-aineallergia</vt:lpstr>
      <vt:lpstr>Vastuulliset ruokavalinnat</vt:lpstr>
      <vt:lpstr>Valintana kasvisruokavalio</vt:lpstr>
      <vt:lpstr>Pakkausmerkinnät auttavat valinnoissa</vt:lpstr>
      <vt:lpstr>Ravintolisät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Ruokavalinnat</dc:title>
  <dc:creator>Paula</dc:creator>
  <cp:lastModifiedBy>Timo Ryhtä</cp:lastModifiedBy>
  <cp:revision>2</cp:revision>
  <dcterms:created xsi:type="dcterms:W3CDTF">2021-01-12T11:00:37Z</dcterms:created>
  <dcterms:modified xsi:type="dcterms:W3CDTF">2022-02-16T08:30:01Z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0x010100BFA0A3B0D7763A428C603A9965B631F3</vt:lpwstr>
  </property>
</Properties>
</file>