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4" r:id="rId22"/>
    <p:sldId id="277" r:id="rId23"/>
    <p:sldId id="279" r:id="rId24"/>
    <p:sldId id="278" r:id="rId25"/>
    <p:sldId id="282" r:id="rId26"/>
    <p:sldId id="280" r:id="rId27"/>
    <p:sldId id="283" r:id="rId28"/>
    <p:sldId id="281"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Tumma tyyli 2 - Korostus 1/Korost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showGuides="1">
      <p:cViewPr varScale="1">
        <p:scale>
          <a:sx n="72" d="100"/>
          <a:sy n="72" d="100"/>
        </p:scale>
        <p:origin x="78" y="90"/>
      </p:cViewPr>
      <p:guideLst>
        <p:guide orient="horz" pos="2160"/>
        <p:guide pos="3840"/>
        <p:guide orient="horz" pos="3113"/>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88" d="100"/>
          <a:sy n="88" d="100"/>
        </p:scale>
        <p:origin x="307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a:extLst>
              <a:ext uri="{FF2B5EF4-FFF2-40B4-BE49-F238E27FC236}">
                <a16:creationId xmlns:a16="http://schemas.microsoft.com/office/drawing/2014/main"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A40F4A0-9A05-415C-840F-EE5546BBE696}" type="datetime1">
              <a:rPr lang="fi-FI" smtClean="0"/>
              <a:t>23.3.2020</a:t>
            </a:fld>
            <a:endParaRPr lang="fi-FI" dirty="0"/>
          </a:p>
        </p:txBody>
      </p:sp>
      <p:sp>
        <p:nvSpPr>
          <p:cNvPr id="4" name="Alatunnisteen paikkamerkki 3">
            <a:extLst>
              <a:ext uri="{FF2B5EF4-FFF2-40B4-BE49-F238E27FC236}">
                <a16:creationId xmlns:a16="http://schemas.microsoft.com/office/drawing/2014/main"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a:extLst>
              <a:ext uri="{FF2B5EF4-FFF2-40B4-BE49-F238E27FC236}">
                <a16:creationId xmlns:a16="http://schemas.microsoft.com/office/drawing/2014/main"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00C303-0EDA-42E1-9745-6C6A39A7B5C4}" type="slidenum">
              <a:rPr lang="fi-FI" smtClean="0"/>
              <a:t>‹#›</a:t>
            </a:fld>
            <a:endParaRPr lang="fi-FI"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AFCC6-9520-45E5-BC70-86B678168B01}" type="datetime1">
              <a:rPr lang="fi-FI" noProof="0" smtClean="0"/>
              <a:pPr/>
              <a:t>23.3.2020</a:t>
            </a:fld>
            <a:endParaRPr lang="fi-FI" noProof="0"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C40A10-6036-4879-816D-55C01FC94846}" type="slidenum">
              <a:rPr lang="fi-FI" noProof="0" smtClean="0"/>
              <a:t>‹#›</a:t>
            </a:fld>
            <a:endParaRPr lang="fi-FI" noProof="0"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fld id="{6FC40A10-6036-4879-816D-55C01FC94846}" type="slidenum">
              <a:rPr lang="fi-FI" smtClean="0"/>
              <a:t>1</a:t>
            </a:fld>
            <a:endParaRPr lang="fi-FI" dirty="0"/>
          </a:p>
        </p:txBody>
      </p:sp>
    </p:spTree>
    <p:extLst>
      <p:ext uri="{BB962C8B-B14F-4D97-AF65-F5344CB8AC3E}">
        <p14:creationId xmlns:p14="http://schemas.microsoft.com/office/powerpoint/2010/main" val="3848339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ja logo">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2" name="Otsikko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rtlCol="0" anchor="b"/>
          <a:lstStyle>
            <a:lvl1pPr algn="ctr">
              <a:defRPr sz="6000"/>
            </a:lvl1pPr>
          </a:lstStyle>
          <a:p>
            <a:pPr rtl="0"/>
            <a:r>
              <a:rPr lang="fi-FI" noProof="0" dirty="0"/>
              <a:t>MUOKKAA OTSIKON PERUSTYYLIÄ NAPSAUTTAMALLA</a:t>
            </a:r>
          </a:p>
        </p:txBody>
      </p:sp>
      <p:sp>
        <p:nvSpPr>
          <p:cNvPr id="4" name="Päivämäärän paikkamerkki 3">
            <a:extLst>
              <a:ext uri="{FF2B5EF4-FFF2-40B4-BE49-F238E27FC236}">
                <a16:creationId xmlns:a16="http://schemas.microsoft.com/office/drawing/2014/main" id="{7E17A3CB-B083-4E49-9123-A5E47559DCDB}"/>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A8C4102C-4609-416C-A808-0FFE0051DAA1}"/>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7" name="Suorakulmio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3" name="Alaotsikko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rtlCol="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smtClean="0"/>
              <a:t>Muokkaa alaotsikon perustyyliä napsautt.</a:t>
            </a:r>
            <a:endParaRPr lang="fi-FI" noProof="0" dirty="0"/>
          </a:p>
        </p:txBody>
      </p:sp>
      <p:sp>
        <p:nvSpPr>
          <p:cNvPr id="10" name="Kuvan paikkamerkki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676B4374-8F24-43DE-860D-E5C6EA850AB4}"/>
              </a:ext>
            </a:extLst>
          </p:cNvPr>
          <p:cNvGrpSpPr/>
          <p:nvPr userDrawn="1"/>
        </p:nvGrpSpPr>
        <p:grpSpPr>
          <a:xfrm>
            <a:off x="1467735" y="2253996"/>
            <a:ext cx="9238604" cy="100584"/>
            <a:chOff x="1480162" y="2253996"/>
            <a:chExt cx="9238604" cy="100584"/>
          </a:xfrm>
        </p:grpSpPr>
        <p:sp>
          <p:nvSpPr>
            <p:cNvPr id="11" name="Soikio 10">
              <a:extLst>
                <a:ext uri="{FF2B5EF4-FFF2-40B4-BE49-F238E27FC236}">
                  <a16:creationId xmlns:a16="http://schemas.microsoft.com/office/drawing/2014/main" id="{585C7755-9394-4129-AB48-1AC32DA80C75}"/>
                </a:ext>
              </a:extLst>
            </p:cNvPr>
            <p:cNvSpPr/>
            <p:nvPr userDrawn="1"/>
          </p:nvSpPr>
          <p:spPr>
            <a:xfrm>
              <a:off x="148016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3" name="Suora yhdysviiva 12">
              <a:extLst>
                <a:ext uri="{FF2B5EF4-FFF2-40B4-BE49-F238E27FC236}">
                  <a16:creationId xmlns:a16="http://schemas.microsoft.com/office/drawing/2014/main" id="{64C71ABE-575A-48CF-82B1-EDE8535F3993}"/>
                </a:ext>
              </a:extLst>
            </p:cNvPr>
            <p:cNvCxnSpPr/>
            <p:nvPr userDrawn="1"/>
          </p:nvCxnSpPr>
          <p:spPr>
            <a:xfrm>
              <a:off x="1536427" y="2307679"/>
              <a:ext cx="9144000"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E3C1EA63-78B2-4715-B4DC-63D98AC7F354}"/>
                </a:ext>
              </a:extLst>
            </p:cNvPr>
            <p:cNvSpPr/>
            <p:nvPr userDrawn="1"/>
          </p:nvSpPr>
          <p:spPr>
            <a:xfrm>
              <a:off x="1061818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grpSp>
        <p:nvGrpSpPr>
          <p:cNvPr id="16" name="Ryhmä 15">
            <a:extLst>
              <a:ext uri="{FF2B5EF4-FFF2-40B4-BE49-F238E27FC236}">
                <a16:creationId xmlns:a16="http://schemas.microsoft.com/office/drawing/2014/main" id="{E9BB74A1-0BEA-4AD8-8138-0641A45D8B40}"/>
              </a:ext>
            </a:extLst>
          </p:cNvPr>
          <p:cNvGrpSpPr/>
          <p:nvPr userDrawn="1"/>
        </p:nvGrpSpPr>
        <p:grpSpPr>
          <a:xfrm>
            <a:off x="3899542" y="5305363"/>
            <a:ext cx="4482563" cy="100584"/>
            <a:chOff x="2320002" y="2253996"/>
            <a:chExt cx="7807992" cy="100584"/>
          </a:xfrm>
        </p:grpSpPr>
        <p:sp>
          <p:nvSpPr>
            <p:cNvPr id="17" name="Soikio 16">
              <a:extLst>
                <a:ext uri="{FF2B5EF4-FFF2-40B4-BE49-F238E27FC236}">
                  <a16:creationId xmlns:a16="http://schemas.microsoft.com/office/drawing/2014/main" id="{73D0026E-5270-4C52-A1AF-5631E8192DCD}"/>
                </a:ext>
              </a:extLst>
            </p:cNvPr>
            <p:cNvSpPr/>
            <p:nvPr userDrawn="1"/>
          </p:nvSpPr>
          <p:spPr>
            <a:xfrm>
              <a:off x="2320002"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A6085D92-5F70-4097-A2FF-C15B13788D08}"/>
                </a:ext>
              </a:extLst>
            </p:cNvPr>
            <p:cNvCxnSpPr/>
            <p:nvPr userDrawn="1"/>
          </p:nvCxnSpPr>
          <p:spPr>
            <a:xfrm>
              <a:off x="2351415" y="2307679"/>
              <a:ext cx="7745168"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BE68EB6C-48D0-4EBF-8541-926D16790F52}"/>
                </a:ext>
              </a:extLst>
            </p:cNvPr>
            <p:cNvSpPr/>
            <p:nvPr userDrawn="1"/>
          </p:nvSpPr>
          <p:spPr>
            <a:xfrm>
              <a:off x="9952415"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ukujen vertai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rtlCol="0" anchor="b">
            <a:normAutofit/>
          </a:bodyPr>
          <a:lstStyle>
            <a:lvl1pPr algn="l">
              <a:defRPr sz="3600"/>
            </a:lvl1pPr>
          </a:lstStyle>
          <a:p>
            <a:pPr rtl="0"/>
            <a:r>
              <a:rPr lang="fi-FI" noProof="0" smtClean="0"/>
              <a:t>Muokkaa perustyyl. napsautt.</a:t>
            </a:r>
            <a:endParaRPr lang="fi-FI" noProof="0" dirty="0"/>
          </a:p>
        </p:txBody>
      </p:sp>
      <p:sp>
        <p:nvSpPr>
          <p:cNvPr id="9" name="Tekstin paikkamerkki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rtlCol="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uora yhdysviiva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6" name="Tekstin paikkamerkki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rtlCol="0" anchor="ctr" anchorCtr="0">
            <a:noAutofit/>
          </a:bodyPr>
          <a:lstStyle>
            <a:lvl1pPr marL="0" indent="0" algn="l">
              <a:buNone/>
              <a:defRPr sz="7000" b="1">
                <a:ln w="6350">
                  <a:solidFill>
                    <a:schemeClr val="tx1"/>
                  </a:solidFill>
                </a:ln>
                <a:noFill/>
                <a:latin typeface="+mj-lt"/>
              </a:defRPr>
            </a:lvl1pPr>
          </a:lstStyle>
          <a:p>
            <a:pPr lvl="0" rtl="0"/>
            <a:r>
              <a:rPr lang="fi-FI" noProof="0" dirty="0"/>
              <a:t>12 345 €</a:t>
            </a:r>
          </a:p>
        </p:txBody>
      </p:sp>
      <p:sp>
        <p:nvSpPr>
          <p:cNvPr id="34" name="Tekstin paikkamerkki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6" name="Tekstin paikkamerkki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26" name="Tekstin paikkamerkki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rtlCol="0" anchor="ctr" anchorCtr="0">
            <a:noAutofit/>
          </a:bodyPr>
          <a:lstStyle>
            <a:lvl1pPr marL="0" indent="0" algn="l">
              <a:buNone/>
              <a:defRPr sz="7000" b="1">
                <a:ln w="6350">
                  <a:solidFill>
                    <a:schemeClr val="tx1"/>
                  </a:solidFill>
                </a:ln>
                <a:noFill/>
                <a:latin typeface="+mj-lt"/>
              </a:defRPr>
            </a:lvl1pPr>
          </a:lstStyle>
          <a:p>
            <a:pPr lvl="0" rtl="0"/>
            <a:r>
              <a:rPr lang="fi-FI" noProof="0" dirty="0"/>
              <a:t>6 789 €</a:t>
            </a:r>
          </a:p>
        </p:txBody>
      </p:sp>
      <p:sp>
        <p:nvSpPr>
          <p:cNvPr id="27" name="Tekstin paikkamerkki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28" name="Tekstin paikkamerkki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Tree>
    <p:extLst>
      <p:ext uri="{BB962C8B-B14F-4D97-AF65-F5344CB8AC3E}">
        <p14:creationId xmlns:p14="http://schemas.microsoft.com/office/powerpoint/2010/main" val="34041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lön asettelu ja ympyröitä">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rtlCol="0" anchor="b">
            <a:normAutofit/>
          </a:bodyPr>
          <a:lstStyle>
            <a:lvl1pPr>
              <a:defRPr sz="3600"/>
            </a:lvl1pPr>
          </a:lstStyle>
          <a:p>
            <a:pPr rtl="0"/>
            <a:r>
              <a:rPr lang="fi-FI" noProof="0" dirty="0"/>
              <a:t>MUOKKAA NAPSUTTAMALLA</a:t>
            </a:r>
          </a:p>
        </p:txBody>
      </p:sp>
      <p:sp>
        <p:nvSpPr>
          <p:cNvPr id="3" name="Tekstin paikkamerkki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B7317392-EF87-4050-8BBE-32F74B0CF15A}"/>
              </a:ext>
            </a:extLst>
          </p:cNvPr>
          <p:cNvGrpSpPr/>
          <p:nvPr userDrawn="1"/>
        </p:nvGrpSpPr>
        <p:grpSpPr>
          <a:xfrm>
            <a:off x="0" y="4581382"/>
            <a:ext cx="4173175" cy="100800"/>
            <a:chOff x="-1228304" y="3240138"/>
            <a:chExt cx="4173175" cy="100800"/>
          </a:xfrm>
        </p:grpSpPr>
        <p:cxnSp>
          <p:nvCxnSpPr>
            <p:cNvPr id="13" name="Suora yhdysviiva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159624"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2844071"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6" name="Tekstin paikkamerkki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Soikio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21" name="Soikio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22" name="Soikio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27" name="Tekstin paikkamerkki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rtlCol="0"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a:ln w="6350">
                  <a:solidFill>
                    <a:schemeClr val="tx1"/>
                  </a:solidFill>
                </a:ln>
                <a:no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noProof="0" dirty="0" smtClean="0"/>
              <a:t>25 €</a:t>
            </a:r>
          </a:p>
          <a:p>
            <a:pPr lvl="0" rtl="0"/>
            <a:endParaRPr lang="fi-FI" noProof="0" dirty="0"/>
          </a:p>
        </p:txBody>
      </p:sp>
      <p:sp>
        <p:nvSpPr>
          <p:cNvPr id="28" name="Tekstin paikkamerkki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rtlCol="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a:t>Osa 1</a:t>
            </a:r>
            <a:br>
              <a:rPr lang="fi-FI" noProof="0" dirty="0"/>
            </a:br>
            <a:r>
              <a:rPr lang="fi-FI" noProof="0" dirty="0"/>
              <a:t>Otsikko</a:t>
            </a:r>
          </a:p>
        </p:txBody>
      </p:sp>
      <p:sp>
        <p:nvSpPr>
          <p:cNvPr id="29" name="Tekstin paikkamerkki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rtlCol="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MILJARDIA</a:t>
            </a:r>
            <a:endParaRPr lang="fi-FI" noProof="0" dirty="0"/>
          </a:p>
        </p:txBody>
      </p:sp>
      <p:sp>
        <p:nvSpPr>
          <p:cNvPr id="30" name="Tekstin paikkamerkki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rtlCol="0"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a:ln w="6350">
                  <a:solidFill>
                    <a:schemeClr val="tx1"/>
                  </a:solidFill>
                </a:ln>
                <a:no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noProof="0" dirty="0" smtClean="0"/>
              <a:t>50 €</a:t>
            </a:r>
          </a:p>
          <a:p>
            <a:pPr lvl="0" rtl="0"/>
            <a:endParaRPr lang="fi-FI" noProof="0" dirty="0"/>
          </a:p>
        </p:txBody>
      </p:sp>
      <p:sp>
        <p:nvSpPr>
          <p:cNvPr id="31" name="Tekstin paikkamerkki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rtlCol="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a:t>Osa 1</a:t>
            </a:r>
            <a:br>
              <a:rPr lang="fi-FI" noProof="0" dirty="0"/>
            </a:br>
            <a:r>
              <a:rPr lang="fi-FI" noProof="0" dirty="0"/>
              <a:t>Otsikko</a:t>
            </a:r>
          </a:p>
        </p:txBody>
      </p:sp>
      <p:sp>
        <p:nvSpPr>
          <p:cNvPr id="32" name="Tekstin paikkamerkki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rtlCol="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MILJARDIA</a:t>
            </a:r>
            <a:endParaRPr lang="fi-FI" noProof="0" dirty="0"/>
          </a:p>
        </p:txBody>
      </p:sp>
      <p:sp>
        <p:nvSpPr>
          <p:cNvPr id="33" name="Tekstin paikkamerkki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rtlCol="0"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a:ln w="6350">
                  <a:solidFill>
                    <a:schemeClr val="tx1"/>
                  </a:solidFill>
                </a:ln>
                <a:no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noProof="0" dirty="0" smtClean="0"/>
              <a:t>100 €</a:t>
            </a:r>
          </a:p>
          <a:p>
            <a:pPr lvl="0" rtl="0"/>
            <a:endParaRPr lang="fi-FI" noProof="0" dirty="0"/>
          </a:p>
        </p:txBody>
      </p:sp>
      <p:sp>
        <p:nvSpPr>
          <p:cNvPr id="34" name="Tekstin paikkamerkki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rtlCol="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a:t>Osa 1</a:t>
            </a:r>
            <a:br>
              <a:rPr lang="fi-FI" noProof="0" dirty="0"/>
            </a:br>
            <a:r>
              <a:rPr lang="fi-FI" noProof="0" dirty="0"/>
              <a:t>Otsikko</a:t>
            </a:r>
          </a:p>
        </p:txBody>
      </p:sp>
      <p:sp>
        <p:nvSpPr>
          <p:cNvPr id="35" name="Tekstin paikkamerkki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rtlCol="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MILJARDIA</a:t>
            </a:r>
            <a:endParaRPr lang="fi-FI" noProof="0" dirty="0"/>
          </a:p>
        </p:txBody>
      </p:sp>
    </p:spTree>
    <p:extLst>
      <p:ext uri="{BB962C8B-B14F-4D97-AF65-F5344CB8AC3E}">
        <p14:creationId xmlns:p14="http://schemas.microsoft.com/office/powerpoint/2010/main" val="394292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ä ja alaotsikko">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rtlCol="0" anchor="b">
            <a:normAutofit/>
          </a:bodyPr>
          <a:lstStyle>
            <a:lvl1pPr algn="l">
              <a:defRPr sz="3600"/>
            </a:lvl1pPr>
          </a:lstStyle>
          <a:p>
            <a:pPr rtl="0"/>
            <a:r>
              <a:rPr lang="fi-FI" noProof="0" dirty="0"/>
              <a:t>MUOKKAA OTSIKKOA NAPSAUTTAMALLA</a:t>
            </a:r>
          </a:p>
        </p:txBody>
      </p:sp>
      <p:sp>
        <p:nvSpPr>
          <p:cNvPr id="9" name="Tekstin paikkamerkki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rtlCol="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uora yhdysviiva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34" name="Tekstin paikkamerkki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6" name="Tekstin paikkamerkki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23" name="Tekstin paikkamerkki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24" name="Tekstin paikkamerkki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Tree>
    <p:extLst>
      <p:ext uri="{BB962C8B-B14F-4D97-AF65-F5344CB8AC3E}">
        <p14:creationId xmlns:p14="http://schemas.microsoft.com/office/powerpoint/2010/main" val="77808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avio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rtlCol="0" anchor="b">
            <a:normAutofit/>
          </a:bodyPr>
          <a:lstStyle>
            <a:lvl1pPr algn="l">
              <a:defRPr sz="3600"/>
            </a:lvl1pPr>
          </a:lstStyle>
          <a:p>
            <a:pPr rtl="0"/>
            <a:r>
              <a:rPr lang="fi-FI" noProof="0" dirty="0"/>
              <a:t>MUOKKAA NAPSAUTTAMALLA</a:t>
            </a:r>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a:off x="-6" y="1374243"/>
            <a:ext cx="2750234" cy="100800"/>
            <a:chOff x="646012" y="3239179"/>
            <a:chExt cx="1402073" cy="100800"/>
          </a:xfrm>
        </p:grpSpPr>
        <p:cxnSp>
          <p:nvCxnSpPr>
            <p:cNvPr id="12" name="Suora yhdysviiva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139154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1996697"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1" name="Kuvan paikkamerkki 11" descr="Kilpailijoiden logosegmentti">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rtlCol="0" anchor="ctr" anchorCtr="0">
            <a:noAutofit/>
          </a:bodyPr>
          <a:lstStyle>
            <a:lvl1pPr marL="0" indent="0" algn="ctr">
              <a:buNone/>
              <a:defRPr sz="2000" i="1">
                <a:solidFill>
                  <a:schemeClr val="tx1"/>
                </a:solidFill>
              </a:defRPr>
            </a:lvl1pPr>
          </a:lstStyle>
          <a:p>
            <a:pPr rtl="0"/>
            <a:r>
              <a:rPr lang="fi-FI" noProof="0" dirty="0"/>
              <a:t>Kilpailija 2</a:t>
            </a:r>
          </a:p>
          <a:p>
            <a:pPr rtl="0"/>
            <a:r>
              <a:rPr lang="fi-FI" noProof="0" dirty="0"/>
              <a:t>Logo</a:t>
            </a:r>
          </a:p>
        </p:txBody>
      </p:sp>
      <p:sp>
        <p:nvSpPr>
          <p:cNvPr id="22" name="Kuvan paikkamerkki 11" descr="Kilpailijoiden logosegmentti">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rtlCol="0" anchor="ctr" anchorCtr="0">
            <a:noAutofit/>
          </a:bodyPr>
          <a:lstStyle>
            <a:lvl1pPr marL="0" indent="0" algn="ctr">
              <a:buNone/>
              <a:defRPr sz="2000" i="1">
                <a:solidFill>
                  <a:schemeClr val="tx1"/>
                </a:solidFill>
              </a:defRPr>
            </a:lvl1pPr>
          </a:lstStyle>
          <a:p>
            <a:pPr rtl="0"/>
            <a:r>
              <a:rPr lang="fi-FI" noProof="0" dirty="0"/>
              <a:t>Kilpailija 1</a:t>
            </a:r>
          </a:p>
          <a:p>
            <a:pPr rtl="0"/>
            <a:r>
              <a:rPr lang="fi-FI" noProof="0" dirty="0"/>
              <a:t>Logo</a:t>
            </a:r>
          </a:p>
        </p:txBody>
      </p:sp>
      <p:sp>
        <p:nvSpPr>
          <p:cNvPr id="25" name="Kuvan paikkamerkki 11" descr="Kilpailijoiden logosegmentti">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rtlCol="0" anchor="ctr" anchorCtr="0">
            <a:noAutofit/>
          </a:bodyPr>
          <a:lstStyle>
            <a:lvl1pPr marL="0" indent="0" algn="ctr">
              <a:buNone/>
              <a:defRPr sz="2000" i="1">
                <a:solidFill>
                  <a:schemeClr val="tx1"/>
                </a:solidFill>
              </a:defRPr>
            </a:lvl1pPr>
          </a:lstStyle>
          <a:p>
            <a:pPr rtl="0"/>
            <a:r>
              <a:rPr lang="fi-FI" noProof="0" dirty="0"/>
              <a:t>Kilpailija 3</a:t>
            </a:r>
          </a:p>
          <a:p>
            <a:pPr rtl="0"/>
            <a:r>
              <a:rPr lang="fi-FI" noProof="0" dirty="0"/>
              <a:t>Logo</a:t>
            </a:r>
          </a:p>
        </p:txBody>
      </p:sp>
      <p:sp>
        <p:nvSpPr>
          <p:cNvPr id="26" name="Kuvan paikkamerkki 11" descr="Kilpailijoiden logosegmentti">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rtlCol="0" anchor="ctr" anchorCtr="0">
            <a:noAutofit/>
          </a:bodyPr>
          <a:lstStyle>
            <a:lvl1pPr marL="0" indent="0" algn="ctr">
              <a:buNone/>
              <a:defRPr sz="2000" i="1">
                <a:solidFill>
                  <a:schemeClr val="tx1"/>
                </a:solidFill>
              </a:defRPr>
            </a:lvl1pPr>
          </a:lstStyle>
          <a:p>
            <a:pPr rtl="0"/>
            <a:r>
              <a:rPr lang="fi-FI" noProof="0" dirty="0"/>
              <a:t>Kilpailija 4</a:t>
            </a:r>
          </a:p>
          <a:p>
            <a:pPr rtl="0"/>
            <a:r>
              <a:rPr lang="fi-FI" noProof="0" dirty="0" err="1"/>
              <a:t>Logoя</a:t>
            </a:r>
            <a:endParaRPr lang="fi-FI" noProof="0" dirty="0"/>
          </a:p>
        </p:txBody>
      </p:sp>
      <p:sp>
        <p:nvSpPr>
          <p:cNvPr id="27" name="Kuvan paikkamerkki 11" descr="Kilpailijoiden logosegmentti">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rtlCol="0" anchor="ctr" anchorCtr="0">
            <a:noAutofit/>
          </a:bodyPr>
          <a:lstStyle>
            <a:lvl1pPr marL="0" indent="0" algn="ctr">
              <a:buNone/>
              <a:defRPr sz="2000" i="1">
                <a:solidFill>
                  <a:schemeClr val="tx1"/>
                </a:solidFill>
              </a:defRPr>
            </a:lvl1pPr>
          </a:lstStyle>
          <a:p>
            <a:pPr rtl="0"/>
            <a:r>
              <a:rPr lang="fi-FI" noProof="0" dirty="0"/>
              <a:t>Kilpailija 5</a:t>
            </a:r>
          </a:p>
          <a:p>
            <a:pPr rtl="0"/>
            <a:r>
              <a:rPr lang="fi-FI" noProof="0" dirty="0"/>
              <a:t>Logo</a:t>
            </a:r>
          </a:p>
        </p:txBody>
      </p:sp>
      <p:sp>
        <p:nvSpPr>
          <p:cNvPr id="28" name="Kuvan paikkamerkki 11" descr="Kilpailijoiden logosegmentti">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rtlCol="0" anchor="ctr" anchorCtr="0">
            <a:noAutofit/>
          </a:bodyPr>
          <a:lstStyle>
            <a:lvl1pPr marL="0" indent="0" algn="ctr">
              <a:buNone/>
              <a:defRPr sz="2000" i="1">
                <a:solidFill>
                  <a:schemeClr val="tx1"/>
                </a:solidFill>
              </a:defRPr>
            </a:lvl1pPr>
          </a:lstStyle>
          <a:p>
            <a:pPr rtl="0"/>
            <a:r>
              <a:rPr lang="fi-FI" noProof="0" dirty="0"/>
              <a:t>Kilpailija 6</a:t>
            </a:r>
          </a:p>
          <a:p>
            <a:pPr rtl="0"/>
            <a:r>
              <a:rPr lang="fi-FI" noProof="0" dirty="0"/>
              <a:t>Logo</a:t>
            </a:r>
          </a:p>
        </p:txBody>
      </p:sp>
      <p:sp>
        <p:nvSpPr>
          <p:cNvPr id="29" name="Tekstin paikkamerkki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rtlCol="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rtl="0"/>
            <a:r>
              <a:rPr lang="fi-FI" noProof="0" dirty="0" smtClean="0"/>
              <a:t>Kalliimpi</a:t>
            </a:r>
            <a:endParaRPr lang="fi-FI" noProof="0" dirty="0"/>
          </a:p>
        </p:txBody>
      </p:sp>
      <p:sp>
        <p:nvSpPr>
          <p:cNvPr id="30" name="Tekstin paikkamerkki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rtlCol="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rtl="0"/>
            <a:r>
              <a:rPr lang="fi-FI" noProof="0" dirty="0" smtClean="0"/>
              <a:t>Epämukavampi</a:t>
            </a:r>
            <a:endParaRPr lang="fi-FI" noProof="0" dirty="0"/>
          </a:p>
        </p:txBody>
      </p:sp>
      <p:sp>
        <p:nvSpPr>
          <p:cNvPr id="31" name="Tekstin paikkamerkki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rtlCol="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rtl="0"/>
            <a:r>
              <a:rPr lang="fi-FI" noProof="0" dirty="0" smtClean="0"/>
              <a:t>Mukavampi</a:t>
            </a:r>
            <a:endParaRPr lang="fi-FI" noProof="0" dirty="0"/>
          </a:p>
        </p:txBody>
      </p:sp>
      <p:sp>
        <p:nvSpPr>
          <p:cNvPr id="32" name="Kuvan paikkamerkki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rtlCol="0" anchor="ctr" anchorCtr="0">
            <a:noAutofit/>
          </a:bodyPr>
          <a:lstStyle>
            <a:lvl1pPr marL="0" indent="0" algn="ctr">
              <a:buNone/>
              <a:defRPr sz="1400">
                <a:solidFill>
                  <a:schemeClr val="tx1"/>
                </a:solidFill>
              </a:defRPr>
            </a:lvl1pPr>
          </a:lstStyle>
          <a:p>
            <a:pPr rtl="0"/>
            <a:r>
              <a:rPr lang="fi-FI" noProof="0" smtClean="0"/>
              <a:t>Lisää kuva napsauttamalla kuvaketta</a:t>
            </a:r>
            <a:endParaRPr lang="fi-FI" noProof="0" dirty="0"/>
          </a:p>
        </p:txBody>
      </p:sp>
      <p:sp>
        <p:nvSpPr>
          <p:cNvPr id="33" name="Tekstin paikkamerkki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rtlCol="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rtl="0"/>
            <a:r>
              <a:rPr lang="fi-FI" noProof="0" dirty="0" smtClean="0"/>
              <a:t>Edullisempi</a:t>
            </a:r>
            <a:endParaRPr lang="fi-FI" noProof="0" dirty="0"/>
          </a:p>
        </p:txBody>
      </p:sp>
      <p:grpSp>
        <p:nvGrpSpPr>
          <p:cNvPr id="4" name="Ryhmä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uora yhdysviiva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Soikio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grpSp>
        <p:nvGrpSpPr>
          <p:cNvPr id="37" name="Ryhmä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uora yhdysviiva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Soikio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e osan sisällön asettelu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rtlCol="0" anchor="b">
            <a:normAutofit/>
          </a:bodyPr>
          <a:lstStyle>
            <a:lvl1pPr>
              <a:defRPr sz="3600"/>
            </a:lvl1pPr>
          </a:lstStyle>
          <a:p>
            <a:pPr rtl="0"/>
            <a:r>
              <a:rPr lang="fi-FI" noProof="0" dirty="0"/>
              <a:t>MUOKKAA NAPSAUTTAMALLA</a:t>
            </a:r>
          </a:p>
        </p:txBody>
      </p:sp>
      <p:sp>
        <p:nvSpPr>
          <p:cNvPr id="3" name="Tekstin paikkamerkki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B7317392-EF87-4050-8BBE-32F74B0CF15A}"/>
              </a:ext>
            </a:extLst>
          </p:cNvPr>
          <p:cNvGrpSpPr/>
          <p:nvPr userDrawn="1"/>
        </p:nvGrpSpPr>
        <p:grpSpPr>
          <a:xfrm>
            <a:off x="0" y="2897696"/>
            <a:ext cx="3217291" cy="100800"/>
            <a:chOff x="0" y="3240138"/>
            <a:chExt cx="3217291" cy="100800"/>
          </a:xfrm>
        </p:grpSpPr>
        <p:cxnSp>
          <p:nvCxnSpPr>
            <p:cNvPr id="13" name="Suora yhdysviiva 12">
              <a:extLst>
                <a:ext uri="{FF2B5EF4-FFF2-40B4-BE49-F238E27FC236}">
                  <a16:creationId xmlns:a16="http://schemas.microsoft.com/office/drawing/2014/main" id="{785A4134-866D-4143-AC1E-8A2FFDB49855}"/>
                </a:ext>
              </a:extLst>
            </p:cNvPr>
            <p:cNvCxnSpPr/>
            <p:nvPr userDrawn="1"/>
          </p:nvCxnSpPr>
          <p:spPr>
            <a:xfrm>
              <a:off x="0" y="3290538"/>
              <a:ext cx="3151265"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3116491"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kstin paikkamerkki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1</a:t>
            </a:r>
          </a:p>
        </p:txBody>
      </p:sp>
      <p:sp>
        <p:nvSpPr>
          <p:cNvPr id="22" name="Tekstin paikkamerkki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2</a:t>
            </a:r>
          </a:p>
        </p:txBody>
      </p:sp>
      <p:sp>
        <p:nvSpPr>
          <p:cNvPr id="23" name="Tekstin paikkamerkki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3</a:t>
            </a:r>
          </a:p>
        </p:txBody>
      </p:sp>
      <p:cxnSp>
        <p:nvCxnSpPr>
          <p:cNvPr id="24" name="Suora yhdysviiva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uora yhdysviiva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uora yhdysviiva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uora yhdysviiva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kstin paikkamerkki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0" name="Tekstin paikkamerkki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1" name="Tekstin paikkamerkki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
        <p:nvSpPr>
          <p:cNvPr id="43" name="Tekstin paikkamerkki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4" name="Tekstin paikkamerkki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5" name="Tekstin paikkamerkki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
        <p:nvSpPr>
          <p:cNvPr id="46" name="Tekstin paikkamerkki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7" name="Tekstin paikkamerkki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8" name="Tekstin paikkamerkki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Tree>
    <p:extLst>
      <p:ext uri="{BB962C8B-B14F-4D97-AF65-F5344CB8AC3E}">
        <p14:creationId xmlns:p14="http://schemas.microsoft.com/office/powerpoint/2010/main" val="30782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ulukon ja kaavion sisällö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rtlCol="0" anchor="b">
            <a:normAutofit/>
          </a:bodyPr>
          <a:lstStyle>
            <a:lvl1pPr algn="l">
              <a:defRPr sz="3600"/>
            </a:lvl1pPr>
          </a:lstStyle>
          <a:p>
            <a:pPr rtl="0"/>
            <a:r>
              <a:rPr lang="fi-FI" noProof="0" dirty="0"/>
              <a:t>MUOKKAA OTSIKKOA NAPSAUTTAMALLA</a:t>
            </a:r>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uora yhdysviiva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36" name="Tekstin paikkamerkki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24" name="Tekstin paikkamerkki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 name="Sisällön paikkamerkki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rtlCol="0">
            <a:normAutofit/>
          </a:bodyPr>
          <a:lstStyle>
            <a:lvl1pPr>
              <a:defRPr sz="1400"/>
            </a:lvl1pPr>
            <a:lvl2pPr>
              <a:defRPr sz="1400"/>
            </a:lvl2pPr>
            <a:lvl3pPr>
              <a:defRPr sz="1400"/>
            </a:lvl3pPr>
            <a:lvl4pPr>
              <a:defRPr sz="1400"/>
            </a:lvl4pPr>
            <a:lvl5pPr>
              <a:defRPr sz="1400"/>
            </a:lvl5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22" name="Sisällön paikkamerkki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rtlCol="0">
            <a:normAutofit/>
          </a:bodyPr>
          <a:lstStyle>
            <a:lvl1pPr>
              <a:defRPr sz="1400"/>
            </a:lvl1pPr>
            <a:lvl2pPr>
              <a:defRPr sz="1400"/>
            </a:lvl2pPr>
            <a:lvl3pPr>
              <a:defRPr sz="1400"/>
            </a:lvl3pPr>
            <a:lvl4pPr>
              <a:defRPr sz="1400"/>
            </a:lvl4pPr>
            <a:lvl5pPr>
              <a:defRPr sz="1400"/>
            </a:lvl5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Tree>
    <p:extLst>
      <p:ext uri="{BB962C8B-B14F-4D97-AF65-F5344CB8AC3E}">
        <p14:creationId xmlns:p14="http://schemas.microsoft.com/office/powerpoint/2010/main" val="77891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ikajanan sisällö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rtlCol="0" anchor="b">
            <a:normAutofit/>
          </a:bodyPr>
          <a:lstStyle>
            <a:lvl1pPr algn="r">
              <a:defRPr sz="3600"/>
            </a:lvl1pPr>
          </a:lstStyle>
          <a:p>
            <a:pPr rtl="0"/>
            <a:r>
              <a:rPr lang="fi-FI" noProof="0" dirty="0"/>
              <a:t>AIKAJANA</a:t>
            </a:r>
          </a:p>
        </p:txBody>
      </p:sp>
      <p:sp>
        <p:nvSpPr>
          <p:cNvPr id="9" name="Tekstin paikkamerkki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rtlCol="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9287442" y="1375202"/>
            <a:ext cx="2904569" cy="100800"/>
            <a:chOff x="2729179" y="3240138"/>
            <a:chExt cx="1480747" cy="100800"/>
          </a:xfrm>
        </p:grpSpPr>
        <p:cxnSp>
          <p:nvCxnSpPr>
            <p:cNvPr id="12" name="Suora yhdysviiva 11">
              <a:extLst>
                <a:ext uri="{FF2B5EF4-FFF2-40B4-BE49-F238E27FC236}">
                  <a16:creationId xmlns:a16="http://schemas.microsoft.com/office/drawing/2014/main" id="{370B72A7-B625-48B8-88E6-BCE2A4DD531E}"/>
                </a:ext>
              </a:extLst>
            </p:cNvPr>
            <p:cNvCxnSpPr>
              <a:cxnSpLocks/>
            </p:cNvCxnSpPr>
            <p:nvPr userDrawn="1"/>
          </p:nvCxnSpPr>
          <p:spPr>
            <a:xfrm>
              <a:off x="2729179" y="3290538"/>
              <a:ext cx="148074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4155285"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6" name="Tekstin paikkamerkki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20XX</a:t>
            </a:r>
          </a:p>
        </p:txBody>
      </p:sp>
      <p:sp>
        <p:nvSpPr>
          <p:cNvPr id="34" name="Tekstin paikkamerkki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6" name="Tekstin paikkamerkki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cxnSp>
        <p:nvCxnSpPr>
          <p:cNvPr id="14" name="Suora yhdysviiva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oikio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29" name="Soikio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30" name="Soikio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31" name="Soikio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32" name="Tekstin paikkamerkki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3" name="Tekstin paikkamerkki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5" name="Tekstin paikkamerkki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7" name="Tekstin paikkamerkki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8" name="Tekstin paikkamerkki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9" name="Tekstin paikkamerkki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0" name="Tekstin paikkamerkki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20XX</a:t>
            </a:r>
          </a:p>
        </p:txBody>
      </p:sp>
      <p:sp>
        <p:nvSpPr>
          <p:cNvPr id="41" name="Tekstin paikkamerkki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20XX</a:t>
            </a:r>
          </a:p>
        </p:txBody>
      </p:sp>
      <p:sp>
        <p:nvSpPr>
          <p:cNvPr id="42" name="Tekstin paikkamerkki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20XX</a:t>
            </a:r>
          </a:p>
        </p:txBody>
      </p:sp>
    </p:spTree>
    <p:extLst>
      <p:ext uri="{BB962C8B-B14F-4D97-AF65-F5344CB8AC3E}">
        <p14:creationId xmlns:p14="http://schemas.microsoft.com/office/powerpoint/2010/main" val="362753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lukon asettelu">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rtlCol="0" anchor="b">
            <a:normAutofit/>
          </a:bodyPr>
          <a:lstStyle>
            <a:lvl1pPr>
              <a:defRPr sz="3600"/>
            </a:lvl1pPr>
          </a:lstStyle>
          <a:p>
            <a:pPr rtl="0"/>
            <a:r>
              <a:rPr lang="fi-FI" noProof="0" dirty="0"/>
              <a:t>MUOKKAA NAPSAUTTAMALLA</a:t>
            </a:r>
          </a:p>
        </p:txBody>
      </p:sp>
      <p:sp>
        <p:nvSpPr>
          <p:cNvPr id="3" name="Tekstin paikkamerkki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B7317392-EF87-4050-8BBE-32F74B0CF15A}"/>
              </a:ext>
            </a:extLst>
          </p:cNvPr>
          <p:cNvGrpSpPr/>
          <p:nvPr userDrawn="1"/>
        </p:nvGrpSpPr>
        <p:grpSpPr>
          <a:xfrm>
            <a:off x="0" y="3598737"/>
            <a:ext cx="4186099" cy="100800"/>
            <a:chOff x="-1228304" y="3240138"/>
            <a:chExt cx="4186099" cy="100800"/>
          </a:xfrm>
        </p:grpSpPr>
        <p:cxnSp>
          <p:nvCxnSpPr>
            <p:cNvPr id="13" name="Suora yhdysviiva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08569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2856995"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ulukon paikkamerkki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rtlCol="0" anchor="ctr" anchorCtr="0">
            <a:normAutofit/>
          </a:bodyPr>
          <a:lstStyle>
            <a:lvl1pPr marL="0" indent="0" algn="ctr">
              <a:buNone/>
              <a:defRPr sz="2000"/>
            </a:lvl1pPr>
          </a:lstStyle>
          <a:p>
            <a:pPr rtl="0"/>
            <a:r>
              <a:rPr lang="fi-FI" noProof="0" smtClean="0"/>
              <a:t>Lisää taulukko napsauttamalla kuvaketta</a:t>
            </a:r>
            <a:endParaRPr lang="fi-FI" noProof="0" dirty="0"/>
          </a:p>
        </p:txBody>
      </p:sp>
    </p:spTree>
    <p:extLst>
      <p:ext uri="{BB962C8B-B14F-4D97-AF65-F5344CB8AC3E}">
        <p14:creationId xmlns:p14="http://schemas.microsoft.com/office/powerpoint/2010/main" val="31839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imin sisällön asettelu">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rtlCol="0" anchor="b">
            <a:normAutofit/>
          </a:bodyPr>
          <a:lstStyle>
            <a:lvl1pPr>
              <a:defRPr sz="3600"/>
            </a:lvl1pPr>
          </a:lstStyle>
          <a:p>
            <a:pPr rtl="0"/>
            <a:r>
              <a:rPr lang="fi-FI" noProof="0" dirty="0"/>
              <a:t>MUOKKAA NAPSAUTTAMALLA</a:t>
            </a:r>
          </a:p>
        </p:txBody>
      </p:sp>
      <p:sp>
        <p:nvSpPr>
          <p:cNvPr id="3" name="Tekstin paikkamerkki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B7317392-EF87-4050-8BBE-32F74B0CF15A}"/>
              </a:ext>
            </a:extLst>
          </p:cNvPr>
          <p:cNvGrpSpPr/>
          <p:nvPr userDrawn="1"/>
        </p:nvGrpSpPr>
        <p:grpSpPr>
          <a:xfrm>
            <a:off x="0" y="2993948"/>
            <a:ext cx="2840755" cy="100800"/>
            <a:chOff x="0" y="3240138"/>
            <a:chExt cx="2840755" cy="100800"/>
          </a:xfrm>
        </p:grpSpPr>
        <p:cxnSp>
          <p:nvCxnSpPr>
            <p:cNvPr id="13" name="Suora yhdysviiva 12">
              <a:extLst>
                <a:ext uri="{FF2B5EF4-FFF2-40B4-BE49-F238E27FC236}">
                  <a16:creationId xmlns:a16="http://schemas.microsoft.com/office/drawing/2014/main" id="{785A4134-866D-4143-AC1E-8A2FFDB49855}"/>
                </a:ext>
              </a:extLst>
            </p:cNvPr>
            <p:cNvCxnSpPr/>
            <p:nvPr userDrawn="1"/>
          </p:nvCxnSpPr>
          <p:spPr>
            <a:xfrm>
              <a:off x="0" y="3290538"/>
              <a:ext cx="2788024"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2739955"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kstin paikkamerkki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rtlCol="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0" name="Tekstin paikkamerkki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1" name="Tekstin paikkamerkki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
        <p:nvSpPr>
          <p:cNvPr id="9" name="Kuvan paikkamerkki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
        <p:nvSpPr>
          <p:cNvPr id="35" name="Kuvan paikkamerkki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
        <p:nvSpPr>
          <p:cNvPr id="36" name="Kuvan paikkamerkki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
        <p:nvSpPr>
          <p:cNvPr id="37" name="Tekstin paikkamerkki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rtlCol="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8" name="Tekstin paikkamerkki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9" name="Tekstin paikkamerkki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
        <p:nvSpPr>
          <p:cNvPr id="41" name="Tekstin paikkamerkki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rtlCol="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2" name="Tekstin paikkamerkki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9" name="Tekstin paikkamerkki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cxnSp>
        <p:nvCxnSpPr>
          <p:cNvPr id="32" name="Suora yhdysviiva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uora yhdysviiva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imin sisällön asettelu -dia">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rtlCol="0" anchor="b">
            <a:normAutofit/>
          </a:bodyPr>
          <a:lstStyle>
            <a:lvl1pPr algn="r">
              <a:defRPr sz="3600"/>
            </a:lvl1pPr>
          </a:lstStyle>
          <a:p>
            <a:pPr rtl="0"/>
            <a:r>
              <a:rPr lang="fi-FI" noProof="0" smtClean="0"/>
              <a:t>Muokkaa perustyyl. napsautt.</a:t>
            </a:r>
            <a:endParaRPr lang="fi-FI" noProof="0" dirty="0"/>
          </a:p>
        </p:txBody>
      </p:sp>
      <p:sp>
        <p:nvSpPr>
          <p:cNvPr id="9" name="Tekstin paikkamerkki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rtlCol="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6785669" y="1375202"/>
            <a:ext cx="5406331" cy="100800"/>
            <a:chOff x="439494" y="3240138"/>
            <a:chExt cx="3375526" cy="100800"/>
          </a:xfrm>
        </p:grpSpPr>
        <p:cxnSp>
          <p:nvCxnSpPr>
            <p:cNvPr id="12" name="Suora yhdysviiva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335835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374929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4" name="Tekstin paikkamerkki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2" name="Tekstin paikkamerkki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
        <p:nvSpPr>
          <p:cNvPr id="3" name="Kuvan paikkamerkki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cxnSp>
        <p:nvCxnSpPr>
          <p:cNvPr id="23" name="Suora yhdysviiva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kstin paikkamerkki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1" name="Tekstin paikkamerkki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
        <p:nvSpPr>
          <p:cNvPr id="42" name="Kuvan paikkamerkki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cxnSp>
        <p:nvCxnSpPr>
          <p:cNvPr id="43" name="Suora yhdysviiva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kstin paikkamerkki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5" name="Tekstin paikkamerkki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
        <p:nvSpPr>
          <p:cNvPr id="47" name="Tekstin paikkamerkki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8" name="Tekstin paikkamerkki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
        <p:nvSpPr>
          <p:cNvPr id="50" name="Tekstin paikkamerkki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51" name="Tekstin paikkamerkki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sp>
        <p:nvSpPr>
          <p:cNvPr id="53" name="Tekstin paikkamerkki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54" name="Tekstin paikkamerkki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perustyyliä</a:t>
            </a:r>
            <a:endParaRPr lang="fi-FI" noProof="0" dirty="0"/>
          </a:p>
        </p:txBody>
      </p:sp>
      <p:cxnSp>
        <p:nvCxnSpPr>
          <p:cNvPr id="56" name="Suora yhdysviiva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uora yhdysviiva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Kuvan paikkamerkki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
        <p:nvSpPr>
          <p:cNvPr id="55" name="Kuvan paikkamerkki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
        <p:nvSpPr>
          <p:cNvPr id="46" name="Kuvan paikkamerkki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
        <p:nvSpPr>
          <p:cNvPr id="52" name="Kuvan paikkamerkki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1744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san otsikko ja kuva">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rtlCol="0" anchor="ctr" anchorCtr="0">
            <a:normAutofit/>
          </a:bodyPr>
          <a:lstStyle>
            <a:lvl1pPr marL="0" indent="0" algn="ctr">
              <a:buNone/>
              <a:defRPr sz="1800"/>
            </a:lvl1pPr>
          </a:lstStyle>
          <a:p>
            <a:pPr rtl="0"/>
            <a:r>
              <a:rPr lang="fi-FI" noProof="0" smtClean="0"/>
              <a:t>Lisää kuva napsauttamalla kuvaketta</a:t>
            </a:r>
            <a:endParaRPr lang="fi-FI" noProof="0" dirty="0"/>
          </a:p>
        </p:txBody>
      </p:sp>
      <p:sp>
        <p:nvSpPr>
          <p:cNvPr id="7" name="Suorakulmio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rtlCol="0" anchor="b" anchorCtr="0">
            <a:noAutofit/>
          </a:bodyPr>
          <a:lstStyle>
            <a:lvl1pPr>
              <a:defRPr sz="6000"/>
            </a:lvl1pPr>
          </a:lstStyle>
          <a:p>
            <a:pPr rtl="0"/>
            <a:r>
              <a:rPr lang="fi-FI" noProof="0" dirty="0"/>
              <a:t>YHTEENVETO</a:t>
            </a:r>
            <a:r>
              <a:rPr lang="fi-FI" noProof="0" dirty="0" smtClean="0"/>
              <a:t/>
            </a:r>
            <a:br>
              <a:rPr lang="fi-FI" noProof="0" dirty="0" smtClean="0"/>
            </a:br>
            <a:r>
              <a:rPr lang="fi-FI" noProof="0" dirty="0"/>
              <a:t>ESITYKSEN</a:t>
            </a:r>
            <a:r>
              <a:rPr lang="fi-FI" noProof="0" dirty="0" smtClean="0"/>
              <a:t/>
            </a:r>
            <a:br>
              <a:rPr lang="fi-FI" noProof="0" dirty="0" smtClean="0"/>
            </a:br>
            <a:r>
              <a:rPr lang="fi-FI" noProof="0" dirty="0"/>
              <a:t>OTSIKKO</a:t>
            </a:r>
          </a:p>
        </p:txBody>
      </p:sp>
      <p:sp>
        <p:nvSpPr>
          <p:cNvPr id="4" name="Päivämäärän paikkamerkki 3">
            <a:extLst>
              <a:ext uri="{FF2B5EF4-FFF2-40B4-BE49-F238E27FC236}">
                <a16:creationId xmlns:a16="http://schemas.microsoft.com/office/drawing/2014/main" id="{2472534F-03A6-408A-9BF1-303D0A440BA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0A24E181-0C50-4F43-A5A7-6FDD1500C708}"/>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grpSp>
        <p:nvGrpSpPr>
          <p:cNvPr id="9" name="Ryhmä 8">
            <a:extLst>
              <a:ext uri="{FF2B5EF4-FFF2-40B4-BE49-F238E27FC236}">
                <a16:creationId xmlns:a16="http://schemas.microsoft.com/office/drawing/2014/main" id="{6F3E26A6-6962-4A35-AA86-805537D45296}"/>
              </a:ext>
            </a:extLst>
          </p:cNvPr>
          <p:cNvGrpSpPr/>
          <p:nvPr userDrawn="1"/>
        </p:nvGrpSpPr>
        <p:grpSpPr>
          <a:xfrm>
            <a:off x="6769768" y="2323926"/>
            <a:ext cx="4680644" cy="102440"/>
            <a:chOff x="3631690" y="2252140"/>
            <a:chExt cx="8153019" cy="102440"/>
          </a:xfrm>
        </p:grpSpPr>
        <p:sp>
          <p:nvSpPr>
            <p:cNvPr id="10" name="Soikio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1" name="Suora yhdysviiva 10">
              <a:extLst>
                <a:ext uri="{FF2B5EF4-FFF2-40B4-BE49-F238E27FC236}">
                  <a16:creationId xmlns:a16="http://schemas.microsoft.com/office/drawing/2014/main" id="{192040D0-01C2-4643-8F84-3B8F334E545C}"/>
                </a:ext>
              </a:extLst>
            </p:cNvPr>
            <p:cNvCxnSpPr/>
            <p:nvPr userDrawn="1"/>
          </p:nvCxnSpPr>
          <p:spPr>
            <a:xfrm>
              <a:off x="3681984" y="2307679"/>
              <a:ext cx="7995277"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oikio 11">
              <a:extLst>
                <a:ext uri="{FF2B5EF4-FFF2-40B4-BE49-F238E27FC236}">
                  <a16:creationId xmlns:a16="http://schemas.microsoft.com/office/drawing/2014/main" id="{7ED601E9-2BFC-460B-A2A8-69A787A4988E}"/>
                </a:ext>
              </a:extLst>
            </p:cNvPr>
            <p:cNvSpPr/>
            <p:nvPr userDrawn="1"/>
          </p:nvSpPr>
          <p:spPr>
            <a:xfrm>
              <a:off x="11609130"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grpSp>
        <p:nvGrpSpPr>
          <p:cNvPr id="13" name="Ryhmä 12">
            <a:extLst>
              <a:ext uri="{FF2B5EF4-FFF2-40B4-BE49-F238E27FC236}">
                <a16:creationId xmlns:a16="http://schemas.microsoft.com/office/drawing/2014/main" id="{BB49A8A6-FEDB-4D20-B581-A84DB8EFE977}"/>
              </a:ext>
            </a:extLst>
          </p:cNvPr>
          <p:cNvGrpSpPr/>
          <p:nvPr userDrawn="1"/>
        </p:nvGrpSpPr>
        <p:grpSpPr>
          <a:xfrm>
            <a:off x="6769768" y="4654084"/>
            <a:ext cx="4680646" cy="100584"/>
            <a:chOff x="3631690" y="2253996"/>
            <a:chExt cx="8153019" cy="100584"/>
          </a:xfrm>
        </p:grpSpPr>
        <p:sp>
          <p:nvSpPr>
            <p:cNvPr id="14" name="Soikio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5" name="Suora yhdysviiva 14">
              <a:extLst>
                <a:ext uri="{FF2B5EF4-FFF2-40B4-BE49-F238E27FC236}">
                  <a16:creationId xmlns:a16="http://schemas.microsoft.com/office/drawing/2014/main" id="{7CC5D776-F60A-4A0C-AA7C-EFACDA2CEA88}"/>
                </a:ext>
              </a:extLst>
            </p:cNvPr>
            <p:cNvCxnSpPr/>
            <p:nvPr userDrawn="1"/>
          </p:nvCxnSpPr>
          <p:spPr>
            <a:xfrm>
              <a:off x="3681984" y="2307679"/>
              <a:ext cx="79951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oikio 15">
              <a:extLst>
                <a:ext uri="{FF2B5EF4-FFF2-40B4-BE49-F238E27FC236}">
                  <a16:creationId xmlns:a16="http://schemas.microsoft.com/office/drawing/2014/main" id="{AEAFE309-55C5-409C-92ED-748307C74318}"/>
                </a:ext>
              </a:extLst>
            </p:cNvPr>
            <p:cNvSpPr/>
            <p:nvPr userDrawn="1"/>
          </p:nvSpPr>
          <p:spPr>
            <a:xfrm>
              <a:off x="11609130"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sp>
        <p:nvSpPr>
          <p:cNvPr id="17" name="Alaotsikko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rtlCol="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smtClean="0"/>
              <a:t>Muokkaa alaotsikon perustyyliä napsautt.</a:t>
            </a:r>
            <a:endParaRPr lang="fi-FI" noProof="0" dirty="0"/>
          </a:p>
        </p:txBody>
      </p:sp>
      <p:sp>
        <p:nvSpPr>
          <p:cNvPr id="18" name="Kuvan paikkamerkki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90769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mpyräkaavioasettelu">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rtlCol="0" anchor="b">
            <a:normAutofit/>
          </a:bodyPr>
          <a:lstStyle>
            <a:lvl1pPr>
              <a:defRPr sz="3600"/>
            </a:lvl1pPr>
          </a:lstStyle>
          <a:p>
            <a:pPr rtl="0"/>
            <a:r>
              <a:rPr lang="fi-FI" noProof="0" dirty="0"/>
              <a:t>MUOKKAA NAPSAUTTAMALLA</a:t>
            </a:r>
          </a:p>
        </p:txBody>
      </p:sp>
      <p:sp>
        <p:nvSpPr>
          <p:cNvPr id="3" name="Tekstin paikkamerkki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uora yhdysviiva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kstin paikkamerkki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1 500 000 €</a:t>
            </a:r>
            <a:endParaRPr lang="fi-FI" noProof="0" dirty="0"/>
          </a:p>
        </p:txBody>
      </p:sp>
      <p:sp>
        <p:nvSpPr>
          <p:cNvPr id="37" name="Tekstin paikkamerkki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Luokan otsikko</a:t>
            </a:r>
            <a:endParaRPr lang="fi-FI" noProof="0" dirty="0"/>
          </a:p>
        </p:txBody>
      </p:sp>
      <p:sp>
        <p:nvSpPr>
          <p:cNvPr id="39" name="Tekstin paikkamerkki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1 500 000 €</a:t>
            </a:r>
            <a:endParaRPr lang="fi-FI" noProof="0" dirty="0"/>
          </a:p>
        </p:txBody>
      </p:sp>
      <p:sp>
        <p:nvSpPr>
          <p:cNvPr id="40" name="Tekstin paikkamerkki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Luokan otsikko</a:t>
            </a:r>
            <a:endParaRPr lang="fi-FI" noProof="0" dirty="0"/>
          </a:p>
        </p:txBody>
      </p:sp>
      <p:sp>
        <p:nvSpPr>
          <p:cNvPr id="42" name="Tekstin paikkamerkki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1 500 000 €</a:t>
            </a:r>
            <a:endParaRPr lang="fi-FI" noProof="0" dirty="0"/>
          </a:p>
        </p:txBody>
      </p:sp>
      <p:sp>
        <p:nvSpPr>
          <p:cNvPr id="43" name="Tekstin paikkamerkki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Luokan otsikko</a:t>
            </a:r>
            <a:endParaRPr lang="fi-FI" noProof="0" dirty="0"/>
          </a:p>
        </p:txBody>
      </p:sp>
      <p:sp>
        <p:nvSpPr>
          <p:cNvPr id="45" name="Tekstin paikkamerkki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1 500 000 €</a:t>
            </a:r>
            <a:endParaRPr lang="fi-FI" noProof="0" dirty="0"/>
          </a:p>
        </p:txBody>
      </p:sp>
      <p:sp>
        <p:nvSpPr>
          <p:cNvPr id="46" name="Tekstin paikkamerkki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Luokan otsikko</a:t>
            </a:r>
            <a:endParaRPr lang="fi-FI" noProof="0" dirty="0"/>
          </a:p>
        </p:txBody>
      </p:sp>
      <p:sp>
        <p:nvSpPr>
          <p:cNvPr id="48" name="Tekstin paikkamerkki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1 500 000 €</a:t>
            </a:r>
            <a:endParaRPr lang="fi-FI" noProof="0" dirty="0"/>
          </a:p>
        </p:txBody>
      </p:sp>
      <p:sp>
        <p:nvSpPr>
          <p:cNvPr id="49" name="Tekstin paikkamerkki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Luokan otsikko</a:t>
            </a:r>
            <a:endParaRPr lang="fi-FI" noProof="0" dirty="0"/>
          </a:p>
        </p:txBody>
      </p:sp>
      <p:sp>
        <p:nvSpPr>
          <p:cNvPr id="51" name="Tekstin paikkamerkki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1 500 000 €</a:t>
            </a:r>
            <a:endParaRPr lang="fi-FI" noProof="0" dirty="0"/>
          </a:p>
        </p:txBody>
      </p:sp>
      <p:sp>
        <p:nvSpPr>
          <p:cNvPr id="52" name="Tekstin paikkamerkki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dirty="0" smtClean="0"/>
              <a:t>Luokan otsikko</a:t>
            </a:r>
            <a:endParaRPr lang="fi-FI" noProof="0" dirty="0"/>
          </a:p>
        </p:txBody>
      </p:sp>
      <p:sp>
        <p:nvSpPr>
          <p:cNvPr id="8" name="Soikio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54" name="Soikio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55" name="Soikio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56" name="Soikio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57" name="Soikio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58" name="Soikio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12" name="Kaavion paikkamerkki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rtlCol="0" anchor="ctr" anchorCtr="0">
            <a:normAutofit/>
          </a:bodyPr>
          <a:lstStyle>
            <a:lvl1pPr marL="0" indent="0" algn="ctr">
              <a:buNone/>
              <a:defRPr sz="1200"/>
            </a:lvl1pPr>
          </a:lstStyle>
          <a:p>
            <a:pPr rtl="0"/>
            <a:r>
              <a:rPr lang="fi-FI" noProof="0" smtClean="0"/>
              <a:t>Lisää kaavio napsauttamalla kuvaketta</a:t>
            </a:r>
            <a:endParaRPr lang="fi-FI" noProof="0" dirty="0"/>
          </a:p>
        </p:txBody>
      </p:sp>
      <p:sp>
        <p:nvSpPr>
          <p:cNvPr id="35" name="Soikio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38" name="Soikio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cxnSp>
        <p:nvCxnSpPr>
          <p:cNvPr id="41" name="Suora yhdysviiva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ien ja sisällö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rtlCol="0" anchor="b">
            <a:normAutofit/>
          </a:bodyPr>
          <a:lstStyle>
            <a:lvl1pPr>
              <a:defRPr sz="3600"/>
            </a:lvl1pPr>
          </a:lstStyle>
          <a:p>
            <a:pPr rtl="0"/>
            <a:r>
              <a:rPr lang="fi-FI" noProof="0" dirty="0"/>
              <a:t>MUOKKAA NAPSAUTTAMALLA</a:t>
            </a:r>
          </a:p>
        </p:txBody>
      </p:sp>
      <p:sp>
        <p:nvSpPr>
          <p:cNvPr id="9" name="Tekstin paikkamerkki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uora yhdysviiva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4" name="Tekstin paikkamerkki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2" name="Kuvan paikkamerkki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rtlCol="0" anchor="ctr" anchorCtr="0">
            <a:normAutofit/>
          </a:bodyPr>
          <a:lstStyle>
            <a:lvl1pPr marL="0" indent="0" algn="ctr">
              <a:buNone/>
              <a:defRPr sz="1800"/>
            </a:lvl1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12869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iitosten sisällö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3" name="Kuvan paikkamerkki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rtlCol="0" anchor="ctr" anchorCtr="0">
            <a:normAutofit/>
          </a:bodyPr>
          <a:lstStyle>
            <a:lvl1pPr marL="0" indent="0" algn="ctr">
              <a:buNone/>
              <a:defRPr sz="2000"/>
            </a:lvl1pPr>
          </a:lstStyle>
          <a:p>
            <a:pPr rtl="0"/>
            <a:r>
              <a:rPr lang="fi-FI" noProof="0" smtClean="0"/>
              <a:t>Lisää kuva napsauttamalla kuvaketta</a:t>
            </a:r>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sp>
        <p:nvSpPr>
          <p:cNvPr id="21" name="Otsikko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rtlCol="0" anchor="b" anchorCtr="0">
            <a:noAutofit/>
          </a:bodyPr>
          <a:lstStyle>
            <a:lvl1pPr>
              <a:defRPr sz="5500"/>
            </a:lvl1pPr>
          </a:lstStyle>
          <a:p>
            <a:pPr rtl="0"/>
            <a:r>
              <a:rPr lang="fi-FI" noProof="0" dirty="0"/>
              <a:t>KIITOS!</a:t>
            </a:r>
          </a:p>
        </p:txBody>
      </p:sp>
      <p:sp>
        <p:nvSpPr>
          <p:cNvPr id="22" name="Tekstin paikkamerkki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rtlCol="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fi-FI" noProof="0" dirty="0"/>
              <a:t>Harri Mylläri</a:t>
            </a:r>
          </a:p>
        </p:txBody>
      </p:sp>
      <p:sp>
        <p:nvSpPr>
          <p:cNvPr id="23" name="Tekstin paikkamerkki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fi-FI" noProof="0" dirty="0"/>
              <a:t>Puhelin:</a:t>
            </a:r>
          </a:p>
        </p:txBody>
      </p:sp>
      <p:sp>
        <p:nvSpPr>
          <p:cNvPr id="24" name="Tekstin paikkamerkki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fi-FI" noProof="0" dirty="0"/>
              <a:t>+7 888 999-000-11</a:t>
            </a:r>
          </a:p>
        </p:txBody>
      </p:sp>
      <p:sp>
        <p:nvSpPr>
          <p:cNvPr id="25" name="Tekstin paikkamerkki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fi-FI" noProof="0" dirty="0"/>
              <a:t>Sähköposti:</a:t>
            </a:r>
          </a:p>
        </p:txBody>
      </p:sp>
      <p:sp>
        <p:nvSpPr>
          <p:cNvPr id="26" name="Tekstin paikkamerkki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fi-FI" noProof="0" dirty="0"/>
              <a:t>mylläri@vanarsdelltd.com</a:t>
            </a:r>
          </a:p>
        </p:txBody>
      </p:sp>
      <p:sp>
        <p:nvSpPr>
          <p:cNvPr id="27" name="Tekstin paikkamerkki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fi-FI" noProof="0" dirty="0"/>
              <a:t>Verkkosivusto:</a:t>
            </a:r>
          </a:p>
        </p:txBody>
      </p:sp>
      <p:sp>
        <p:nvSpPr>
          <p:cNvPr id="28" name="Tekstin paikkamerkki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fi-FI" noProof="0" dirty="0"/>
              <a:t>www.vanarsdelltd.com</a:t>
            </a:r>
          </a:p>
        </p:txBody>
      </p:sp>
      <p:grpSp>
        <p:nvGrpSpPr>
          <p:cNvPr id="4" name="Ryhmä 3">
            <a:extLst>
              <a:ext uri="{FF2B5EF4-FFF2-40B4-BE49-F238E27FC236}">
                <a16:creationId xmlns:a16="http://schemas.microsoft.com/office/drawing/2014/main" id="{5F591C52-0202-44BA-A6BE-E2362516B893}"/>
              </a:ext>
            </a:extLst>
          </p:cNvPr>
          <p:cNvGrpSpPr/>
          <p:nvPr userDrawn="1"/>
        </p:nvGrpSpPr>
        <p:grpSpPr>
          <a:xfrm>
            <a:off x="801543" y="2750589"/>
            <a:ext cx="2938927" cy="100800"/>
            <a:chOff x="808548" y="2750589"/>
            <a:chExt cx="2938927" cy="100800"/>
          </a:xfrm>
        </p:grpSpPr>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808548" y="2750589"/>
              <a:ext cx="2838497" cy="100800"/>
              <a:chOff x="1583645" y="3240138"/>
              <a:chExt cx="1850755" cy="100800"/>
            </a:xfrm>
          </p:grpSpPr>
          <p:cxnSp>
            <p:nvCxnSpPr>
              <p:cNvPr id="12" name="Suora yhdysviiva 11">
                <a:extLst>
                  <a:ext uri="{FF2B5EF4-FFF2-40B4-BE49-F238E27FC236}">
                    <a16:creationId xmlns:a16="http://schemas.microsoft.com/office/drawing/2014/main" id="{370B72A7-B625-48B8-88E6-BCE2A4DD531E}"/>
                  </a:ext>
                </a:extLst>
              </p:cNvPr>
              <p:cNvCxnSpPr/>
              <p:nvPr userDrawn="1"/>
            </p:nvCxnSpPr>
            <p:spPr>
              <a:xfrm>
                <a:off x="1583645" y="3285674"/>
                <a:ext cx="180035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29" name="Soikio 28">
              <a:extLst>
                <a:ext uri="{FF2B5EF4-FFF2-40B4-BE49-F238E27FC236}">
                  <a16:creationId xmlns:a16="http://schemas.microsoft.com/office/drawing/2014/main" id="{BECBEDE0-51BB-48BD-AAAD-63B6F60C1D57}"/>
                </a:ext>
              </a:extLst>
            </p:cNvPr>
            <p:cNvSpPr/>
            <p:nvPr userDrawn="1"/>
          </p:nvSpPr>
          <p:spPr>
            <a:xfrm flipH="1">
              <a:off x="3646674"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grpSp>
        <p:nvGrpSpPr>
          <p:cNvPr id="32" name="Ryhmä 31">
            <a:extLst>
              <a:ext uri="{FF2B5EF4-FFF2-40B4-BE49-F238E27FC236}">
                <a16:creationId xmlns:a16="http://schemas.microsoft.com/office/drawing/2014/main" id="{63E1608D-F119-4C0D-8D91-7CB089C037C8}"/>
              </a:ext>
            </a:extLst>
          </p:cNvPr>
          <p:cNvGrpSpPr/>
          <p:nvPr userDrawn="1"/>
        </p:nvGrpSpPr>
        <p:grpSpPr>
          <a:xfrm>
            <a:off x="801543" y="1660573"/>
            <a:ext cx="2888527" cy="105664"/>
            <a:chOff x="808548" y="2745725"/>
            <a:chExt cx="2888527" cy="105664"/>
          </a:xfrm>
        </p:grpSpPr>
        <p:grpSp>
          <p:nvGrpSpPr>
            <p:cNvPr id="33" name="Ryhmä 32">
              <a:extLst>
                <a:ext uri="{FF2B5EF4-FFF2-40B4-BE49-F238E27FC236}">
                  <a16:creationId xmlns:a16="http://schemas.microsoft.com/office/drawing/2014/main" id="{EBDC0121-6865-4B65-A28B-1CEDB16AAD9E}"/>
                </a:ext>
              </a:extLst>
            </p:cNvPr>
            <p:cNvGrpSpPr/>
            <p:nvPr userDrawn="1"/>
          </p:nvGrpSpPr>
          <p:grpSpPr>
            <a:xfrm flipH="1">
              <a:off x="808548" y="2750589"/>
              <a:ext cx="2838127" cy="100800"/>
              <a:chOff x="1583886" y="3240138"/>
              <a:chExt cx="1850514" cy="100800"/>
            </a:xfrm>
          </p:grpSpPr>
          <p:cxnSp>
            <p:nvCxnSpPr>
              <p:cNvPr id="35" name="Suora yhdysviiva 34">
                <a:extLst>
                  <a:ext uri="{FF2B5EF4-FFF2-40B4-BE49-F238E27FC236}">
                    <a16:creationId xmlns:a16="http://schemas.microsoft.com/office/drawing/2014/main" id="{386E3714-07DE-4318-B5BC-25F879B97D59}"/>
                  </a:ext>
                </a:extLst>
              </p:cNvPr>
              <p:cNvCxnSpPr/>
              <p:nvPr userDrawn="1"/>
            </p:nvCxnSpPr>
            <p:spPr>
              <a:xfrm>
                <a:off x="1583886" y="3285674"/>
                <a:ext cx="1800115"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Soikio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34" name="Soikio 33">
              <a:extLst>
                <a:ext uri="{FF2B5EF4-FFF2-40B4-BE49-F238E27FC236}">
                  <a16:creationId xmlns:a16="http://schemas.microsoft.com/office/drawing/2014/main" id="{09817AEC-C67C-49A3-AC5A-669FD4D6D586}"/>
                </a:ext>
              </a:extLst>
            </p:cNvPr>
            <p:cNvSpPr/>
            <p:nvPr userDrawn="1"/>
          </p:nvSpPr>
          <p:spPr>
            <a:xfrm flipH="1">
              <a:off x="359627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itteiden sisällö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3" name="Kuvan paikkamerkki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rtlCol="0" anchor="b">
            <a:normAutofit/>
          </a:bodyPr>
          <a:lstStyle>
            <a:lvl1pPr algn="ctr">
              <a:defRPr sz="3600"/>
            </a:lvl1pPr>
          </a:lstStyle>
          <a:p>
            <a:pPr rtl="0"/>
            <a:r>
              <a:rPr lang="fi-FI" noProof="0" dirty="0"/>
              <a:t>LIITE</a:t>
            </a:r>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nvGrpSpPr>
          <p:cNvPr id="4" name="Ryhmä 3">
            <a:extLst>
              <a:ext uri="{FF2B5EF4-FFF2-40B4-BE49-F238E27FC236}">
                <a16:creationId xmlns:a16="http://schemas.microsoft.com/office/drawing/2014/main" id="{908B302A-0F76-466E-9FCE-DCEECCBCF6C9}"/>
              </a:ext>
            </a:extLst>
          </p:cNvPr>
          <p:cNvGrpSpPr/>
          <p:nvPr userDrawn="1"/>
        </p:nvGrpSpPr>
        <p:grpSpPr>
          <a:xfrm>
            <a:off x="5426412" y="1509426"/>
            <a:ext cx="1482585" cy="100800"/>
            <a:chOff x="5422482" y="1509426"/>
            <a:chExt cx="1482585" cy="100800"/>
          </a:xfrm>
        </p:grpSpPr>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5422482" y="1509426"/>
              <a:ext cx="1386749" cy="100800"/>
              <a:chOff x="2080141" y="3240138"/>
              <a:chExt cx="904183" cy="100800"/>
            </a:xfrm>
          </p:grpSpPr>
          <p:cxnSp>
            <p:nvCxnSpPr>
              <p:cNvPr id="12" name="Suora yhdysviiva 11">
                <a:extLst>
                  <a:ext uri="{FF2B5EF4-FFF2-40B4-BE49-F238E27FC236}">
                    <a16:creationId xmlns:a16="http://schemas.microsoft.com/office/drawing/2014/main" id="{370B72A7-B625-48B8-88E6-BCE2A4DD531E}"/>
                  </a:ext>
                </a:extLst>
              </p:cNvPr>
              <p:cNvCxnSpPr>
                <a:endCxn id="13" idx="2"/>
              </p:cNvCxnSpPr>
              <p:nvPr userDrawn="1"/>
            </p:nvCxnSpPr>
            <p:spPr>
              <a:xfrm>
                <a:off x="2080141" y="3290538"/>
                <a:ext cx="83845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2918600"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21" name="Soikio 20">
              <a:extLst>
                <a:ext uri="{FF2B5EF4-FFF2-40B4-BE49-F238E27FC236}">
                  <a16:creationId xmlns:a16="http://schemas.microsoft.com/office/drawing/2014/main" id="{427C0C4F-6341-4BE0-931E-AAA6EA2AF137}"/>
                </a:ext>
              </a:extLst>
            </p:cNvPr>
            <p:cNvSpPr/>
            <p:nvPr userDrawn="1"/>
          </p:nvSpPr>
          <p:spPr>
            <a:xfrm flipH="1">
              <a:off x="6804266"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ositusten sisällö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rtlCol="0" anchor="b">
            <a:normAutofit/>
          </a:bodyPr>
          <a:lstStyle>
            <a:lvl1pPr algn="r">
              <a:defRPr sz="3600"/>
            </a:lvl1pPr>
          </a:lstStyle>
          <a:p>
            <a:pPr rtl="0"/>
            <a:r>
              <a:rPr lang="fi-FI" noProof="0" dirty="0"/>
              <a:t>SUOSITUKSET</a:t>
            </a:r>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8454583" y="1375202"/>
            <a:ext cx="3737419" cy="100800"/>
            <a:chOff x="675502" y="3240138"/>
            <a:chExt cx="2333514" cy="100800"/>
          </a:xfrm>
        </p:grpSpPr>
        <p:cxnSp>
          <p:nvCxnSpPr>
            <p:cNvPr id="12" name="Suora yhdysviiva 11">
              <a:extLst>
                <a:ext uri="{FF2B5EF4-FFF2-40B4-BE49-F238E27FC236}">
                  <a16:creationId xmlns:a16="http://schemas.microsoft.com/office/drawing/2014/main" id="{370B72A7-B625-48B8-88E6-BCE2A4DD531E}"/>
                </a:ext>
              </a:extLst>
            </p:cNvPr>
            <p:cNvCxnSpPr>
              <a:cxnSpLocks/>
            </p:cNvCxnSpPr>
            <p:nvPr userDrawn="1"/>
          </p:nvCxnSpPr>
          <p:spPr>
            <a:xfrm>
              <a:off x="675502" y="3290538"/>
              <a:ext cx="22948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2943292"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40" name="Tekstin paikkamerkki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Asiakkaan otsikko</a:t>
            </a:r>
            <a:endParaRPr lang="fi-FI" noProof="0" dirty="0"/>
          </a:p>
        </p:txBody>
      </p:sp>
      <p:sp>
        <p:nvSpPr>
          <p:cNvPr id="41" name="Tekstin paikkamerkki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a:t>Muokkaa tekstin</a:t>
            </a:r>
            <a:br>
              <a:rPr lang="fi-FI" noProof="0" dirty="0"/>
            </a:br>
            <a:r>
              <a:rPr lang="fi-FI" noProof="0" dirty="0"/>
              <a:t>perustyyliä</a:t>
            </a:r>
          </a:p>
        </p:txBody>
      </p:sp>
      <p:sp>
        <p:nvSpPr>
          <p:cNvPr id="42" name="Kuvan paikkamerkki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cxnSp>
        <p:nvCxnSpPr>
          <p:cNvPr id="43" name="Suora yhdysviiva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kstin paikkamerkki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rtlCol="0">
            <a:normAutofit/>
          </a:bodyPr>
          <a:lstStyle>
            <a:lvl1pPr marL="0" indent="0">
              <a:buNone/>
              <a:defRPr sz="1400">
                <a:solidFill>
                  <a:schemeClr val="tx2"/>
                </a:solidFill>
              </a:defRPr>
            </a:lvl1pPr>
          </a:lstStyle>
          <a:p>
            <a:pPr lvl="0" rtl="0"/>
            <a:r>
              <a:rPr lang="fi-FI" noProof="0" smtClean="0"/>
              <a:t>Muokkaa tekstin perustyylejä</a:t>
            </a:r>
          </a:p>
        </p:txBody>
      </p:sp>
      <p:sp>
        <p:nvSpPr>
          <p:cNvPr id="24" name="Soikio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58" name="Tekstin paikkamerkki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Asiakkaan otsikko</a:t>
            </a:r>
            <a:endParaRPr lang="fi-FI" noProof="0" dirty="0"/>
          </a:p>
        </p:txBody>
      </p:sp>
      <p:sp>
        <p:nvSpPr>
          <p:cNvPr id="59" name="Tekstin paikkamerkki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a:t>Muokkaa tekstin</a:t>
            </a:r>
            <a:br>
              <a:rPr lang="fi-FI" noProof="0" dirty="0"/>
            </a:br>
            <a:r>
              <a:rPr lang="fi-FI" noProof="0" dirty="0"/>
              <a:t>perustyyliä</a:t>
            </a:r>
          </a:p>
        </p:txBody>
      </p:sp>
      <p:sp>
        <p:nvSpPr>
          <p:cNvPr id="60" name="Kuvan paikkamerkki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cxnSp>
        <p:nvCxnSpPr>
          <p:cNvPr id="61" name="Suora yhdysviiva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kstin paikkamerkki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rtlCol="0">
            <a:normAutofit/>
          </a:bodyPr>
          <a:lstStyle>
            <a:lvl1pPr marL="0" indent="0">
              <a:buNone/>
              <a:defRPr sz="1400">
                <a:solidFill>
                  <a:schemeClr val="tx2"/>
                </a:solidFill>
              </a:defRPr>
            </a:lvl1pPr>
          </a:lstStyle>
          <a:p>
            <a:pPr lvl="0" rtl="0"/>
            <a:r>
              <a:rPr lang="fi-FI" noProof="0" smtClean="0"/>
              <a:t>Muokkaa tekstin perustyylejä</a:t>
            </a:r>
          </a:p>
        </p:txBody>
      </p:sp>
      <p:sp>
        <p:nvSpPr>
          <p:cNvPr id="63" name="Soikio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64" name="Tekstin paikkamerkki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Asiakkaan otsikko</a:t>
            </a:r>
            <a:endParaRPr lang="fi-FI" noProof="0" dirty="0"/>
          </a:p>
        </p:txBody>
      </p:sp>
      <p:sp>
        <p:nvSpPr>
          <p:cNvPr id="65" name="Tekstin paikkamerkki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a:t>Muokkaa tekstin</a:t>
            </a:r>
            <a:br>
              <a:rPr lang="fi-FI" noProof="0" dirty="0"/>
            </a:br>
            <a:r>
              <a:rPr lang="fi-FI" noProof="0" dirty="0"/>
              <a:t>perustyyliä</a:t>
            </a:r>
          </a:p>
        </p:txBody>
      </p:sp>
      <p:sp>
        <p:nvSpPr>
          <p:cNvPr id="66" name="Kuvan paikkamerkki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cxnSp>
        <p:nvCxnSpPr>
          <p:cNvPr id="67" name="Suora yhdysviiva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kstin paikkamerkki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rtlCol="0">
            <a:normAutofit/>
          </a:bodyPr>
          <a:lstStyle>
            <a:lvl1pPr marL="0" indent="0">
              <a:buNone/>
              <a:defRPr sz="1400">
                <a:solidFill>
                  <a:schemeClr val="tx2"/>
                </a:solidFill>
              </a:defRPr>
            </a:lvl1pPr>
          </a:lstStyle>
          <a:p>
            <a:pPr lvl="0" rtl="0"/>
            <a:r>
              <a:rPr lang="fi-FI" noProof="0" smtClean="0"/>
              <a:t>Muokkaa tekstin perustyylejä</a:t>
            </a:r>
          </a:p>
        </p:txBody>
      </p:sp>
      <p:sp>
        <p:nvSpPr>
          <p:cNvPr id="69" name="Soikio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Tree>
    <p:extLst>
      <p:ext uri="{BB962C8B-B14F-4D97-AF65-F5344CB8AC3E}">
        <p14:creationId xmlns:p14="http://schemas.microsoft.com/office/powerpoint/2010/main" val="86413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simerkkitapauksen sisällön asettelu">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rtlCol="0" anchor="b">
            <a:normAutofit/>
          </a:bodyPr>
          <a:lstStyle>
            <a:lvl1pPr>
              <a:defRPr sz="3600"/>
            </a:lvl1pPr>
          </a:lstStyle>
          <a:p>
            <a:pPr rtl="0"/>
            <a:r>
              <a:rPr lang="fi-FI" noProof="0" dirty="0"/>
              <a:t>ESIMERKKITAPAUS</a:t>
            </a:r>
          </a:p>
        </p:txBody>
      </p:sp>
      <p:sp>
        <p:nvSpPr>
          <p:cNvPr id="3" name="Tekstin paikkamerkki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B7317392-EF87-4050-8BBE-32F74B0CF15A}"/>
              </a:ext>
            </a:extLst>
          </p:cNvPr>
          <p:cNvGrpSpPr/>
          <p:nvPr userDrawn="1"/>
        </p:nvGrpSpPr>
        <p:grpSpPr>
          <a:xfrm>
            <a:off x="0" y="3319328"/>
            <a:ext cx="4628401" cy="100800"/>
            <a:chOff x="-1228304" y="3240138"/>
            <a:chExt cx="4628401" cy="100800"/>
          </a:xfrm>
        </p:grpSpPr>
        <p:cxnSp>
          <p:nvCxnSpPr>
            <p:cNvPr id="13" name="Suora yhdysviiva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554071"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3299297"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kstin paikkamerkki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8" name="Tekstin paikkamerkki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Tree>
    <p:extLst>
      <p:ext uri="{BB962C8B-B14F-4D97-AF65-F5344CB8AC3E}">
        <p14:creationId xmlns:p14="http://schemas.microsoft.com/office/powerpoint/2010/main" val="220595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tkapuhelimen ja sisällö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rtlCol="0" anchor="b">
            <a:normAutofit/>
          </a:bodyPr>
          <a:lstStyle>
            <a:lvl1pPr algn="l">
              <a:defRPr sz="3600"/>
            </a:lvl1pPr>
          </a:lstStyle>
          <a:p>
            <a:pPr rtl="0"/>
            <a:r>
              <a:rPr lang="fi-FI" noProof="0" dirty="0"/>
              <a:t>MUOKKAA OTSIKKOA NAPSAUTTAMALLA</a:t>
            </a:r>
          </a:p>
        </p:txBody>
      </p:sp>
      <p:sp>
        <p:nvSpPr>
          <p:cNvPr id="9" name="Tekstin paikkamerkki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rtlCol="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uora yhdysviiva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3" name="Tekstin paikkamerkki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 name="Suorakulmio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21" name="Kuvan paikkamerkki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
        <p:nvSpPr>
          <p:cNvPr id="22" name="Kuvan paikkamerkki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319576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uaalinen">
    <p:spTree>
      <p:nvGrpSpPr>
        <p:cNvPr id="1" name=""/>
        <p:cNvGrpSpPr/>
        <p:nvPr/>
      </p:nvGrpSpPr>
      <p:grpSpPr>
        <a:xfrm>
          <a:off x="0" y="0"/>
          <a:ext cx="0" cy="0"/>
          <a:chOff x="0" y="0"/>
          <a:chExt cx="0" cy="0"/>
        </a:xfrm>
      </p:grpSpPr>
      <p:sp>
        <p:nvSpPr>
          <p:cNvPr id="35" name="Suorakulmio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1" name="Tekstin paikkamerkki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rtlCol="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smtClean="0"/>
              <a:t>Muokkaa tekstin perustyylejä</a:t>
            </a:r>
          </a:p>
        </p:txBody>
      </p:sp>
      <p:sp>
        <p:nvSpPr>
          <p:cNvPr id="22" name="Tekstin paikkamerkki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rtlCol="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dirty="0"/>
              <a:t>Tekstin</a:t>
            </a:r>
            <a:br>
              <a:rPr lang="fi-FI" noProof="0" dirty="0"/>
            </a:br>
            <a:r>
              <a:rPr lang="fi-FI" noProof="0" dirty="0"/>
              <a:t>perustyylit</a:t>
            </a:r>
          </a:p>
        </p:txBody>
      </p:sp>
      <p:sp>
        <p:nvSpPr>
          <p:cNvPr id="23" name="Tekstin paikkamerkki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rtlCol="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fi-FI" noProof="0" smtClean="0"/>
              <a:t>Muokkaa tekstin perustyylejä</a:t>
            </a:r>
          </a:p>
        </p:txBody>
      </p:sp>
      <p:sp>
        <p:nvSpPr>
          <p:cNvPr id="24" name="Kuvan paikkamerkki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rtlCol="0" anchor="ctr" anchorCtr="0">
            <a:noAutofit/>
          </a:bodyPr>
          <a:lstStyle>
            <a:lvl1pPr marL="0" indent="0" algn="ctr">
              <a:buNone/>
              <a:defRPr sz="1400">
                <a:solidFill>
                  <a:schemeClr val="tx1"/>
                </a:solidFill>
              </a:defRPr>
            </a:lvl1pPr>
          </a:lstStyle>
          <a:p>
            <a:pPr rtl="0"/>
            <a:r>
              <a:rPr lang="fi-FI" noProof="0" smtClean="0"/>
              <a:t>Lisää kuva napsauttamalla kuvaketta</a:t>
            </a:r>
            <a:endParaRPr lang="fi-FI" noProof="0" dirty="0"/>
          </a:p>
        </p:txBody>
      </p:sp>
      <p:sp>
        <p:nvSpPr>
          <p:cNvPr id="25" name="Kuvan paikkamerkki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rtlCol="0" anchor="ctr" anchorCtr="0">
            <a:noAutofit/>
          </a:bodyPr>
          <a:lstStyle>
            <a:lvl1pPr marL="0" indent="0" algn="ctr">
              <a:buNone/>
              <a:defRPr sz="1400">
                <a:solidFill>
                  <a:schemeClr val="tx1"/>
                </a:solidFill>
              </a:defRPr>
            </a:lvl1pPr>
          </a:lstStyle>
          <a:p>
            <a:pPr rtl="0"/>
            <a:r>
              <a:rPr lang="fi-FI" noProof="0" smtClean="0"/>
              <a:t>Lisää kuva napsauttamalla kuvaketta</a:t>
            </a:r>
            <a:endParaRPr lang="fi-FI" noProof="0" dirty="0"/>
          </a:p>
        </p:txBody>
      </p:sp>
      <p:sp>
        <p:nvSpPr>
          <p:cNvPr id="26" name="Tekstin paikkamerkki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fi-FI" noProof="0" smtClean="0"/>
              <a:t>Muokkaa tekstin perustyylejä</a:t>
            </a:r>
          </a:p>
        </p:txBody>
      </p:sp>
      <p:sp>
        <p:nvSpPr>
          <p:cNvPr id="27" name="Tekstin paikkamerkki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rtlCol="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dirty="0"/>
              <a:t>Tekstin</a:t>
            </a:r>
            <a:br>
              <a:rPr lang="fi-FI" noProof="0" dirty="0"/>
            </a:br>
            <a:r>
              <a:rPr lang="fi-FI" noProof="0" dirty="0"/>
              <a:t>perustyylit</a:t>
            </a:r>
          </a:p>
        </p:txBody>
      </p:sp>
      <p:sp>
        <p:nvSpPr>
          <p:cNvPr id="28" name="Kuvan paikkamerkki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rtlCol="0" anchor="ctr" anchorCtr="0">
            <a:noAutofit/>
          </a:bodyPr>
          <a:lstStyle>
            <a:lvl1pPr marL="0" indent="0" algn="ctr">
              <a:buNone/>
              <a:defRPr sz="1400">
                <a:solidFill>
                  <a:schemeClr val="tx1"/>
                </a:solidFill>
              </a:defRPr>
            </a:lvl1pPr>
          </a:lstStyle>
          <a:p>
            <a:pPr rtl="0"/>
            <a:r>
              <a:rPr lang="fi-FI" noProof="0" smtClean="0"/>
              <a:t>Lisää kuva napsauttamalla kuvaketta</a:t>
            </a:r>
            <a:endParaRPr lang="fi-FI" noProof="0" dirty="0"/>
          </a:p>
        </p:txBody>
      </p:sp>
      <p:sp>
        <p:nvSpPr>
          <p:cNvPr id="29" name="Tekstin paikkamerkki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fi-FI" noProof="0" smtClean="0"/>
              <a:t>Muokkaa tekstin perustyylejä</a:t>
            </a:r>
          </a:p>
        </p:txBody>
      </p:sp>
      <p:sp>
        <p:nvSpPr>
          <p:cNvPr id="30" name="Tekstin paikkamerkki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rtlCol="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dirty="0"/>
              <a:t>Tekstin</a:t>
            </a:r>
            <a:br>
              <a:rPr lang="fi-FI" noProof="0" dirty="0"/>
            </a:br>
            <a:r>
              <a:rPr lang="fi-FI" noProof="0" dirty="0"/>
              <a:t>perustyylit</a:t>
            </a:r>
          </a:p>
        </p:txBody>
      </p:sp>
      <p:sp>
        <p:nvSpPr>
          <p:cNvPr id="32" name="Tekstin paikkamerkki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fi-FI" noProof="0" smtClean="0"/>
              <a:t>Muokkaa tekstin perustyylejä</a:t>
            </a:r>
          </a:p>
        </p:txBody>
      </p:sp>
      <p:sp>
        <p:nvSpPr>
          <p:cNvPr id="33" name="Tekstin paikkamerkki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fi-FI" noProof="0" smtClean="0"/>
              <a:t>Muokkaa tekstin perustyylejä</a:t>
            </a:r>
          </a:p>
        </p:txBody>
      </p:sp>
      <p:sp>
        <p:nvSpPr>
          <p:cNvPr id="34" name="Tekstin paikkamerkki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rtl="0"/>
            <a:r>
              <a:rPr lang="fi-FI" noProof="0" dirty="0"/>
              <a:t>1</a:t>
            </a:r>
          </a:p>
        </p:txBody>
      </p:sp>
      <p:sp>
        <p:nvSpPr>
          <p:cNvPr id="36" name="Tekstin paikkamerkki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i-FI" noProof="0" dirty="0"/>
              <a:t>1</a:t>
            </a:r>
          </a:p>
        </p:txBody>
      </p:sp>
      <p:sp>
        <p:nvSpPr>
          <p:cNvPr id="37" name="Tekstin paikkamerkki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i-FI" noProof="0" dirty="0"/>
              <a:t>1</a:t>
            </a:r>
          </a:p>
        </p:txBody>
      </p:sp>
      <p:sp>
        <p:nvSpPr>
          <p:cNvPr id="40" name="Tekstin paikkamerkki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smtClean="0"/>
              <a:t>Muokkaa tekstin perustyylejä</a:t>
            </a:r>
          </a:p>
        </p:txBody>
      </p:sp>
      <p:sp>
        <p:nvSpPr>
          <p:cNvPr id="38" name="Otsikko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rtlCol="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pPr rtl="0"/>
            <a:r>
              <a:rPr lang="fi-FI" noProof="0" dirty="0"/>
              <a:t>TÄMÄN MALLIN KÄYTTÖ</a:t>
            </a:r>
          </a:p>
        </p:txBody>
      </p:sp>
      <p:sp>
        <p:nvSpPr>
          <p:cNvPr id="41" name="Kuvan paikkamerkki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grpSp>
        <p:nvGrpSpPr>
          <p:cNvPr id="31" name="Ryhmä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uora yhdysviiva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Soikio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2" name="Otsikko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rtlCol="0" anchor="b"/>
          <a:lstStyle>
            <a:lvl1pPr algn="ctr">
              <a:defRPr sz="6000"/>
            </a:lvl1pPr>
          </a:lstStyle>
          <a:p>
            <a:pPr rtl="0"/>
            <a:r>
              <a:rPr lang="fi-FI" noProof="0" dirty="0"/>
              <a:t>MUOKKAA OTSIKON PERUSTYYLIÄ NAPSAUTTAMALLA</a:t>
            </a:r>
          </a:p>
        </p:txBody>
      </p:sp>
      <p:sp>
        <p:nvSpPr>
          <p:cNvPr id="4" name="Päivämäärän paikkamerkki 3">
            <a:extLst>
              <a:ext uri="{FF2B5EF4-FFF2-40B4-BE49-F238E27FC236}">
                <a16:creationId xmlns:a16="http://schemas.microsoft.com/office/drawing/2014/main" id="{7E17A3CB-B083-4E49-9123-A5E47559DCDB}"/>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A8C4102C-4609-416C-A808-0FFE0051DAA1}"/>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7" name="Suorakulmio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3" name="Alaotsikko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rtlCol="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smtClean="0"/>
              <a:t>Muokkaa alaotsikon perustyyliä napsautt.</a:t>
            </a:r>
            <a:endParaRPr lang="fi-FI" noProof="0" dirty="0"/>
          </a:p>
        </p:txBody>
      </p:sp>
      <p:grpSp>
        <p:nvGrpSpPr>
          <p:cNvPr id="15" name="Ryhmä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Soikio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3" name="Suora yhdysviiva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grpSp>
        <p:nvGrpSpPr>
          <p:cNvPr id="16" name="Ryhmä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Soikio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spTree>
    <p:extLst>
      <p:ext uri="{BB962C8B-B14F-4D97-AF65-F5344CB8AC3E}">
        <p14:creationId xmlns:p14="http://schemas.microsoft.com/office/powerpoint/2010/main" val="136418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rtlCol="0" anchor="b" anchorCtr="0">
            <a:noAutofit/>
          </a:bodyPr>
          <a:lstStyle>
            <a:lvl1pPr>
              <a:defRPr sz="6000"/>
            </a:lvl1pPr>
          </a:lstStyle>
          <a:p>
            <a:pPr rtl="0"/>
            <a:r>
              <a:rPr lang="fi-FI" noProof="0" dirty="0"/>
              <a:t>YHTEENVETO</a:t>
            </a:r>
            <a:r>
              <a:rPr lang="fi-FI" noProof="0" dirty="0" smtClean="0"/>
              <a:t/>
            </a:r>
            <a:br>
              <a:rPr lang="fi-FI" noProof="0" dirty="0" smtClean="0"/>
            </a:br>
            <a:r>
              <a:rPr lang="fi-FI" noProof="0" dirty="0"/>
              <a:t>ESITYKSEN</a:t>
            </a:r>
            <a:r>
              <a:rPr lang="fi-FI" noProof="0" dirty="0" smtClean="0"/>
              <a:t/>
            </a:r>
            <a:br>
              <a:rPr lang="fi-FI" noProof="0" dirty="0" smtClean="0"/>
            </a:br>
            <a:r>
              <a:rPr lang="fi-FI" noProof="0" dirty="0"/>
              <a:t>OTSIKKO</a:t>
            </a:r>
          </a:p>
        </p:txBody>
      </p:sp>
      <p:sp>
        <p:nvSpPr>
          <p:cNvPr id="4" name="Päivämäärän paikkamerkki 3">
            <a:extLst>
              <a:ext uri="{FF2B5EF4-FFF2-40B4-BE49-F238E27FC236}">
                <a16:creationId xmlns:a16="http://schemas.microsoft.com/office/drawing/2014/main" id="{2472534F-03A6-408A-9BF1-303D0A440BA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0A24E181-0C50-4F43-A5A7-6FDD1500C708}"/>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grpSp>
        <p:nvGrpSpPr>
          <p:cNvPr id="9" name="Ryhmä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Soikio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1" name="Suora yhdysviiva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oikio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grpSp>
        <p:nvGrpSpPr>
          <p:cNvPr id="13" name="Ryhmä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Soikio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5" name="Suora yhdysviiva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oikio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sp>
        <p:nvSpPr>
          <p:cNvPr id="17" name="Alaotsikko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rtlCol="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smtClean="0"/>
              <a:t>Muokkaa alaotsikon perustyyliä napsautt.</a:t>
            </a:r>
            <a:endParaRPr lang="fi-FI" noProof="0" dirty="0"/>
          </a:p>
        </p:txBody>
      </p:sp>
    </p:spTree>
    <p:extLst>
      <p:ext uri="{BB962C8B-B14F-4D97-AF65-F5344CB8AC3E}">
        <p14:creationId xmlns:p14="http://schemas.microsoft.com/office/powerpoint/2010/main" val="37919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sekä kuv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rtlCol="0" anchor="b">
            <a:normAutofit/>
          </a:bodyPr>
          <a:lstStyle>
            <a:lvl1pPr>
              <a:defRPr sz="3600"/>
            </a:lvl1pPr>
          </a:lstStyle>
          <a:p>
            <a:pPr rtl="0"/>
            <a:r>
              <a:rPr lang="fi-FI" noProof="0" dirty="0"/>
              <a:t>MUOKKAA NAPSAUTTAMALLA</a:t>
            </a:r>
          </a:p>
        </p:txBody>
      </p:sp>
      <p:sp>
        <p:nvSpPr>
          <p:cNvPr id="3" name="Tekstin paikkamerkki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B7317392-EF87-4050-8BBE-32F74B0CF15A}"/>
              </a:ext>
            </a:extLst>
          </p:cNvPr>
          <p:cNvGrpSpPr/>
          <p:nvPr userDrawn="1"/>
        </p:nvGrpSpPr>
        <p:grpSpPr>
          <a:xfrm>
            <a:off x="0" y="2993948"/>
            <a:ext cx="4268117" cy="100800"/>
            <a:chOff x="0" y="3240138"/>
            <a:chExt cx="4268117" cy="100800"/>
          </a:xfrm>
        </p:grpSpPr>
        <p:cxnSp>
          <p:nvCxnSpPr>
            <p:cNvPr id="13" name="Suora yhdysviiva 12">
              <a:extLst>
                <a:ext uri="{FF2B5EF4-FFF2-40B4-BE49-F238E27FC236}">
                  <a16:creationId xmlns:a16="http://schemas.microsoft.com/office/drawing/2014/main" id="{785A4134-866D-4143-AC1E-8A2FFDB49855}"/>
                </a:ext>
              </a:extLst>
            </p:cNvPr>
            <p:cNvCxnSpPr/>
            <p:nvPr userDrawn="1"/>
          </p:nvCxnSpPr>
          <p:spPr>
            <a:xfrm>
              <a:off x="0" y="3290538"/>
              <a:ext cx="419548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4167317"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6" name="Tekstin paikkamerkki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rtlCol="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Kuvan paikkamerkki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rtlCol="0" anchor="ctr" anchorCtr="0">
            <a:normAutofit/>
          </a:bodyPr>
          <a:lstStyle>
            <a:lvl1pPr marL="0" indent="0" algn="ctr">
              <a:buNone/>
              <a:defRPr sz="1800"/>
            </a:lvl1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2539969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rtlCol="0"/>
          <a:lstStyle/>
          <a:p>
            <a:pPr rtl="0"/>
            <a:r>
              <a:rPr lang="fi-FI" noProof="0" smtClean="0"/>
              <a:t>Muokkaa perustyyl. napsautt.</a:t>
            </a:r>
            <a:endParaRPr lang="fi-FI" noProof="0" dirty="0"/>
          </a:p>
        </p:txBody>
      </p:sp>
      <p:sp>
        <p:nvSpPr>
          <p:cNvPr id="3" name="Päivämäärän paikkamerkki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fi-FI" noProof="0" dirty="0"/>
              <a:t>PP.KK.20XX</a:t>
            </a:r>
          </a:p>
        </p:txBody>
      </p:sp>
      <p:sp>
        <p:nvSpPr>
          <p:cNvPr id="4" name="Alatunnisteen paikkamerkki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fi-FI" noProof="0" dirty="0"/>
              <a:t>LISÄÄ ALATUNNISTE</a:t>
            </a:r>
          </a:p>
        </p:txBody>
      </p:sp>
      <p:sp>
        <p:nvSpPr>
          <p:cNvPr id="5" name="Dian numeron paikkamerkki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fi-FI" noProof="0" smtClean="0"/>
              <a:pPr/>
              <a:t>‹#›</a:t>
            </a:fld>
            <a:endParaRPr lang="fi-FI" noProof="0" dirty="0"/>
          </a:p>
        </p:txBody>
      </p:sp>
      <p:sp>
        <p:nvSpPr>
          <p:cNvPr id="6" name="Sisällön paikkamerkki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Tree>
    <p:extLst>
      <p:ext uri="{BB962C8B-B14F-4D97-AF65-F5344CB8AC3E}">
        <p14:creationId xmlns:p14="http://schemas.microsoft.com/office/powerpoint/2010/main" val="78446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rtlCol="0"/>
          <a:lstStyle/>
          <a:p>
            <a:pPr rtl="0"/>
            <a:r>
              <a:rPr lang="fi-FI" noProof="0" smtClean="0"/>
              <a:t>Muokkaa perustyyl. napsautt.</a:t>
            </a:r>
            <a:endParaRPr lang="fi-FI" noProof="0" dirty="0"/>
          </a:p>
        </p:txBody>
      </p:sp>
      <p:sp>
        <p:nvSpPr>
          <p:cNvPr id="3" name="Päivämäärän paikkamerkki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fi-FI" noProof="0" dirty="0"/>
              <a:t>PP.KK.20XX</a:t>
            </a:r>
          </a:p>
        </p:txBody>
      </p:sp>
      <p:sp>
        <p:nvSpPr>
          <p:cNvPr id="4" name="Alatunnisteen paikkamerkki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fi-FI" noProof="0" dirty="0"/>
              <a:t>LISÄÄ ALATUNNISTE</a:t>
            </a:r>
          </a:p>
        </p:txBody>
      </p:sp>
      <p:sp>
        <p:nvSpPr>
          <p:cNvPr id="5" name="Dian numeron paikkamerkki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fi-FI" noProof="0" smtClean="0"/>
              <a:pPr/>
              <a:t>‹#›</a:t>
            </a:fld>
            <a:endParaRPr lang="fi-FI" noProof="0" dirty="0"/>
          </a:p>
        </p:txBody>
      </p:sp>
      <p:sp>
        <p:nvSpPr>
          <p:cNvPr id="7" name="Sisällön paikkamerkki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rtlCol="0">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8" name="Sisällön paikkamerkki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rtlCol="0">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Tree>
    <p:extLst>
      <p:ext uri="{BB962C8B-B14F-4D97-AF65-F5344CB8AC3E}">
        <p14:creationId xmlns:p14="http://schemas.microsoft.com/office/powerpoint/2010/main" val="884915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rtlCol="0"/>
          <a:lstStyle/>
          <a:p>
            <a:pPr rtl="0"/>
            <a:r>
              <a:rPr lang="fi-FI" noProof="0" smtClean="0"/>
              <a:t>Muokkaa perustyyl. napsautt.</a:t>
            </a:r>
            <a:endParaRPr lang="fi-FI" noProof="0" dirty="0"/>
          </a:p>
        </p:txBody>
      </p:sp>
      <p:sp>
        <p:nvSpPr>
          <p:cNvPr id="3" name="Päivämäärän paikkamerkki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fi-FI" noProof="0" dirty="0"/>
              <a:t>PP.KK.20XX</a:t>
            </a:r>
          </a:p>
        </p:txBody>
      </p:sp>
      <p:sp>
        <p:nvSpPr>
          <p:cNvPr id="4" name="Alatunnisteen paikkamerkki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fi-FI" noProof="0" dirty="0"/>
              <a:t>LISÄÄ ALATUNNISTE</a:t>
            </a:r>
          </a:p>
        </p:txBody>
      </p:sp>
      <p:sp>
        <p:nvSpPr>
          <p:cNvPr id="5" name="Dian numeron paikkamerkki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fi-FI" noProof="0" smtClean="0"/>
              <a:pPr/>
              <a:t>‹#›</a:t>
            </a:fld>
            <a:endParaRPr lang="fi-FI" noProof="0" dirty="0"/>
          </a:p>
        </p:txBody>
      </p:sp>
      <p:sp>
        <p:nvSpPr>
          <p:cNvPr id="7" name="Tekstin paikkamerkki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rtlCol="0"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smtClean="0"/>
              <a:t>Muokkaa tekstin perustyylejä</a:t>
            </a:r>
          </a:p>
        </p:txBody>
      </p:sp>
      <p:sp>
        <p:nvSpPr>
          <p:cNvPr id="8" name="Sisällön paikkamerkki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rtlCol="0">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9" name="Tekstin paikkamerkki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rtlCol="0"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smtClean="0"/>
              <a:t>Muokkaa tekstin perustyylejä</a:t>
            </a:r>
          </a:p>
        </p:txBody>
      </p:sp>
      <p:sp>
        <p:nvSpPr>
          <p:cNvPr id="10" name="Sisällön paikkamerkki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rtlCol="0">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Tree>
    <p:extLst>
      <p:ext uri="{BB962C8B-B14F-4D97-AF65-F5344CB8AC3E}">
        <p14:creationId xmlns:p14="http://schemas.microsoft.com/office/powerpoint/2010/main" val="214080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ollinen sisältö">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3" name="Päivämäärän paikkamerkki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fi-FI" noProof="0" dirty="0"/>
              <a:t>PP.KK.20XX</a:t>
            </a:r>
          </a:p>
        </p:txBody>
      </p:sp>
      <p:sp>
        <p:nvSpPr>
          <p:cNvPr id="4" name="Alatunnisteen paikkamerkki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fi-FI" noProof="0" dirty="0"/>
              <a:t>LISÄÄ ALATUNNISTE</a:t>
            </a:r>
          </a:p>
        </p:txBody>
      </p:sp>
      <p:sp>
        <p:nvSpPr>
          <p:cNvPr id="5" name="Dian numeron paikkamerkki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fi-FI" noProof="0" smtClean="0"/>
              <a:pPr/>
              <a:t>‹#›</a:t>
            </a:fld>
            <a:endParaRPr lang="fi-FI" noProof="0" dirty="0"/>
          </a:p>
        </p:txBody>
      </p:sp>
      <p:sp>
        <p:nvSpPr>
          <p:cNvPr id="8" name="Otsikko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rtlCol="0" anchor="b"/>
          <a:lstStyle>
            <a:lvl1pPr>
              <a:defRPr sz="3200"/>
            </a:lvl1pPr>
          </a:lstStyle>
          <a:p>
            <a:pPr rtl="0"/>
            <a:r>
              <a:rPr lang="fi-FI" noProof="0" smtClean="0"/>
              <a:t>Muokkaa perustyyl. napsautt.</a:t>
            </a:r>
            <a:endParaRPr lang="fi-FI" noProof="0" dirty="0"/>
          </a:p>
        </p:txBody>
      </p:sp>
      <p:sp>
        <p:nvSpPr>
          <p:cNvPr id="9" name="Tekstin paikkamerkki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smtClean="0"/>
              <a:t>Muokkaa tekstin perustyylejä</a:t>
            </a:r>
          </a:p>
        </p:txBody>
      </p:sp>
      <p:sp>
        <p:nvSpPr>
          <p:cNvPr id="10" name="Sisällön paikkamerkki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rtlCol="0">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Tree>
    <p:extLst>
      <p:ext uri="{BB962C8B-B14F-4D97-AF65-F5344CB8AC3E}">
        <p14:creationId xmlns:p14="http://schemas.microsoft.com/office/powerpoint/2010/main" val="2127999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ja kuvateksti">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3" name="Päivämäärän paikkamerkki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fi-FI" noProof="0" dirty="0"/>
              <a:t>PP.KK.20XX</a:t>
            </a:r>
          </a:p>
        </p:txBody>
      </p:sp>
      <p:sp>
        <p:nvSpPr>
          <p:cNvPr id="4" name="Alatunnisteen paikkamerkki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fi-FI" noProof="0" dirty="0"/>
              <a:t>LISÄÄ ALATUNNISTE</a:t>
            </a:r>
          </a:p>
        </p:txBody>
      </p:sp>
      <p:sp>
        <p:nvSpPr>
          <p:cNvPr id="5" name="Dian numeron paikkamerkki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fi-FI" noProof="0" smtClean="0"/>
              <a:pPr/>
              <a:t>‹#›</a:t>
            </a:fld>
            <a:endParaRPr lang="fi-FI" noProof="0" dirty="0"/>
          </a:p>
        </p:txBody>
      </p:sp>
      <p:sp>
        <p:nvSpPr>
          <p:cNvPr id="8" name="Otsikko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rtlCol="0" anchor="b"/>
          <a:lstStyle>
            <a:lvl1pPr>
              <a:defRPr sz="3200"/>
            </a:lvl1pPr>
          </a:lstStyle>
          <a:p>
            <a:pPr rtl="0"/>
            <a:r>
              <a:rPr lang="fi-FI" noProof="0" smtClean="0"/>
              <a:t>Muokkaa perustyyl. napsautt.</a:t>
            </a:r>
            <a:endParaRPr lang="fi-FI" noProof="0" dirty="0"/>
          </a:p>
        </p:txBody>
      </p:sp>
      <p:sp>
        <p:nvSpPr>
          <p:cNvPr id="9" name="Tekstin paikkamerkki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smtClean="0"/>
              <a:t>Muokkaa tekstin perustyylejä</a:t>
            </a:r>
          </a:p>
        </p:txBody>
      </p:sp>
      <p:sp>
        <p:nvSpPr>
          <p:cNvPr id="11" name="Kuvan paikkamerkki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rtlCol="0">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25853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rtlCol="0"/>
          <a:lstStyle/>
          <a:p>
            <a:pPr rtl="0"/>
            <a:r>
              <a:rPr lang="fi-FI" noProof="0" smtClean="0"/>
              <a:t>Muokkaa perustyyl. napsautt.</a:t>
            </a:r>
            <a:endParaRPr lang="fi-FI" noProof="0" dirty="0"/>
          </a:p>
        </p:txBody>
      </p:sp>
      <p:sp>
        <p:nvSpPr>
          <p:cNvPr id="3" name="Päivämäärän paikkamerkki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fi-FI" noProof="0" dirty="0"/>
              <a:t>PP.KK.20XX</a:t>
            </a:r>
          </a:p>
        </p:txBody>
      </p:sp>
      <p:sp>
        <p:nvSpPr>
          <p:cNvPr id="4" name="Alatunnisteen paikkamerkki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fi-FI" noProof="0" dirty="0"/>
              <a:t>LISÄÄ ALATUNNISTE</a:t>
            </a:r>
          </a:p>
        </p:txBody>
      </p:sp>
      <p:sp>
        <p:nvSpPr>
          <p:cNvPr id="5" name="Dian numeron paikkamerkki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fi-FI" noProof="0" smtClean="0"/>
              <a:pPr/>
              <a:t>‹#›</a:t>
            </a:fld>
            <a:endParaRPr lang="fi-FI" noProof="0" dirty="0"/>
          </a:p>
        </p:txBody>
      </p:sp>
    </p:spTree>
    <p:extLst>
      <p:ext uri="{BB962C8B-B14F-4D97-AF65-F5344CB8AC3E}">
        <p14:creationId xmlns:p14="http://schemas.microsoft.com/office/powerpoint/2010/main" val="883991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n-US" noProof="0" dirty="0"/>
          </a:p>
        </p:txBody>
      </p:sp>
      <p:sp>
        <p:nvSpPr>
          <p:cNvPr id="3" name="Päivämäärän paikkamerkki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fi" noProof="0"/>
              <a:t>PP.KK.20XX</a:t>
            </a:r>
            <a:endParaRPr lang="en-US" noProof="0" dirty="0"/>
          </a:p>
        </p:txBody>
      </p:sp>
      <p:sp>
        <p:nvSpPr>
          <p:cNvPr id="4" name="Alatunnisteen paikkamerkki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fi" noProof="0"/>
              <a:t>LISÄÄ ALATUNNISTE</a:t>
            </a:r>
            <a:endParaRPr lang="en-US" noProof="0" dirty="0"/>
          </a:p>
        </p:txBody>
      </p:sp>
      <p:sp>
        <p:nvSpPr>
          <p:cNvPr id="5" name="Dian numeron paikkamerkki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2317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on, kuvien ja sisällö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rtlCol="0" anchor="b">
            <a:normAutofit/>
          </a:bodyPr>
          <a:lstStyle>
            <a:lvl1pPr>
              <a:defRPr sz="3600"/>
            </a:lvl1pPr>
          </a:lstStyle>
          <a:p>
            <a:pPr rtl="0"/>
            <a:r>
              <a:rPr lang="fi-FI" noProof="0" dirty="0"/>
              <a:t>MUOKKAA NAPSAUTTAMALLA</a:t>
            </a:r>
          </a:p>
        </p:txBody>
      </p:sp>
      <p:sp>
        <p:nvSpPr>
          <p:cNvPr id="9" name="Tekstin paikkamerkki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uora yhdysviiva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4" name="Tekstin paikkamerkki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2" name="Kuvan paikkamerkki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rtlCol="0" anchor="ctr" anchorCtr="0">
            <a:normAutofit/>
          </a:bodyPr>
          <a:lstStyle>
            <a:lvl1pPr marL="0" indent="0" algn="ctr">
              <a:buNone/>
              <a:defRPr sz="1800"/>
            </a:lvl1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12476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on ja sisällön asettelu ver 2">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rtlCol="0" anchor="b">
            <a:normAutofit/>
          </a:bodyPr>
          <a:lstStyle>
            <a:lvl1pPr>
              <a:defRPr sz="3600"/>
            </a:lvl1pPr>
          </a:lstStyle>
          <a:p>
            <a:pPr rtl="0"/>
            <a:r>
              <a:rPr lang="fi-FI" noProof="0" dirty="0"/>
              <a:t>MUOKKAA NAPSAUTTAMALLA</a:t>
            </a:r>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B7317392-EF87-4050-8BBE-32F74B0CF15A}"/>
              </a:ext>
            </a:extLst>
          </p:cNvPr>
          <p:cNvGrpSpPr/>
          <p:nvPr userDrawn="1"/>
        </p:nvGrpSpPr>
        <p:grpSpPr>
          <a:xfrm>
            <a:off x="0" y="3122284"/>
            <a:ext cx="2914448" cy="100800"/>
            <a:chOff x="0" y="3240138"/>
            <a:chExt cx="2914448" cy="100800"/>
          </a:xfrm>
        </p:grpSpPr>
        <p:cxnSp>
          <p:nvCxnSpPr>
            <p:cNvPr id="13" name="Suora yhdysviiva 12">
              <a:extLst>
                <a:ext uri="{FF2B5EF4-FFF2-40B4-BE49-F238E27FC236}">
                  <a16:creationId xmlns:a16="http://schemas.microsoft.com/office/drawing/2014/main" id="{785A4134-866D-4143-AC1E-8A2FFDB49855}"/>
                </a:ext>
              </a:extLst>
            </p:cNvPr>
            <p:cNvCxnSpPr/>
            <p:nvPr userDrawn="1"/>
          </p:nvCxnSpPr>
          <p:spPr>
            <a:xfrm>
              <a:off x="0" y="3290538"/>
              <a:ext cx="2886635"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28136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kstin paikkamerkki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23" name="Kuvan paikkamerkki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rtlCol="0" anchor="ctr" anchorCtr="0">
            <a:normAutofit/>
          </a:bodyPr>
          <a:lstStyle>
            <a:lvl1pPr marL="0" indent="0" algn="ctr">
              <a:buNone/>
              <a:defRPr sz="1800"/>
            </a:lvl1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2310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kkeiden sisällö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rtlCol="0" anchor="b">
            <a:normAutofit/>
          </a:bodyPr>
          <a:lstStyle>
            <a:lvl1pPr>
              <a:defRPr sz="3600"/>
            </a:lvl1pPr>
          </a:lstStyle>
          <a:p>
            <a:pPr rtl="0"/>
            <a:r>
              <a:rPr lang="fi-FI" noProof="0" dirty="0"/>
              <a:t>MUOKKAA NAPSAUTTAMALLA</a:t>
            </a:r>
          </a:p>
        </p:txBody>
      </p:sp>
      <p:sp>
        <p:nvSpPr>
          <p:cNvPr id="9" name="Tekstin paikkamerkki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uora yhdysviiva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4" name="Tekstin paikkamerkki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4" name="Kuvan paikkamerkki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rtlCol="0" anchor="ctr" anchorCtr="0">
            <a:normAutofit/>
          </a:bodyPr>
          <a:lstStyle>
            <a:lvl1pPr marL="0" indent="0" algn="ctr">
              <a:buNone/>
              <a:defRPr sz="900"/>
            </a:lvl1pPr>
          </a:lstStyle>
          <a:p>
            <a:pPr rtl="0"/>
            <a:r>
              <a:rPr lang="fi-FI" noProof="0" smtClean="0"/>
              <a:t>Lisää kuva napsauttamalla kuvaketta</a:t>
            </a:r>
            <a:endParaRPr lang="fi-FI" noProof="0" dirty="0"/>
          </a:p>
        </p:txBody>
      </p:sp>
      <p:sp>
        <p:nvSpPr>
          <p:cNvPr id="22" name="Tekstin paikkamerkki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rtlCol="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tekstityylejä</a:t>
            </a:r>
            <a:endParaRPr lang="fi-FI" noProof="0" dirty="0"/>
          </a:p>
        </p:txBody>
      </p:sp>
      <p:sp>
        <p:nvSpPr>
          <p:cNvPr id="23" name="Tekstin paikkamerkki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24" name="Kuvan paikkamerkki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rtlCol="0" anchor="ctr" anchorCtr="0">
            <a:normAutofit/>
          </a:bodyPr>
          <a:lstStyle>
            <a:lvl1pPr marL="0" indent="0" algn="ctr">
              <a:buNone/>
              <a:defRPr sz="900"/>
            </a:lvl1pPr>
          </a:lstStyle>
          <a:p>
            <a:pPr rtl="0"/>
            <a:r>
              <a:rPr lang="fi-FI" noProof="0" smtClean="0"/>
              <a:t>Lisää kuva napsauttamalla kuvaketta</a:t>
            </a:r>
            <a:endParaRPr lang="fi-FI" noProof="0" dirty="0"/>
          </a:p>
        </p:txBody>
      </p:sp>
      <p:sp>
        <p:nvSpPr>
          <p:cNvPr id="25" name="Tekstin paikkamerkki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rtlCol="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tekstityylejä</a:t>
            </a:r>
            <a:endParaRPr lang="fi-FI" noProof="0" dirty="0"/>
          </a:p>
        </p:txBody>
      </p:sp>
      <p:sp>
        <p:nvSpPr>
          <p:cNvPr id="26" name="Tekstin paikkamerkki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27" name="Kuvan paikkamerkki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rtlCol="0" anchor="ctr" anchorCtr="0">
            <a:normAutofit/>
          </a:bodyPr>
          <a:lstStyle>
            <a:lvl1pPr marL="0" indent="0" algn="ctr">
              <a:buNone/>
              <a:defRPr sz="900"/>
            </a:lvl1pPr>
          </a:lstStyle>
          <a:p>
            <a:pPr rtl="0"/>
            <a:r>
              <a:rPr lang="fi-FI" noProof="0" smtClean="0"/>
              <a:t>Lisää kuva napsauttamalla kuvaketta</a:t>
            </a:r>
            <a:endParaRPr lang="fi-FI" noProof="0" dirty="0"/>
          </a:p>
        </p:txBody>
      </p:sp>
      <p:sp>
        <p:nvSpPr>
          <p:cNvPr id="28" name="Tekstin paikkamerkki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rtlCol="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a:t>Muokkaa tekstityylejä</a:t>
            </a:r>
          </a:p>
        </p:txBody>
      </p:sp>
      <p:sp>
        <p:nvSpPr>
          <p:cNvPr id="29" name="Tekstin paikkamerkki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0" name="Kuvan paikkamerkki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rtlCol="0" anchor="ctr" anchorCtr="0">
            <a:normAutofit/>
          </a:bodyPr>
          <a:lstStyle>
            <a:lvl1pPr marL="0" indent="0" algn="ctr">
              <a:buNone/>
              <a:defRPr sz="900"/>
            </a:lvl1pPr>
          </a:lstStyle>
          <a:p>
            <a:pPr rtl="0"/>
            <a:r>
              <a:rPr lang="fi-FI" noProof="0" smtClean="0"/>
              <a:t>Lisää kuva napsauttamalla kuvaketta</a:t>
            </a:r>
            <a:endParaRPr lang="fi-FI" noProof="0" dirty="0"/>
          </a:p>
        </p:txBody>
      </p:sp>
      <p:sp>
        <p:nvSpPr>
          <p:cNvPr id="31" name="Tekstin paikkamerkki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rtlCol="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a:t>Muokkaa tekstityylejä</a:t>
            </a:r>
          </a:p>
        </p:txBody>
      </p:sp>
    </p:spTree>
    <p:extLst>
      <p:ext uri="{BB962C8B-B14F-4D97-AF65-F5344CB8AC3E}">
        <p14:creationId xmlns:p14="http://schemas.microsoft.com/office/powerpoint/2010/main" val="33114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äytön ja sisällön asettelu">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rtlCol="0" anchor="b">
            <a:normAutofit/>
          </a:bodyPr>
          <a:lstStyle>
            <a:lvl1pPr>
              <a:defRPr sz="3600"/>
            </a:lvl1pPr>
          </a:lstStyle>
          <a:p>
            <a:pPr rtl="0"/>
            <a:r>
              <a:rPr lang="fi-FI" noProof="0" dirty="0"/>
              <a:t>MUOKKAA NAPSAUTTAMALLA</a:t>
            </a:r>
          </a:p>
        </p:txBody>
      </p:sp>
      <p:sp>
        <p:nvSpPr>
          <p:cNvPr id="3" name="Tekstin paikkamerkki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Suorakulmio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5" name="Ryhmä 14">
            <a:extLst>
              <a:ext uri="{FF2B5EF4-FFF2-40B4-BE49-F238E27FC236}">
                <a16:creationId xmlns:a16="http://schemas.microsoft.com/office/drawing/2014/main" id="{B7317392-EF87-4050-8BBE-32F74B0CF15A}"/>
              </a:ext>
            </a:extLst>
          </p:cNvPr>
          <p:cNvGrpSpPr/>
          <p:nvPr userDrawn="1"/>
        </p:nvGrpSpPr>
        <p:grpSpPr>
          <a:xfrm>
            <a:off x="0" y="2993948"/>
            <a:ext cx="2338039" cy="100800"/>
            <a:chOff x="0" y="3240138"/>
            <a:chExt cx="2338039" cy="100800"/>
          </a:xfrm>
        </p:grpSpPr>
        <p:cxnSp>
          <p:nvCxnSpPr>
            <p:cNvPr id="13" name="Suora yhdysviiva 12">
              <a:extLst>
                <a:ext uri="{FF2B5EF4-FFF2-40B4-BE49-F238E27FC236}">
                  <a16:creationId xmlns:a16="http://schemas.microsoft.com/office/drawing/2014/main" id="{785A4134-866D-4143-AC1E-8A2FFDB49855}"/>
                </a:ext>
              </a:extLst>
            </p:cNvPr>
            <p:cNvCxnSpPr/>
            <p:nvPr userDrawn="1"/>
          </p:nvCxnSpPr>
          <p:spPr>
            <a:xfrm>
              <a:off x="0" y="3290538"/>
              <a:ext cx="2294965"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2237239"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6" name="Tekstin paikkamerkki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Kuvan paikkamerkki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rtlCol="0" anchor="ctr" anchorCtr="0">
            <a:normAutofit/>
          </a:bodyPr>
          <a:lstStyle>
            <a:lvl1pPr marL="0" indent="0" algn="ctr">
              <a:buNone/>
              <a:defRPr sz="1400"/>
            </a:lvl1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2698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on ja alaotsikon sisällön asettelu">
    <p:spTree>
      <p:nvGrpSpPr>
        <p:cNvPr id="1" name=""/>
        <p:cNvGrpSpPr/>
        <p:nvPr/>
      </p:nvGrpSpPr>
      <p:grpSpPr>
        <a:xfrm>
          <a:off x="0" y="0"/>
          <a:ext cx="0" cy="0"/>
          <a:chOff x="0" y="0"/>
          <a:chExt cx="0" cy="0"/>
        </a:xfrm>
      </p:grpSpPr>
      <p:sp>
        <p:nvSpPr>
          <p:cNvPr id="22" name="Kuvan paikkamerkki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rtlCol="0" anchor="ctr" anchorCtr="0">
            <a:normAutofit/>
          </a:bodyPr>
          <a:lstStyle>
            <a:lvl1pPr marL="0" indent="0" algn="ctr">
              <a:buNone/>
              <a:defRPr sz="1800"/>
            </a:lvl1pPr>
          </a:lstStyle>
          <a:p>
            <a:pPr rtl="0"/>
            <a:r>
              <a:rPr lang="fi-FI" noProof="0" smtClean="0"/>
              <a:t>Lisää kuva napsauttamalla kuvaketta</a:t>
            </a:r>
            <a:endParaRPr lang="fi-FI" noProof="0" dirty="0"/>
          </a:p>
        </p:txBody>
      </p:sp>
      <p:sp>
        <p:nvSpPr>
          <p:cNvPr id="7" name="Suorakulmio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2" name="Otsikko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rtlCol="0" anchor="b">
            <a:normAutofit/>
          </a:bodyPr>
          <a:lstStyle>
            <a:lvl1pPr algn="ctr">
              <a:defRPr sz="3600"/>
            </a:lvl1pPr>
          </a:lstStyle>
          <a:p>
            <a:pPr rtl="0"/>
            <a:r>
              <a:rPr lang="fi-FI" noProof="0" dirty="0"/>
              <a:t>MUOKKAA NAPSAUTTAMALLA</a:t>
            </a:r>
          </a:p>
        </p:txBody>
      </p:sp>
      <p:sp>
        <p:nvSpPr>
          <p:cNvPr id="3" name="Tekstin paikkamerkki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rtlCol="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4" name="Päivämäärän paikkamerkki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fi-FI" noProof="0" dirty="0"/>
              <a:t>PP.KK.20XX</a:t>
            </a:r>
          </a:p>
        </p:txBody>
      </p:sp>
      <p:sp>
        <p:nvSpPr>
          <p:cNvPr id="5" name="Alatunnisteen paikkamerkki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fi-FI" noProof="0" dirty="0"/>
              <a:t>LISÄÄ ALATUNNISTE</a:t>
            </a:r>
          </a:p>
        </p:txBody>
      </p:sp>
      <p:sp>
        <p:nvSpPr>
          <p:cNvPr id="6" name="Dian numeron paikkamerkki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11" name="Kuvan paikkamerkki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sp>
        <p:nvSpPr>
          <p:cNvPr id="17" name="Soikio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8" name="Suora yhdysviiva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Soikio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20" name="Suora yhdysviiva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Ryhmä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Ryhmä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uora yhdysviiva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oikio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21" name="Soikio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Tree>
    <p:extLst>
      <p:ext uri="{BB962C8B-B14F-4D97-AF65-F5344CB8AC3E}">
        <p14:creationId xmlns:p14="http://schemas.microsoft.com/office/powerpoint/2010/main" val="32350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men sisältökohteen asettelu">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fi-FI" noProof="0" dirty="0"/>
          </a:p>
        </p:txBody>
      </p:sp>
      <p:sp>
        <p:nvSpPr>
          <p:cNvPr id="5" name="Päivämäärän paikkamerkki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fi-FI" noProof="0" dirty="0"/>
              <a:t>PP.KK.20XX</a:t>
            </a:r>
          </a:p>
        </p:txBody>
      </p:sp>
      <p:sp>
        <p:nvSpPr>
          <p:cNvPr id="6" name="Alatunnisteen paikkamerkki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fi-FI" noProof="0" dirty="0"/>
              <a:t>LISÄÄ ALATUNNISTE</a:t>
            </a:r>
          </a:p>
        </p:txBody>
      </p:sp>
      <p:sp>
        <p:nvSpPr>
          <p:cNvPr id="7" name="Dian numeron paikkamerkki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fi-FI" noProof="0" smtClean="0"/>
              <a:t>‹#›</a:t>
            </a:fld>
            <a:endParaRPr lang="fi-FI" noProof="0" dirty="0"/>
          </a:p>
        </p:txBody>
      </p:sp>
      <p:sp>
        <p:nvSpPr>
          <p:cNvPr id="8" name="Otsikko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rtlCol="0" anchor="b">
            <a:normAutofit/>
          </a:bodyPr>
          <a:lstStyle>
            <a:lvl1pPr algn="r">
              <a:defRPr sz="3600"/>
            </a:lvl1pPr>
          </a:lstStyle>
          <a:p>
            <a:pPr rtl="0"/>
            <a:r>
              <a:rPr lang="fi-FI" noProof="0" smtClean="0"/>
              <a:t>Muokkaa perustyyl. napsautt.</a:t>
            </a:r>
            <a:endParaRPr lang="fi-FI" noProof="0" dirty="0"/>
          </a:p>
        </p:txBody>
      </p:sp>
      <p:sp>
        <p:nvSpPr>
          <p:cNvPr id="9" name="Tekstin paikkamerkki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rtlCol="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0" name="Kuvan paikkamerkki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fi-FI" noProof="0" smtClean="0"/>
              <a:t>Lisää kuva napsauttamalla kuvaketta</a:t>
            </a:r>
            <a:endParaRPr lang="fi-FI" noProof="0" dirty="0"/>
          </a:p>
        </p:txBody>
      </p:sp>
      <p:grpSp>
        <p:nvGrpSpPr>
          <p:cNvPr id="11" name="Ryhmä 10">
            <a:extLst>
              <a:ext uri="{FF2B5EF4-FFF2-40B4-BE49-F238E27FC236}">
                <a16:creationId xmlns:a16="http://schemas.microsoft.com/office/drawing/2014/main" id="{59E4D57E-4989-4939-A31F-637543FAB606}"/>
              </a:ext>
            </a:extLst>
          </p:cNvPr>
          <p:cNvGrpSpPr/>
          <p:nvPr userDrawn="1"/>
        </p:nvGrpSpPr>
        <p:grpSpPr>
          <a:xfrm flipH="1">
            <a:off x="7105832" y="1375202"/>
            <a:ext cx="5086170" cy="100800"/>
            <a:chOff x="304631" y="3240138"/>
            <a:chExt cx="3175626" cy="100800"/>
          </a:xfrm>
        </p:grpSpPr>
        <p:cxnSp>
          <p:nvCxnSpPr>
            <p:cNvPr id="12" name="Suora yhdysviiva 11">
              <a:extLst>
                <a:ext uri="{FF2B5EF4-FFF2-40B4-BE49-F238E27FC236}">
                  <a16:creationId xmlns:a16="http://schemas.microsoft.com/office/drawing/2014/main" id="{370B72A7-B625-48B8-88E6-BCE2A4DD531E}"/>
                </a:ext>
              </a:extLst>
            </p:cNvPr>
            <p:cNvCxnSpPr>
              <a:cxnSpLocks/>
            </p:cNvCxnSpPr>
            <p:nvPr userDrawn="1"/>
          </p:nvCxnSpPr>
          <p:spPr>
            <a:xfrm>
              <a:off x="304631" y="3290538"/>
              <a:ext cx="315125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oikio 12">
              <a:extLst>
                <a:ext uri="{FF2B5EF4-FFF2-40B4-BE49-F238E27FC236}">
                  <a16:creationId xmlns:a16="http://schemas.microsoft.com/office/drawing/2014/main" id="{01ED729F-F8A5-4244-9776-4935C260F11F}"/>
                </a:ext>
              </a:extLst>
            </p:cNvPr>
            <p:cNvSpPr/>
            <p:nvPr userDrawn="1"/>
          </p:nvSpPr>
          <p:spPr>
            <a:xfrm>
              <a:off x="3414533"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i-FI" noProof="0" dirty="0"/>
            </a:p>
          </p:txBody>
        </p:sp>
      </p:grpSp>
      <p:sp>
        <p:nvSpPr>
          <p:cNvPr id="14" name="Tekstin paikkamerkki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cxnSp>
        <p:nvCxnSpPr>
          <p:cNvPr id="17" name="Suora yhdysviiva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oikio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9" name="Suora yhdysviiva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oikio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2" name="Tekstin paikkamerkki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16" name="Tekstin paikkamerkki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1</a:t>
            </a:r>
          </a:p>
        </p:txBody>
      </p:sp>
      <p:sp>
        <p:nvSpPr>
          <p:cNvPr id="34" name="Tekstin paikkamerkki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5" name="Tekstin paikkamerkki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2</a:t>
            </a:r>
          </a:p>
        </p:txBody>
      </p:sp>
      <p:sp>
        <p:nvSpPr>
          <p:cNvPr id="36" name="Tekstin paikkamerkki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7" name="Tekstin paikkamerkki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sp>
        <p:nvSpPr>
          <p:cNvPr id="38" name="Tekstin paikkamerkki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fi-FI" noProof="0" dirty="0"/>
              <a:t>3</a:t>
            </a:r>
          </a:p>
        </p:txBody>
      </p:sp>
      <p:sp>
        <p:nvSpPr>
          <p:cNvPr id="39" name="Tekstin paikkamerkki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dirty="0" smtClean="0"/>
              <a:t>Muokkaa tekstin perustyylejä</a:t>
            </a:r>
            <a:endParaRPr lang="fi-FI" noProof="0" dirty="0"/>
          </a:p>
        </p:txBody>
      </p:sp>
      <p:cxnSp>
        <p:nvCxnSpPr>
          <p:cNvPr id="21" name="Suora yhdysviiva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uora yhdysviiva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i-FI" noProof="0" dirty="0"/>
              <a:t>Muokkaa otsikon perustyyliä napsauttamalla</a:t>
            </a:r>
          </a:p>
        </p:txBody>
      </p:sp>
      <p:sp>
        <p:nvSpPr>
          <p:cNvPr id="3" name="Tekstin paikkamerkki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4" name="Päivämäärän paikkamerkki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pPr rtl="0"/>
            <a:r>
              <a:rPr lang="fi-FI" noProof="0" dirty="0"/>
              <a:t>PP.KK.20XX</a:t>
            </a:r>
          </a:p>
        </p:txBody>
      </p:sp>
      <p:sp>
        <p:nvSpPr>
          <p:cNvPr id="5" name="Alatunnisteen paikkamerkki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pPr rtl="0"/>
            <a:r>
              <a:rPr lang="fi-FI" noProof="0" dirty="0"/>
              <a:t>LISÄÄ ALATUNNISTE</a:t>
            </a:r>
          </a:p>
        </p:txBody>
      </p:sp>
      <p:sp>
        <p:nvSpPr>
          <p:cNvPr id="6" name="Dian numeron paikkamerkki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pPr rtl="0"/>
            <a:fld id="{8D581BC7-E183-40DB-AC97-C19EA4EB8894}" type="slidenum">
              <a:rPr lang="fi-FI" noProof="0" smtClean="0"/>
              <a:pPr/>
              <a:t>‹#›</a:t>
            </a:fld>
            <a:endParaRPr lang="fi-FI" noProof="0" dirty="0"/>
          </a:p>
        </p:txBody>
      </p:sp>
      <p:sp>
        <p:nvSpPr>
          <p:cNvPr id="7" name="Soikio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0" name="Suora yhdysviiva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oikio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13" name="Suora yhdysviiva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90" r:id="rId33"/>
    <p:sldLayoutId id="2147483691" r:id="rId34"/>
    <p:sldLayoutId id="2147483688" r:id="rId35"/>
    <p:sldLayoutId id="2147483689" r:id="rId36"/>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4F6FF42-70E3-4A7F-B5D8-2928FCB71A74}"/>
              </a:ext>
            </a:extLst>
          </p:cNvPr>
          <p:cNvSpPr>
            <a:spLocks noGrp="1"/>
          </p:cNvSpPr>
          <p:nvPr>
            <p:ph type="ctrTitle"/>
          </p:nvPr>
        </p:nvSpPr>
        <p:spPr/>
        <p:txBody>
          <a:bodyPr rtlCol="0">
            <a:normAutofit/>
          </a:bodyPr>
          <a:lstStyle/>
          <a:p>
            <a:pPr rtl="0"/>
            <a:r>
              <a:rPr lang="fi-FI" dirty="0" smtClean="0"/>
              <a:t>TALOUDEN MAAILMA</a:t>
            </a:r>
            <a:endParaRPr lang="fi-FI" dirty="0"/>
          </a:p>
        </p:txBody>
      </p:sp>
    </p:spTree>
    <p:extLst>
      <p:ext uri="{BB962C8B-B14F-4D97-AF65-F5344CB8AC3E}">
        <p14:creationId xmlns:p14="http://schemas.microsoft.com/office/powerpoint/2010/main" val="2104048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INFLAATION HAITAT</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10</a:t>
            </a:fld>
            <a:endParaRPr lang="fi-FI" noProof="0" dirty="0"/>
          </a:p>
        </p:txBody>
      </p:sp>
      <p:sp>
        <p:nvSpPr>
          <p:cNvPr id="6" name="Sisällön paikkamerkki 5"/>
          <p:cNvSpPr>
            <a:spLocks noGrp="1"/>
          </p:cNvSpPr>
          <p:nvPr>
            <p:ph idx="1"/>
          </p:nvPr>
        </p:nvSpPr>
        <p:spPr>
          <a:xfrm>
            <a:off x="838200" y="1187777"/>
            <a:ext cx="10515600" cy="4690943"/>
          </a:xfrm>
        </p:spPr>
        <p:txBody>
          <a:bodyPr>
            <a:normAutofit fontScale="32500" lnSpcReduction="20000"/>
          </a:bodyPr>
          <a:lstStyle/>
          <a:p>
            <a:pPr marL="0" indent="0">
              <a:buNone/>
            </a:pPr>
            <a:r>
              <a:rPr lang="fi-FI" sz="490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ULKOMAANKAUPPAA HARJOITTAVAT YRITYKSET</a:t>
            </a:r>
          </a:p>
          <a:p>
            <a:pPr marL="0" indent="0">
              <a:buNone/>
            </a:pPr>
            <a:r>
              <a:rPr lang="fi-FI" sz="4900" dirty="0" smtClean="0">
                <a:latin typeface="Verdana" panose="020B0604030504040204" pitchFamily="34" charset="0"/>
                <a:ea typeface="Verdana" panose="020B0604030504040204" pitchFamily="34" charset="0"/>
                <a:cs typeface="Verdana" panose="020B0604030504040204" pitchFamily="34" charset="0"/>
              </a:rPr>
              <a:t>- </a:t>
            </a:r>
            <a:r>
              <a:rPr lang="fi-FI" sz="4900" b="1" dirty="0" smtClean="0">
                <a:latin typeface="Verdana" panose="020B0604030504040204" pitchFamily="34" charset="0"/>
                <a:ea typeface="Verdana" panose="020B0604030504040204" pitchFamily="34" charset="0"/>
                <a:cs typeface="Verdana" panose="020B0604030504040204" pitchFamily="34" charset="0"/>
              </a:rPr>
              <a:t>ULKOMAANKAUPPA KÄRSII, JOS KILPAILEVISSA MAISSA  HINNAT NOUSEVAT HITAAMMIN KUIN SUOMESSA</a:t>
            </a:r>
          </a:p>
          <a:p>
            <a:pPr marL="0" indent="0">
              <a:buNone/>
            </a:pPr>
            <a:r>
              <a:rPr lang="fi-FI" sz="490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KAIKKI </a:t>
            </a:r>
            <a:r>
              <a:rPr lang="fi-FI" sz="49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IHMISET</a:t>
            </a:r>
          </a:p>
          <a:p>
            <a:pPr>
              <a:buFontTx/>
              <a:buChar char="-"/>
            </a:pPr>
            <a:r>
              <a:rPr lang="fi-FI" sz="4900" b="1" dirty="0" smtClean="0">
                <a:latin typeface="Verdana" panose="020B0604030504040204" pitchFamily="34" charset="0"/>
                <a:ea typeface="Verdana" panose="020B0604030504040204" pitchFamily="34" charset="0"/>
                <a:cs typeface="Verdana" panose="020B0604030504040204" pitchFamily="34" charset="0"/>
              </a:rPr>
              <a:t>IHMISILLÄ EI OLE ENÄÄ VARAA OSTAA HYÖDYKKEITÄ YHTÄ PALJON KUIN ENNEN</a:t>
            </a:r>
          </a:p>
          <a:p>
            <a:pPr>
              <a:buFontTx/>
              <a:buChar char="-"/>
            </a:pPr>
            <a:r>
              <a:rPr lang="fi-FI" sz="4900" b="1" dirty="0" smtClean="0">
                <a:latin typeface="Verdana" panose="020B0604030504040204" pitchFamily="34" charset="0"/>
                <a:ea typeface="Verdana" panose="020B0604030504040204" pitchFamily="34" charset="0"/>
                <a:cs typeface="Verdana" panose="020B0604030504040204" pitchFamily="34" charset="0"/>
              </a:rPr>
              <a:t>TULEVAISUUTTA ON VAIKEA SUUNNITELLA</a:t>
            </a:r>
          </a:p>
          <a:p>
            <a:pPr marL="0" indent="0">
              <a:buNone/>
            </a:pPr>
            <a:r>
              <a:rPr lang="fi-FI" sz="490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YRITYKSET</a:t>
            </a:r>
            <a:endParaRPr lang="fi-FI" sz="490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a:buFontTx/>
              <a:buChar char="-"/>
            </a:pPr>
            <a:r>
              <a:rPr lang="fi-FI" sz="4900" b="1" dirty="0" smtClean="0">
                <a:latin typeface="Verdana" panose="020B0604030504040204" pitchFamily="34" charset="0"/>
                <a:ea typeface="Verdana" panose="020B0604030504040204" pitchFamily="34" charset="0"/>
                <a:cs typeface="Verdana" panose="020B0604030504040204" pitchFamily="34" charset="0"/>
              </a:rPr>
              <a:t>TALOUSVAIKEUKSIA, KOSKA HYÖDYKKEET EIVÄT MENE ENÄÄ KAUPAKSI YHTÄ HYVIN KUIN ENNEN → LOMAUTUKSET JA IRTISANOMISET</a:t>
            </a:r>
          </a:p>
          <a:p>
            <a:pPr>
              <a:buFontTx/>
              <a:buChar char="-"/>
            </a:pPr>
            <a:r>
              <a:rPr lang="fi-FI" sz="4900" b="1" dirty="0" smtClean="0">
                <a:latin typeface="Verdana" panose="020B0604030504040204" pitchFamily="34" charset="0"/>
                <a:ea typeface="Verdana" panose="020B0604030504040204" pitchFamily="34" charset="0"/>
                <a:cs typeface="Verdana" panose="020B0604030504040204" pitchFamily="34" charset="0"/>
              </a:rPr>
              <a:t>TULEVAISUUDEN SUUNNITTELU VAIKEAA: EI USKALLETA ESIM. TEHDÄ INVESTOINTEJA, KOSKA TALOUDESSA VALLITSEE EPÄVARMUUS</a:t>
            </a:r>
          </a:p>
          <a:p>
            <a:pPr marL="0" indent="0">
              <a:buNone/>
            </a:pPr>
            <a:r>
              <a:rPr lang="fi-FI" sz="4900" b="1" dirty="0" smtClean="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TULONSIIRTOJEN VARASSA ELÄVÄT IHMISET</a:t>
            </a:r>
          </a:p>
          <a:p>
            <a:pPr marL="0" indent="0">
              <a:buNone/>
            </a:pPr>
            <a:r>
              <a:rPr lang="fi-FI" sz="4900" dirty="0" smtClean="0"/>
              <a:t>- </a:t>
            </a:r>
            <a:r>
              <a:rPr lang="fi-FI" sz="4900" b="1" dirty="0" smtClean="0">
                <a:latin typeface="Verdana" panose="020B0604030504040204" pitchFamily="34" charset="0"/>
                <a:ea typeface="Verdana" panose="020B0604030504040204" pitchFamily="34" charset="0"/>
                <a:cs typeface="Verdana" panose="020B0604030504040204" pitchFamily="34" charset="0"/>
              </a:rPr>
              <a:t>TULONSIIRROT, ESIM. OPINTOTUET EIVÄT NOUSE SAMAA VAUHTIA KUIN INFLAATIO: TUKIEN VARASSA ELÄVÄT KÄRSIVÄT INFLAATIOSTA ENITEN</a:t>
            </a:r>
          </a:p>
          <a:p>
            <a:pPr marL="0" indent="0">
              <a:buNone/>
            </a:pPr>
            <a:r>
              <a:rPr lang="fi-FI" sz="4900" b="1" dirty="0" smtClean="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KUNNAT </a:t>
            </a:r>
            <a:r>
              <a:rPr lang="fi-FI" sz="49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JA VALTIO</a:t>
            </a:r>
          </a:p>
          <a:p>
            <a:pPr>
              <a:buFontTx/>
              <a:buChar char="-"/>
            </a:pPr>
            <a:r>
              <a:rPr lang="fi-FI" sz="4900" b="1" dirty="0" smtClean="0">
                <a:latin typeface="Verdana" panose="020B0604030504040204" pitchFamily="34" charset="0"/>
                <a:ea typeface="Verdana" panose="020B0604030504040204" pitchFamily="34" charset="0"/>
                <a:cs typeface="Verdana" panose="020B0604030504040204" pitchFamily="34" charset="0"/>
              </a:rPr>
              <a:t>VEROTULOT VÄHENEVÄT</a:t>
            </a:r>
          </a:p>
          <a:p>
            <a:endParaRPr lang="fi-FI" dirty="0"/>
          </a:p>
        </p:txBody>
      </p:sp>
    </p:spTree>
    <p:extLst>
      <p:ext uri="{BB962C8B-B14F-4D97-AF65-F5344CB8AC3E}">
        <p14:creationId xmlns:p14="http://schemas.microsoft.com/office/powerpoint/2010/main" val="3534675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p:cTn id="71"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 calcmode="lin" valueType="num">
                                      <p:cBhvr>
                                        <p:cTn id="79"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 calcmode="lin" valueType="num">
                                      <p:cBhvr>
                                        <p:cTn id="87"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6">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6">
                                            <p:txEl>
                                              <p:pRg st="11" end="11"/>
                                            </p:txEl>
                                          </p:spTgt>
                                        </p:tgtEl>
                                        <p:attrNameLst>
                                          <p:attrName>style.visibility</p:attrName>
                                        </p:attrNameLst>
                                      </p:cBhvr>
                                      <p:to>
                                        <p:strVal val="visible"/>
                                      </p:to>
                                    </p:set>
                                    <p:anim calcmode="lin" valueType="num">
                                      <p:cBhvr>
                                        <p:cTn id="95"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6">
                                            <p:txEl>
                                              <p:pRg st="11" end="11"/>
                                            </p:txEl>
                                          </p:spTgt>
                                        </p:tgtEl>
                                        <p:attrNameLst>
                                          <p:attrName>style.rotation</p:attrName>
                                        </p:attrNameLst>
                                      </p:cBhvr>
                                      <p:tavLst>
                                        <p:tav tm="0">
                                          <p:val>
                                            <p:fltVal val="90"/>
                                          </p:val>
                                        </p:tav>
                                        <p:tav tm="100000">
                                          <p:val>
                                            <p:fltVal val="0"/>
                                          </p:val>
                                        </p:tav>
                                      </p:tavLst>
                                    </p:anim>
                                    <p:animEffect transition="in" filter="fade">
                                      <p:cBhvr>
                                        <p:cTn id="98"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4) Miksi varakkaammat henkilöt eivät kärsi inflaatiosta yhtä paljon kuin köyhemmät?</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11</a:t>
            </a:fld>
            <a:endParaRPr lang="fi-FI" noProof="0" dirty="0"/>
          </a:p>
        </p:txBody>
      </p:sp>
      <p:sp>
        <p:nvSpPr>
          <p:cNvPr id="6" name="Sisällön paikkamerkki 5"/>
          <p:cNvSpPr>
            <a:spLocks noGrp="1"/>
          </p:cNvSpPr>
          <p:nvPr>
            <p:ph idx="1"/>
          </p:nvPr>
        </p:nvSpPr>
        <p:spPr/>
        <p:txBody>
          <a:bodyPr/>
          <a:lstStyle/>
          <a:p>
            <a:pPr marL="0" indent="0">
              <a:buNone/>
            </a:pPr>
            <a:r>
              <a:rPr lang="fi-FI" dirty="0" smtClean="0"/>
              <a:t>Rikkaiden omaisuus on sijoitettu asuntoihin ja muuhun kiinteään omaisuuteen, jonka arvoa inflaatio nostaa.</a:t>
            </a:r>
          </a:p>
          <a:p>
            <a:pPr marL="0" indent="0">
              <a:buNone/>
            </a:pPr>
            <a:r>
              <a:rPr lang="fi-FI" dirty="0" smtClean="0"/>
              <a:t>Köyhemmät ovat riippuvaisia tulonsiirroista (esim. eläkkeet, työttömyystuet ja opintotuet), jotka eivät nouse yhtä nopeasti kuin inflaatio.</a:t>
            </a:r>
            <a:endParaRPr lang="fi-FI" dirty="0"/>
          </a:p>
        </p:txBody>
      </p:sp>
      <p:pic>
        <p:nvPicPr>
          <p:cNvPr id="8" name="Kuva 7"/>
          <p:cNvPicPr>
            <a:picLocks noChangeAspect="1"/>
          </p:cNvPicPr>
          <p:nvPr/>
        </p:nvPicPr>
        <p:blipFill>
          <a:blip r:embed="rId2"/>
          <a:stretch>
            <a:fillRect/>
          </a:stretch>
        </p:blipFill>
        <p:spPr>
          <a:xfrm>
            <a:off x="2968489" y="3104528"/>
            <a:ext cx="5016154" cy="3528473"/>
          </a:xfrm>
          <a:prstGeom prst="rect">
            <a:avLst/>
          </a:prstGeom>
          <a:ln>
            <a:noFill/>
          </a:ln>
          <a:effectLst>
            <a:softEdge rad="112500"/>
          </a:effectLst>
        </p:spPr>
      </p:pic>
    </p:spTree>
    <p:extLst>
      <p:ext uri="{BB962C8B-B14F-4D97-AF65-F5344CB8AC3E}">
        <p14:creationId xmlns:p14="http://schemas.microsoft.com/office/powerpoint/2010/main" val="53939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5) Miksi deflaatio on suurempi ongelma kuin inflaatio?</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12</a:t>
            </a:fld>
            <a:endParaRPr lang="fi-FI" noProof="0" dirty="0"/>
          </a:p>
        </p:txBody>
      </p:sp>
      <p:sp>
        <p:nvSpPr>
          <p:cNvPr id="6" name="Sisällön paikkamerkki 5"/>
          <p:cNvSpPr>
            <a:spLocks noGrp="1"/>
          </p:cNvSpPr>
          <p:nvPr>
            <p:ph idx="1"/>
          </p:nvPr>
        </p:nvSpPr>
        <p:spPr/>
        <p:txBody>
          <a:bodyPr/>
          <a:lstStyle/>
          <a:p>
            <a:r>
              <a:rPr lang="fi-FI" dirty="0" smtClean="0"/>
              <a:t>Ihmiset lykkäävät ostopäätöksiään ja odottavat hintojen edelleen laskevan -&gt; yritykset joutuvat vaikeuksiin ja laskemaan hintoja -&gt; halvemmat hinnat eivät kuitenkaan lisää myyntiä, vaan ihmiset yhä lykkäävät ostopäätöksiään</a:t>
            </a:r>
          </a:p>
          <a:p>
            <a:pPr marL="0" indent="0">
              <a:buNone/>
            </a:pPr>
            <a:r>
              <a:rPr lang="fi-FI" dirty="0" smtClean="0"/>
              <a:t>-&gt; talouskasvu heikkenee, yritysten kannattavuus laskee, työttömyys lisääntyy ja verotulot laskevat</a:t>
            </a:r>
            <a:endParaRPr lang="fi-FI" dirty="0"/>
          </a:p>
        </p:txBody>
      </p:sp>
    </p:spTree>
    <p:extLst>
      <p:ext uri="{BB962C8B-B14F-4D97-AF65-F5344CB8AC3E}">
        <p14:creationId xmlns:p14="http://schemas.microsoft.com/office/powerpoint/2010/main" val="39216069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dirty="0" smtClean="0"/>
              <a:t>Tehtävä 6</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13</a:t>
            </a:fld>
            <a:endParaRPr lang="fi-FI" noProof="0" dirty="0"/>
          </a:p>
        </p:txBody>
      </p:sp>
      <p:sp>
        <p:nvSpPr>
          <p:cNvPr id="8" name="Tekstin paikkamerkki 7"/>
          <p:cNvSpPr>
            <a:spLocks noGrp="1"/>
          </p:cNvSpPr>
          <p:nvPr>
            <p:ph type="body" idx="1"/>
          </p:nvPr>
        </p:nvSpPr>
        <p:spPr/>
        <p:txBody>
          <a:bodyPr/>
          <a:lstStyle/>
          <a:p>
            <a:r>
              <a:rPr lang="fi-FI" dirty="0" smtClean="0"/>
              <a:t>LASKUSUHDANNE</a:t>
            </a:r>
            <a:endParaRPr lang="fi-FI" dirty="0"/>
          </a:p>
        </p:txBody>
      </p:sp>
      <p:sp>
        <p:nvSpPr>
          <p:cNvPr id="9" name="Sisällön paikkamerkki 8"/>
          <p:cNvSpPr>
            <a:spLocks noGrp="1"/>
          </p:cNvSpPr>
          <p:nvPr>
            <p:ph sz="half" idx="2"/>
          </p:nvPr>
        </p:nvSpPr>
        <p:spPr/>
        <p:txBody>
          <a:bodyPr/>
          <a:lstStyle/>
          <a:p>
            <a:r>
              <a:rPr lang="fi-FI" dirty="0" smtClean="0">
                <a:latin typeface="Arial Black" panose="020B0A04020102020204" pitchFamily="34" charset="0"/>
              </a:rPr>
              <a:t>Investoinnit vähenevät</a:t>
            </a:r>
          </a:p>
          <a:p>
            <a:r>
              <a:rPr lang="fi-FI" dirty="0" smtClean="0">
                <a:latin typeface="Arial Black" panose="020B0A04020102020204" pitchFamily="34" charset="0"/>
              </a:rPr>
              <a:t>Verotulot vähenevät</a:t>
            </a:r>
          </a:p>
          <a:p>
            <a:r>
              <a:rPr lang="fi-FI" dirty="0" smtClean="0">
                <a:latin typeface="Arial Black" panose="020B0A04020102020204" pitchFamily="34" charset="0"/>
              </a:rPr>
              <a:t>Valtion velka kasvaa</a:t>
            </a:r>
          </a:p>
          <a:p>
            <a:r>
              <a:rPr lang="fi-FI" dirty="0" smtClean="0">
                <a:latin typeface="Arial Black" panose="020B0A04020102020204" pitchFamily="34" charset="0"/>
              </a:rPr>
              <a:t>Vientitulot vähenevät</a:t>
            </a:r>
          </a:p>
          <a:p>
            <a:r>
              <a:rPr lang="fi-FI" dirty="0" smtClean="0">
                <a:latin typeface="Arial Black" panose="020B0A04020102020204" pitchFamily="34" charset="0"/>
              </a:rPr>
              <a:t>Työntekijöitä lomautetaan ja jopa irtisanotaan</a:t>
            </a:r>
            <a:endParaRPr lang="fi-FI" dirty="0">
              <a:latin typeface="Arial Black" panose="020B0A04020102020204" pitchFamily="34" charset="0"/>
            </a:endParaRPr>
          </a:p>
        </p:txBody>
      </p:sp>
      <p:sp>
        <p:nvSpPr>
          <p:cNvPr id="10" name="Tekstin paikkamerkki 9"/>
          <p:cNvSpPr>
            <a:spLocks noGrp="1"/>
          </p:cNvSpPr>
          <p:nvPr>
            <p:ph type="body" sz="quarter" idx="3"/>
          </p:nvPr>
        </p:nvSpPr>
        <p:spPr/>
        <p:txBody>
          <a:bodyPr/>
          <a:lstStyle/>
          <a:p>
            <a:r>
              <a:rPr lang="fi-FI" dirty="0" smtClean="0"/>
              <a:t>NOUSUSUHDANNE</a:t>
            </a:r>
            <a:endParaRPr lang="fi-FI" dirty="0"/>
          </a:p>
        </p:txBody>
      </p:sp>
      <p:sp>
        <p:nvSpPr>
          <p:cNvPr id="11" name="Sisällön paikkamerkki 10"/>
          <p:cNvSpPr>
            <a:spLocks noGrp="1"/>
          </p:cNvSpPr>
          <p:nvPr>
            <p:ph sz="quarter" idx="4"/>
          </p:nvPr>
        </p:nvSpPr>
        <p:spPr/>
        <p:txBody>
          <a:bodyPr/>
          <a:lstStyle/>
          <a:p>
            <a:r>
              <a:rPr lang="fi-FI" dirty="0" smtClean="0">
                <a:latin typeface="Arial Black" panose="020B0A04020102020204" pitchFamily="34" charset="0"/>
              </a:rPr>
              <a:t>Työpaikkoja syntyy lisää</a:t>
            </a:r>
          </a:p>
          <a:p>
            <a:r>
              <a:rPr lang="fi-FI" dirty="0" smtClean="0">
                <a:latin typeface="Arial Black" panose="020B0A04020102020204" pitchFamily="34" charset="0"/>
              </a:rPr>
              <a:t>Palkat nousevat</a:t>
            </a:r>
          </a:p>
          <a:p>
            <a:r>
              <a:rPr lang="fi-FI" dirty="0" smtClean="0">
                <a:latin typeface="Arial Black" panose="020B0A04020102020204" pitchFamily="34" charset="0"/>
              </a:rPr>
              <a:t>Hinnat nousevat eli inflaatio kiihtyy</a:t>
            </a:r>
          </a:p>
          <a:p>
            <a:r>
              <a:rPr lang="fi-FI" dirty="0" smtClean="0">
                <a:latin typeface="Arial Black" panose="020B0A04020102020204" pitchFamily="34" charset="0"/>
              </a:rPr>
              <a:t>Vaarana talouden ylikuumeneminen</a:t>
            </a:r>
          </a:p>
          <a:p>
            <a:r>
              <a:rPr lang="fi-FI" dirty="0" smtClean="0">
                <a:latin typeface="Arial Black" panose="020B0A04020102020204" pitchFamily="34" charset="0"/>
              </a:rPr>
              <a:t>Hyödykkeiden kysyntä kasvaa</a:t>
            </a:r>
            <a:endParaRPr lang="fi-FI" dirty="0">
              <a:latin typeface="Arial Black" panose="020B0A04020102020204" pitchFamily="34" charset="0"/>
            </a:endParaRPr>
          </a:p>
        </p:txBody>
      </p:sp>
    </p:spTree>
    <p:extLst>
      <p:ext uri="{BB962C8B-B14F-4D97-AF65-F5344CB8AC3E}">
        <p14:creationId xmlns:p14="http://schemas.microsoft.com/office/powerpoint/2010/main" val="36546598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barn(inVertical)">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barn(inVertical)">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barn(inVertical)">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barn(inVertical)">
                                      <p:cBhvr>
                                        <p:cTn id="5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14</a:t>
            </a:fld>
            <a:endParaRPr lang="fi-FI" noProof="0" dirty="0"/>
          </a:p>
        </p:txBody>
      </p:sp>
      <p:pic>
        <p:nvPicPr>
          <p:cNvPr id="10" name="Kuva 9"/>
          <p:cNvPicPr>
            <a:picLocks noChangeAspect="1"/>
          </p:cNvPicPr>
          <p:nvPr/>
        </p:nvPicPr>
        <p:blipFill>
          <a:blip r:embed="rId2"/>
          <a:stretch>
            <a:fillRect/>
          </a:stretch>
        </p:blipFill>
        <p:spPr>
          <a:xfrm>
            <a:off x="6546574" y="1155424"/>
            <a:ext cx="5486400" cy="4229100"/>
          </a:xfrm>
          <a:prstGeom prst="rect">
            <a:avLst/>
          </a:prstGeom>
        </p:spPr>
      </p:pic>
      <p:pic>
        <p:nvPicPr>
          <p:cNvPr id="11" name="Kuva 10"/>
          <p:cNvPicPr>
            <a:picLocks noChangeAspect="1"/>
          </p:cNvPicPr>
          <p:nvPr/>
        </p:nvPicPr>
        <p:blipFill>
          <a:blip r:embed="rId3"/>
          <a:stretch>
            <a:fillRect/>
          </a:stretch>
        </p:blipFill>
        <p:spPr>
          <a:xfrm>
            <a:off x="426761" y="1183999"/>
            <a:ext cx="5534025" cy="4200525"/>
          </a:xfrm>
          <a:prstGeom prst="rect">
            <a:avLst/>
          </a:prstGeom>
        </p:spPr>
      </p:pic>
    </p:spTree>
    <p:extLst>
      <p:ext uri="{BB962C8B-B14F-4D97-AF65-F5344CB8AC3E}">
        <p14:creationId xmlns:p14="http://schemas.microsoft.com/office/powerpoint/2010/main" val="3669576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7</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15</a:t>
            </a:fld>
            <a:endParaRPr lang="fi-FI" noProof="0" dirty="0"/>
          </a:p>
        </p:txBody>
      </p:sp>
      <p:sp>
        <p:nvSpPr>
          <p:cNvPr id="6" name="Sisällön paikkamerkki 5"/>
          <p:cNvSpPr>
            <a:spLocks noGrp="1"/>
          </p:cNvSpPr>
          <p:nvPr>
            <p:ph idx="1"/>
          </p:nvPr>
        </p:nvSpPr>
        <p:spPr/>
        <p:txBody>
          <a:bodyPr/>
          <a:lstStyle/>
          <a:p>
            <a:pPr marL="514350" indent="-514350">
              <a:buAutoNum type="alphaLcParenR"/>
            </a:pPr>
            <a:r>
              <a:rPr lang="fi-FI" dirty="0" smtClean="0">
                <a:latin typeface="Arial Black" panose="020B0A04020102020204" pitchFamily="34" charset="0"/>
              </a:rPr>
              <a:t>Taantuma</a:t>
            </a:r>
          </a:p>
          <a:p>
            <a:pPr marL="0" indent="0">
              <a:buNone/>
            </a:pPr>
            <a:r>
              <a:rPr lang="fi-FI" dirty="0" smtClean="0">
                <a:latin typeface="Arial Black" panose="020B0A04020102020204" pitchFamily="34" charset="0"/>
              </a:rPr>
              <a:t>Normaalia syvempi laskusuhdanne, jolloin hyödykkeitä tuotetaan vähemmän kuin aikaisemmin</a:t>
            </a:r>
          </a:p>
          <a:p>
            <a:pPr marL="0" indent="0">
              <a:buNone/>
            </a:pPr>
            <a:endParaRPr lang="fi-FI" dirty="0" smtClean="0">
              <a:latin typeface="Arial Black" panose="020B0A04020102020204" pitchFamily="34" charset="0"/>
            </a:endParaRPr>
          </a:p>
          <a:p>
            <a:pPr marL="0" indent="0">
              <a:buNone/>
            </a:pPr>
            <a:r>
              <a:rPr lang="fi-FI" dirty="0" smtClean="0">
                <a:latin typeface="Arial Black" panose="020B0A04020102020204" pitchFamily="34" charset="0"/>
              </a:rPr>
              <a:t>b)  Lama</a:t>
            </a:r>
          </a:p>
          <a:p>
            <a:pPr marL="0" indent="0">
              <a:buNone/>
            </a:pPr>
            <a:r>
              <a:rPr lang="fi-FI" dirty="0" smtClean="0">
                <a:latin typeface="Arial Black" panose="020B0A04020102020204" pitchFamily="34" charset="0"/>
              </a:rPr>
              <a:t>Jos talouden laskusuhdanne kestää pitkään tai se on hyvin jyrkkä, puhutaan lamasta</a:t>
            </a:r>
            <a:endParaRPr lang="fi-FI" dirty="0">
              <a:latin typeface="Arial Black" panose="020B0A04020102020204" pitchFamily="34" charset="0"/>
            </a:endParaRPr>
          </a:p>
        </p:txBody>
      </p:sp>
      <p:pic>
        <p:nvPicPr>
          <p:cNvPr id="1026" name="Picture 2" descr="Kuvahaun tulos: lama tal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43" y="4583460"/>
            <a:ext cx="4207747" cy="2889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uvahaun tulos: lama tal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679" y="4167201"/>
            <a:ext cx="3780321" cy="2838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247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8) Perustele väite: ”talouden yleinen ilmapiiri vaikuttaa ihmisten kuluttamiseen”.</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16</a:t>
            </a:fld>
            <a:endParaRPr lang="fi-FI" noProof="0" dirty="0"/>
          </a:p>
        </p:txBody>
      </p:sp>
      <p:sp>
        <p:nvSpPr>
          <p:cNvPr id="6" name="Sisällön paikkamerkki 5"/>
          <p:cNvSpPr>
            <a:spLocks noGrp="1"/>
          </p:cNvSpPr>
          <p:nvPr>
            <p:ph idx="1"/>
          </p:nvPr>
        </p:nvSpPr>
        <p:spPr/>
        <p:txBody>
          <a:bodyPr/>
          <a:lstStyle/>
          <a:p>
            <a:r>
              <a:rPr lang="fi-FI" dirty="0" smtClean="0">
                <a:latin typeface="Arial Black" panose="020B0A04020102020204" pitchFamily="34" charset="0"/>
              </a:rPr>
              <a:t>Jos usko tulevaisuuteen on vahva, ihmiset kuluttavat rahaa ja tekevät isoja hankintoja eli nousukaudella.</a:t>
            </a:r>
          </a:p>
          <a:p>
            <a:r>
              <a:rPr lang="fi-FI" dirty="0" smtClean="0">
                <a:latin typeface="Arial Black" panose="020B0A04020102020204" pitchFamily="34" charset="0"/>
              </a:rPr>
              <a:t>Jos tulevaisuus näyttää epävarmalta, ihmiset tulevat varovaisiksi ja mieluummin säästävät rahaa sekä lykkäävät ostopäätöksiään. -&gt; Hyödykkeiden kysynnän lasku heikentää talouden tilaa entisestään.</a:t>
            </a:r>
            <a:endParaRPr lang="fi-FI" dirty="0">
              <a:latin typeface="Arial Black" panose="020B0A04020102020204" pitchFamily="34" charset="0"/>
            </a:endParaRPr>
          </a:p>
        </p:txBody>
      </p:sp>
    </p:spTree>
    <p:extLst>
      <p:ext uri="{BB962C8B-B14F-4D97-AF65-F5344CB8AC3E}">
        <p14:creationId xmlns:p14="http://schemas.microsoft.com/office/powerpoint/2010/main" val="423588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ln w="22225">
                  <a:solidFill>
                    <a:schemeClr val="accent2"/>
                  </a:solidFill>
                  <a:prstDash val="solid"/>
                </a:ln>
                <a:solidFill>
                  <a:schemeClr val="accent2">
                    <a:lumMod val="40000"/>
                    <a:lumOff val="60000"/>
                  </a:schemeClr>
                </a:solidFill>
                <a:latin typeface="Kristen ITC" panose="03050502040202030202" pitchFamily="66" charset="0"/>
              </a:rPr>
              <a:t>Keinoja talouskasvun tukemiseen</a:t>
            </a:r>
            <a:endParaRPr lang="fi-FI" dirty="0">
              <a:ln w="22225">
                <a:solidFill>
                  <a:schemeClr val="accent2"/>
                </a:solidFill>
                <a:prstDash val="solid"/>
              </a:ln>
              <a:solidFill>
                <a:schemeClr val="accent2">
                  <a:lumMod val="40000"/>
                  <a:lumOff val="60000"/>
                </a:schemeClr>
              </a:solidFill>
              <a:latin typeface="Kristen ITC" panose="03050502040202030202" pitchFamily="66" charset="0"/>
            </a:endParaRPr>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t>17</a:t>
            </a:fld>
            <a:endParaRPr lang="fi-FI" noProof="0" dirty="0"/>
          </a:p>
        </p:txBody>
      </p:sp>
      <p:sp>
        <p:nvSpPr>
          <p:cNvPr id="6" name="Alaotsikko 5"/>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1362797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18</a:t>
            </a:fld>
            <a:endParaRPr lang="fi-FI" noProof="0" dirty="0"/>
          </a:p>
        </p:txBody>
      </p:sp>
      <p:sp>
        <p:nvSpPr>
          <p:cNvPr id="6" name="Sisällön paikkamerkki 5"/>
          <p:cNvSpPr>
            <a:spLocks noGrp="1"/>
          </p:cNvSpPr>
          <p:nvPr>
            <p:ph idx="1"/>
          </p:nvPr>
        </p:nvSpPr>
        <p:spPr>
          <a:xfrm>
            <a:off x="838200" y="410817"/>
            <a:ext cx="10515600" cy="5311253"/>
          </a:xfrm>
        </p:spPr>
        <p:txBody>
          <a:bodyPr/>
          <a:lstStyle/>
          <a:p>
            <a:pPr marL="0" indent="0">
              <a:buNone/>
            </a:pPr>
            <a:r>
              <a:rPr lang="fi-FI" dirty="0" smtClean="0">
                <a:latin typeface="Gill Sans Ultra Bold" panose="020B0A02020104020203" pitchFamily="34" charset="0"/>
              </a:rPr>
              <a:t>Talouspolitiikka = keinoja, joilla ohjataan taloutta. Suomen talouspolitiikasta päättävät hallitus, eduskunta ja Euroopan keskuspankki (EKP)</a:t>
            </a:r>
          </a:p>
          <a:p>
            <a:pPr marL="0" indent="0">
              <a:buNone/>
            </a:pPr>
            <a:r>
              <a:rPr lang="fi-FI" dirty="0" smtClean="0">
                <a:latin typeface="Gill Sans Ultra Bold" panose="020B0A02020104020203" pitchFamily="34" charset="0"/>
              </a:rPr>
              <a:t>Hallitus ja eduskunta päättävät valtion tuloista ja menoista = FINANSSIPOLITIIKKA</a:t>
            </a:r>
          </a:p>
          <a:p>
            <a:pPr marL="0" indent="0">
              <a:buNone/>
            </a:pPr>
            <a:r>
              <a:rPr lang="fi-FI" dirty="0" smtClean="0">
                <a:latin typeface="Kristen ITC" panose="03050502040202030202" pitchFamily="66" charset="0"/>
              </a:rPr>
              <a:t>Tee muistiinpanot seuraavien otsikoiden alle:</a:t>
            </a:r>
          </a:p>
          <a:p>
            <a:pPr marL="514350" indent="-514350">
              <a:buAutoNum type="arabicParenR"/>
            </a:pPr>
            <a:r>
              <a:rPr lang="fi-FI" dirty="0" smtClean="0">
                <a:latin typeface="Gill Sans Ultra Bold" panose="020B0A02020104020203" pitchFamily="34" charset="0"/>
              </a:rPr>
              <a:t>Hallituksen ja eduskunnan toimet noususuhdanteessa</a:t>
            </a:r>
          </a:p>
          <a:p>
            <a:pPr marL="514350" indent="-514350">
              <a:buAutoNum type="arabicParenR"/>
            </a:pPr>
            <a:r>
              <a:rPr lang="fi-FI" dirty="0" smtClean="0">
                <a:latin typeface="Gill Sans Ultra Bold" panose="020B0A02020104020203" pitchFamily="34" charset="0"/>
              </a:rPr>
              <a:t>Hallituksen ja eduskunnan toimet laskusuhdanteessa</a:t>
            </a:r>
          </a:p>
          <a:p>
            <a:endParaRPr lang="fi-FI" dirty="0"/>
          </a:p>
        </p:txBody>
      </p:sp>
    </p:spTree>
    <p:extLst>
      <p:ext uri="{BB962C8B-B14F-4D97-AF65-F5344CB8AC3E}">
        <p14:creationId xmlns:p14="http://schemas.microsoft.com/office/powerpoint/2010/main" val="9976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latin typeface="Gill Sans Ultra Bold" panose="020B0A02020104020203" pitchFamily="34" charset="0"/>
              </a:rPr>
              <a:t>Hallituksen ja eduskunnan toimet </a:t>
            </a:r>
            <a:r>
              <a:rPr lang="fi-FI" dirty="0" smtClean="0">
                <a:latin typeface="Gill Sans Ultra Bold" panose="020B0A02020104020203" pitchFamily="34" charset="0"/>
              </a:rPr>
              <a:t>noususuhdanteessa</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19</a:t>
            </a:fld>
            <a:endParaRPr lang="fi-FI" noProof="0" dirty="0"/>
          </a:p>
        </p:txBody>
      </p:sp>
      <p:sp>
        <p:nvSpPr>
          <p:cNvPr id="6" name="Sisällön paikkamerkki 5"/>
          <p:cNvSpPr>
            <a:spLocks noGrp="1"/>
          </p:cNvSpPr>
          <p:nvPr>
            <p:ph idx="1"/>
          </p:nvPr>
        </p:nvSpPr>
        <p:spPr/>
        <p:txBody>
          <a:bodyPr>
            <a:normAutofit/>
          </a:bodyPr>
          <a:lstStyle/>
          <a:p>
            <a:r>
              <a:rPr lang="fi-FI" sz="3600" dirty="0">
                <a:latin typeface="Arial Black" panose="020B0A04020102020204" pitchFamily="34" charset="0"/>
              </a:rPr>
              <a:t>V</a:t>
            </a:r>
            <a:r>
              <a:rPr lang="fi-FI" sz="3600" dirty="0" smtClean="0">
                <a:latin typeface="Arial Black" panose="020B0A04020102020204" pitchFamily="34" charset="0"/>
              </a:rPr>
              <a:t>erotusta kiristetään, jolloin ihmisten kulutus vähenee -&gt; ehkäistään inflaation kiihtymistä</a:t>
            </a:r>
          </a:p>
          <a:p>
            <a:r>
              <a:rPr lang="fi-FI" sz="3600" dirty="0" smtClean="0">
                <a:latin typeface="Arial Black" panose="020B0A04020102020204" pitchFamily="34" charset="0"/>
              </a:rPr>
              <a:t>Vältetään isojen rakennushankkeiden käynnistämistä, koska työllisyystilanne on muutenkin hyvä</a:t>
            </a:r>
            <a:endParaRPr lang="fi-FI" sz="3600" dirty="0">
              <a:latin typeface="Arial Black" panose="020B0A04020102020204" pitchFamily="34" charset="0"/>
            </a:endParaRPr>
          </a:p>
        </p:txBody>
      </p:sp>
    </p:spTree>
    <p:extLst>
      <p:ext uri="{BB962C8B-B14F-4D97-AF65-F5344CB8AC3E}">
        <p14:creationId xmlns:p14="http://schemas.microsoft.com/office/powerpoint/2010/main" val="41824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4"/>
          </p:nvPr>
        </p:nvSpPr>
        <p:spPr/>
      </p:sp>
      <p:sp>
        <p:nvSpPr>
          <p:cNvPr id="3" name="Otsikko 2"/>
          <p:cNvSpPr>
            <a:spLocks noGrp="1"/>
          </p:cNvSpPr>
          <p:nvPr>
            <p:ph type="title"/>
          </p:nvPr>
        </p:nvSpPr>
        <p:spPr>
          <a:xfrm>
            <a:off x="6769767" y="2292625"/>
            <a:ext cx="4618957" cy="2492461"/>
          </a:xfrm>
        </p:spPr>
        <p:txBody>
          <a:bodyPr/>
          <a:lstStyle/>
          <a:p>
            <a:r>
              <a:rPr lang="fi-FI" dirty="0" smtClean="0"/>
              <a:t>Tarpeet, hinta ja talouskasvu</a:t>
            </a:r>
            <a:endParaRPr lang="fi-FI" dirty="0"/>
          </a:p>
        </p:txBody>
      </p:sp>
      <p:sp>
        <p:nvSpPr>
          <p:cNvPr id="4" name="Päivämäärän paikkamerkki 3"/>
          <p:cNvSpPr>
            <a:spLocks noGrp="1"/>
          </p:cNvSpPr>
          <p:nvPr>
            <p:ph type="dt" sz="half" idx="10"/>
          </p:nvPr>
        </p:nvSpPr>
        <p:spPr/>
        <p:txBody>
          <a:bodyPr/>
          <a:lstStyle/>
          <a:p>
            <a:pPr rtl="0"/>
            <a:r>
              <a:rPr lang="fi-FI" noProof="0" smtClean="0"/>
              <a:t>PP.KK.20XX</a:t>
            </a:r>
            <a:endParaRPr lang="fi-FI" noProof="0" dirty="0"/>
          </a:p>
        </p:txBody>
      </p:sp>
      <p:sp>
        <p:nvSpPr>
          <p:cNvPr id="5" name="Alatunnisteen paikkamerkki 4"/>
          <p:cNvSpPr>
            <a:spLocks noGrp="1"/>
          </p:cNvSpPr>
          <p:nvPr>
            <p:ph type="ftr" sz="quarter" idx="11"/>
          </p:nvPr>
        </p:nvSpPr>
        <p:spPr/>
        <p:txBody>
          <a:bodyPr/>
          <a:lstStyle/>
          <a:p>
            <a:pPr rtl="0"/>
            <a:r>
              <a:rPr lang="fi-FI" noProof="0" smtClean="0"/>
              <a:t>LISÄÄ ALATUNNISTE</a:t>
            </a:r>
            <a:endParaRPr lang="fi-FI" noProof="0" dirty="0"/>
          </a:p>
        </p:txBody>
      </p:sp>
      <p:sp>
        <p:nvSpPr>
          <p:cNvPr id="7" name="Alaotsikko 6"/>
          <p:cNvSpPr>
            <a:spLocks noGrp="1"/>
          </p:cNvSpPr>
          <p:nvPr>
            <p:ph type="subTitle" idx="1"/>
          </p:nvPr>
        </p:nvSpPr>
        <p:spPr/>
        <p:txBody>
          <a:bodyPr/>
          <a:lstStyle/>
          <a:p>
            <a:endParaRPr lang="fi-FI"/>
          </a:p>
        </p:txBody>
      </p:sp>
      <p:pic>
        <p:nvPicPr>
          <p:cNvPr id="1028" name="Picture 4" descr="Kuvahaun tulos: talouskasv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39232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25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latin typeface="Gill Sans Ultra Bold" panose="020B0A02020104020203" pitchFamily="34" charset="0"/>
              </a:rPr>
              <a:t>Hallituksen ja eduskunnan toimet </a:t>
            </a:r>
            <a:r>
              <a:rPr lang="fi-FI" dirty="0" smtClean="0">
                <a:latin typeface="Gill Sans Ultra Bold" panose="020B0A02020104020203" pitchFamily="34" charset="0"/>
              </a:rPr>
              <a:t>laskusuhdanteessa</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20</a:t>
            </a:fld>
            <a:endParaRPr lang="fi-FI" noProof="0" dirty="0"/>
          </a:p>
        </p:txBody>
      </p:sp>
      <p:sp>
        <p:nvSpPr>
          <p:cNvPr id="6" name="Sisällön paikkamerkki 5"/>
          <p:cNvSpPr>
            <a:spLocks noGrp="1"/>
          </p:cNvSpPr>
          <p:nvPr>
            <p:ph idx="1"/>
          </p:nvPr>
        </p:nvSpPr>
        <p:spPr/>
        <p:txBody>
          <a:bodyPr/>
          <a:lstStyle/>
          <a:p>
            <a:r>
              <a:rPr lang="fi-FI" dirty="0" smtClean="0">
                <a:latin typeface="Arial Black" panose="020B0A04020102020204" pitchFamily="34" charset="0"/>
              </a:rPr>
              <a:t>Valtio pyrkii varmistamaan, että ihmisten kuluttaminen pysyy ennallaan</a:t>
            </a:r>
          </a:p>
          <a:p>
            <a:pPr lvl="1"/>
            <a:r>
              <a:rPr lang="fi-FI" dirty="0" smtClean="0">
                <a:latin typeface="Arial Black" panose="020B0A04020102020204" pitchFamily="34" charset="0"/>
              </a:rPr>
              <a:t>Ongelmana on se, että verojen laskemiseen ei ole oikein varaa, koska tulonsiirtoja (esim. työttömyyskorvauksia) joudutaan maksamaan enemmän</a:t>
            </a:r>
          </a:p>
          <a:p>
            <a:r>
              <a:rPr lang="fi-FI" dirty="0" smtClean="0">
                <a:latin typeface="Arial Black" panose="020B0A04020102020204" pitchFamily="34" charset="0"/>
              </a:rPr>
              <a:t>Valtio käynnistää mahdollisuuksien mukaan suuria rakennushankkeita, jotta ihmisiä saadaan työllistettyä</a:t>
            </a:r>
          </a:p>
          <a:p>
            <a:r>
              <a:rPr lang="fi-FI" dirty="0" smtClean="0">
                <a:latin typeface="Arial Black" panose="020B0A04020102020204" pitchFamily="34" charset="0"/>
              </a:rPr>
              <a:t>Yleensä laskukaudella joudutaan ottamaan lainaa, jotta pystytään järjestämään keskeiset palvelut ja maksamaan tulonsiirrot</a:t>
            </a:r>
            <a:endParaRPr lang="fi-FI" dirty="0">
              <a:latin typeface="Arial Black" panose="020B0A04020102020204" pitchFamily="34" charset="0"/>
            </a:endParaRPr>
          </a:p>
        </p:txBody>
      </p:sp>
    </p:spTree>
    <p:extLst>
      <p:ext uri="{BB962C8B-B14F-4D97-AF65-F5344CB8AC3E}">
        <p14:creationId xmlns:p14="http://schemas.microsoft.com/office/powerpoint/2010/main" val="12609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21</a:t>
            </a:fld>
            <a:endParaRPr lang="fi-FI" noProof="0" dirty="0"/>
          </a:p>
        </p:txBody>
      </p:sp>
      <p:sp>
        <p:nvSpPr>
          <p:cNvPr id="6" name="Sisällön paikkamerkki 5"/>
          <p:cNvSpPr>
            <a:spLocks noGrp="1"/>
          </p:cNvSpPr>
          <p:nvPr>
            <p:ph idx="1"/>
          </p:nvPr>
        </p:nvSpPr>
        <p:spPr>
          <a:xfrm>
            <a:off x="838200" y="291549"/>
            <a:ext cx="10515600" cy="5430522"/>
          </a:xfrm>
        </p:spPr>
        <p:txBody>
          <a:bodyPr/>
          <a:lstStyle/>
          <a:p>
            <a:r>
              <a:rPr lang="fi-FI" dirty="0" smtClean="0">
                <a:latin typeface="Arial Black" panose="020B0A04020102020204" pitchFamily="34" charset="0"/>
              </a:rPr>
              <a:t>Euroopan keskuspankin keskeisin tavoite on hintavakauden ylläpitäminen eli hintojen nousun pitäminen maltillisena = RAHAPOLITIIKKA</a:t>
            </a:r>
          </a:p>
          <a:p>
            <a:r>
              <a:rPr lang="fi-FI" dirty="0" smtClean="0">
                <a:latin typeface="Arial Black" panose="020B0A04020102020204" pitchFamily="34" charset="0"/>
              </a:rPr>
              <a:t>Noususuhdanteen aikana EKP nostaa ohjauskorkoa </a:t>
            </a:r>
          </a:p>
          <a:p>
            <a:pPr marL="0" indent="0">
              <a:buNone/>
            </a:pPr>
            <a:r>
              <a:rPr lang="fi-FI" dirty="0" smtClean="0">
                <a:latin typeface="Arial Black" panose="020B0A04020102020204" pitchFamily="34" charset="0"/>
              </a:rPr>
              <a:t>-&gt; korot nousevat koko euroalueella </a:t>
            </a:r>
          </a:p>
          <a:p>
            <a:pPr marL="0" indent="0">
              <a:buNone/>
            </a:pPr>
            <a:r>
              <a:rPr lang="fi-FI" dirty="0" smtClean="0">
                <a:latin typeface="Arial Black" panose="020B0A04020102020204" pitchFamily="34" charset="0"/>
              </a:rPr>
              <a:t>-&gt; ihmiset ja yritykset eivät ota lainaa niin helposti ja kuluttaminen vähenee</a:t>
            </a:r>
          </a:p>
          <a:p>
            <a:pPr marL="0" indent="0">
              <a:buNone/>
            </a:pPr>
            <a:r>
              <a:rPr lang="fi-FI" dirty="0" smtClean="0">
                <a:latin typeface="Arial Black" panose="020B0A04020102020204" pitchFamily="34" charset="0"/>
              </a:rPr>
              <a:t>-&gt; ehkäisee hintojen nousua eli </a:t>
            </a:r>
            <a:r>
              <a:rPr lang="fi-FI" b="1" i="1" u="sng" dirty="0" smtClean="0">
                <a:solidFill>
                  <a:schemeClr val="accent3">
                    <a:lumMod val="60000"/>
                    <a:lumOff val="40000"/>
                  </a:schemeClr>
                </a:solidFill>
                <a:effectLst>
                  <a:outerShdw blurRad="38100" dist="38100" dir="2700000" algn="tl">
                    <a:srgbClr val="000000">
                      <a:alpha val="43137"/>
                    </a:srgbClr>
                  </a:outerShdw>
                </a:effectLst>
                <a:latin typeface="Arial Black" panose="020B0A04020102020204" pitchFamily="34" charset="0"/>
              </a:rPr>
              <a:t>INFLAATIOTA</a:t>
            </a:r>
          </a:p>
          <a:p>
            <a:r>
              <a:rPr lang="fi-FI" dirty="0" smtClean="0">
                <a:latin typeface="Arial Black" panose="020B0A04020102020204" pitchFamily="34" charset="0"/>
              </a:rPr>
              <a:t>Laskusuhdanteessa korkoja lasketaan, jotta ihmiset kuluttaisivat ja yritykset investoisivat enemmän</a:t>
            </a:r>
            <a:endParaRPr lang="fi-FI" dirty="0">
              <a:latin typeface="Arial Black" panose="020B0A04020102020204" pitchFamily="34" charset="0"/>
            </a:endParaRPr>
          </a:p>
        </p:txBody>
      </p:sp>
    </p:spTree>
    <p:extLst>
      <p:ext uri="{BB962C8B-B14F-4D97-AF65-F5344CB8AC3E}">
        <p14:creationId xmlns:p14="http://schemas.microsoft.com/office/powerpoint/2010/main" val="18170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6</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22</a:t>
            </a:fld>
            <a:endParaRPr lang="fi-FI" noProof="0" dirty="0"/>
          </a:p>
        </p:txBody>
      </p:sp>
      <p:sp>
        <p:nvSpPr>
          <p:cNvPr id="6" name="Sisällön paikkamerkki 5"/>
          <p:cNvSpPr>
            <a:spLocks noGrp="1"/>
          </p:cNvSpPr>
          <p:nvPr>
            <p:ph idx="1"/>
          </p:nvPr>
        </p:nvSpPr>
        <p:spPr/>
        <p:txBody>
          <a:bodyPr>
            <a:normAutofit/>
          </a:bodyPr>
          <a:lstStyle/>
          <a:p>
            <a:pPr marL="514350" indent="-514350">
              <a:buAutoNum type="alphaLcParenR"/>
            </a:pPr>
            <a:r>
              <a:rPr lang="fi-FI" b="1" dirty="0" smtClean="0">
                <a:latin typeface="Cooper Black" panose="0208090404030B020404" pitchFamily="18" charset="0"/>
              </a:rPr>
              <a:t>Miten </a:t>
            </a:r>
            <a:r>
              <a:rPr lang="fi-FI" b="1" dirty="0">
                <a:latin typeface="Cooper Black" panose="0208090404030B020404" pitchFamily="18" charset="0"/>
              </a:rPr>
              <a:t>Arhinmäki suhtautuu valtion velkaantumiseen, ja miten hän perustelee kantansa</a:t>
            </a:r>
            <a:r>
              <a:rPr lang="fi-FI" b="1" dirty="0" smtClean="0">
                <a:latin typeface="Cooper Black" panose="0208090404030B020404" pitchFamily="18" charset="0"/>
              </a:rPr>
              <a:t>?</a:t>
            </a:r>
          </a:p>
          <a:p>
            <a:pPr fontAlgn="t"/>
            <a:r>
              <a:rPr lang="fi-FI" dirty="0">
                <a:latin typeface="Cooper Black" panose="0208090404030B020404" pitchFamily="18" charset="0"/>
              </a:rPr>
              <a:t>Hän pitää velanottoa laskusuhdanteessa järkevänä, koska sen avulla voidaan ylläpitää palveluja ja säilyttää työpaikkoja. Tällöin ihmisillä on varaa kuluttaa, eivätkä verotulot laske voimakkaasti.</a:t>
            </a:r>
          </a:p>
          <a:p>
            <a:pPr fontAlgn="t"/>
            <a:r>
              <a:rPr lang="fi-FI" dirty="0">
                <a:latin typeface="Cooper Black" panose="0208090404030B020404" pitchFamily="18" charset="0"/>
              </a:rPr>
              <a:t>Laskusuhdanteen aikana on järkevää tehdä investointeja velkarahalla, koska rahan hinta eli korko on alhainen</a:t>
            </a:r>
            <a:r>
              <a:rPr lang="fi-FI" dirty="0" smtClean="0">
                <a:latin typeface="Cooper Black" panose="0208090404030B020404" pitchFamily="18" charset="0"/>
              </a:rPr>
              <a:t>.</a:t>
            </a:r>
            <a:endParaRPr lang="fi-FI" dirty="0">
              <a:latin typeface="Cooper Black" panose="0208090404030B020404" pitchFamily="18" charset="0"/>
            </a:endParaRPr>
          </a:p>
        </p:txBody>
      </p:sp>
    </p:spTree>
    <p:extLst>
      <p:ext uri="{BB962C8B-B14F-4D97-AF65-F5344CB8AC3E}">
        <p14:creationId xmlns:p14="http://schemas.microsoft.com/office/powerpoint/2010/main" val="20269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23</a:t>
            </a:fld>
            <a:endParaRPr lang="fi-FI" noProof="0" dirty="0"/>
          </a:p>
        </p:txBody>
      </p:sp>
      <p:sp>
        <p:nvSpPr>
          <p:cNvPr id="6" name="Sisällön paikkamerkki 5"/>
          <p:cNvSpPr>
            <a:spLocks noGrp="1"/>
          </p:cNvSpPr>
          <p:nvPr>
            <p:ph idx="1"/>
          </p:nvPr>
        </p:nvSpPr>
        <p:spPr>
          <a:xfrm>
            <a:off x="838200" y="265043"/>
            <a:ext cx="10515600" cy="5457027"/>
          </a:xfrm>
        </p:spPr>
        <p:txBody>
          <a:bodyPr/>
          <a:lstStyle/>
          <a:p>
            <a:pPr marL="0" indent="0">
              <a:buNone/>
            </a:pPr>
            <a:r>
              <a:rPr lang="fi-FI" b="1" dirty="0">
                <a:latin typeface="Cooper Black" panose="0208090404030B020404" pitchFamily="18" charset="0"/>
              </a:rPr>
              <a:t>b) Miten Mykkänen suhtautuu valtion velkaantumiseen, ja miten hän perustelee kantansa?</a:t>
            </a:r>
          </a:p>
          <a:p>
            <a:pPr fontAlgn="t"/>
            <a:r>
              <a:rPr lang="fi-FI" dirty="0">
                <a:latin typeface="Cooper Black" panose="0208090404030B020404" pitchFamily="18" charset="0"/>
              </a:rPr>
              <a:t>Hän pitää jatkuvaa velkaantumista huonona asiana, koska velka jää seuraavien sukupolvien maksettavaksi.</a:t>
            </a:r>
          </a:p>
          <a:p>
            <a:pPr fontAlgn="t"/>
            <a:r>
              <a:rPr lang="fi-FI" dirty="0">
                <a:latin typeface="Cooper Black" panose="0208090404030B020404" pitchFamily="18" charset="0"/>
              </a:rPr>
              <a:t>Velkaantumisen myötä valtion korkomenot kasvavat ja verotusta joudutaan pitämään korkealla, jotta on rahaa velan ja korkojen maksamiseen. </a:t>
            </a:r>
          </a:p>
          <a:p>
            <a:pPr fontAlgn="t"/>
            <a:r>
              <a:rPr lang="fi-FI" dirty="0">
                <a:latin typeface="Cooper Black" panose="0208090404030B020404" pitchFamily="18" charset="0"/>
              </a:rPr>
              <a:t>Jatkuva velkaantuminen on hänen mielestään uhka hyvinvointivaltion tulevaisuudelle, jos rahaa kuluu entistä enemmän velanhoitomenoihin.</a:t>
            </a:r>
          </a:p>
          <a:p>
            <a:pPr marL="0" indent="0">
              <a:buNone/>
            </a:pPr>
            <a:endParaRPr lang="fi-FI" dirty="0"/>
          </a:p>
          <a:p>
            <a:endParaRPr lang="fi-FI" dirty="0"/>
          </a:p>
        </p:txBody>
      </p:sp>
    </p:spTree>
    <p:extLst>
      <p:ext uri="{BB962C8B-B14F-4D97-AF65-F5344CB8AC3E}">
        <p14:creationId xmlns:p14="http://schemas.microsoft.com/office/powerpoint/2010/main" val="28703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6 jatkuu</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24</a:t>
            </a:fld>
            <a:endParaRPr lang="fi-FI" noProof="0" dirty="0"/>
          </a:p>
        </p:txBody>
      </p:sp>
      <p:sp>
        <p:nvSpPr>
          <p:cNvPr id="6" name="Sisällön paikkamerkki 5"/>
          <p:cNvSpPr>
            <a:spLocks noGrp="1"/>
          </p:cNvSpPr>
          <p:nvPr>
            <p:ph idx="1"/>
          </p:nvPr>
        </p:nvSpPr>
        <p:spPr/>
        <p:txBody>
          <a:bodyPr>
            <a:normAutofit fontScale="92500" lnSpcReduction="20000"/>
          </a:bodyPr>
          <a:lstStyle/>
          <a:p>
            <a:pPr marL="0" indent="0" fontAlgn="t">
              <a:buNone/>
            </a:pPr>
            <a:r>
              <a:rPr lang="fi-FI" b="1" dirty="0"/>
              <a:t>d) Tarkastele tekstiä lähdekriittisesti. Minkälaisen asiat voisivat </a:t>
            </a:r>
            <a:r>
              <a:rPr lang="fi-FI" b="1" dirty="0" smtClean="0"/>
              <a:t>vaikuttaa </a:t>
            </a:r>
            <a:r>
              <a:rPr lang="fi-FI" b="1" dirty="0"/>
              <a:t>kirjoittajien esittämiin näkemyksiin</a:t>
            </a:r>
            <a:r>
              <a:rPr lang="fi-FI" b="1" dirty="0" smtClean="0"/>
              <a:t>?</a:t>
            </a:r>
            <a:r>
              <a:rPr lang="fi-FI" dirty="0"/>
              <a:t> </a:t>
            </a:r>
            <a:endParaRPr lang="fi-FI" dirty="0" smtClean="0"/>
          </a:p>
          <a:p>
            <a:pPr fontAlgn="t"/>
            <a:r>
              <a:rPr lang="fi-FI" dirty="0" smtClean="0"/>
              <a:t>Paavo </a:t>
            </a:r>
            <a:r>
              <a:rPr lang="fi-FI" dirty="0"/>
              <a:t>Arhinmäen kirjoitus on blogikirjoitus. Blogiin voi kirjoittaa melko vapaasti. </a:t>
            </a:r>
          </a:p>
          <a:p>
            <a:pPr fontAlgn="t"/>
            <a:r>
              <a:rPr lang="fi-FI" dirty="0"/>
              <a:t>Arhinmäki oli vuonna 2014 Vasemmistoliiton puheenjohtaja. Puolueen mielestä velkaantumista suurempi vaara on ihmisten joutuminen työttömäksi ja palveluiden heikkeneminen.</a:t>
            </a:r>
          </a:p>
          <a:p>
            <a:pPr fontAlgn="t"/>
            <a:r>
              <a:rPr lang="fi-FI" dirty="0"/>
              <a:t>Vasemmistoliitto oli tuohon aikaan oppositiossa.</a:t>
            </a:r>
          </a:p>
          <a:p>
            <a:pPr fontAlgn="t"/>
            <a:r>
              <a:rPr lang="fi-FI" dirty="0"/>
              <a:t>Kai Mykkäsen kirjoitus on Kokoomuksen virallinen ryhmäpuheenvuoro eduskunnassa. Mykkänen ei siis ole voinut kirjoittaa yhtä vapaasti kuin Arhinmäki blogissaan.</a:t>
            </a:r>
          </a:p>
          <a:p>
            <a:pPr fontAlgn="t"/>
            <a:r>
              <a:rPr lang="fi-FI" dirty="0"/>
              <a:t>Kokoomus kannattaa tiukkaa talouskuria ja velanoton hillitsemistä. </a:t>
            </a:r>
          </a:p>
          <a:p>
            <a:pPr fontAlgn="t"/>
            <a:r>
              <a:rPr lang="fi-FI" dirty="0"/>
              <a:t>Kokoomus oli tuohon aikaan hallituksessa.</a:t>
            </a:r>
          </a:p>
          <a:p>
            <a:pPr marL="0" indent="0">
              <a:buNone/>
            </a:pPr>
            <a:endParaRPr lang="fi-FI" dirty="0"/>
          </a:p>
        </p:txBody>
      </p:sp>
    </p:spTree>
    <p:extLst>
      <p:ext uri="{BB962C8B-B14F-4D97-AF65-F5344CB8AC3E}">
        <p14:creationId xmlns:p14="http://schemas.microsoft.com/office/powerpoint/2010/main" val="176481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69768" y="2133599"/>
            <a:ext cx="4918649" cy="2107097"/>
          </a:xfrm>
        </p:spPr>
        <p:txBody>
          <a:bodyPr/>
          <a:lstStyle/>
          <a:p>
            <a:r>
              <a:rPr lang="fi-FI" sz="4800" dirty="0" err="1" smtClean="0">
                <a:ln>
                  <a:solidFill>
                    <a:srgbClr val="FFC000"/>
                  </a:solidFill>
                </a:ln>
                <a:solidFill>
                  <a:schemeClr val="accent3">
                    <a:lumMod val="60000"/>
                    <a:lumOff val="40000"/>
                  </a:schemeClr>
                </a:solidFill>
                <a:latin typeface="Ravie" panose="04040805050809020602" pitchFamily="82" charset="0"/>
              </a:rPr>
              <a:t>Työttö</a:t>
            </a:r>
            <a:r>
              <a:rPr lang="fi-FI" sz="4800" dirty="0" smtClean="0">
                <a:ln>
                  <a:solidFill>
                    <a:srgbClr val="FFC000"/>
                  </a:solidFill>
                </a:ln>
                <a:solidFill>
                  <a:schemeClr val="accent3">
                    <a:lumMod val="60000"/>
                    <a:lumOff val="40000"/>
                  </a:schemeClr>
                </a:solidFill>
                <a:latin typeface="Ravie" panose="04040805050809020602" pitchFamily="82" charset="0"/>
              </a:rPr>
              <a:t>-</a:t>
            </a:r>
            <a:br>
              <a:rPr lang="fi-FI" sz="4800" dirty="0" smtClean="0">
                <a:ln>
                  <a:solidFill>
                    <a:srgbClr val="FFC000"/>
                  </a:solidFill>
                </a:ln>
                <a:solidFill>
                  <a:schemeClr val="accent3">
                    <a:lumMod val="60000"/>
                    <a:lumOff val="40000"/>
                  </a:schemeClr>
                </a:solidFill>
                <a:latin typeface="Ravie" panose="04040805050809020602" pitchFamily="82" charset="0"/>
              </a:rPr>
            </a:br>
            <a:r>
              <a:rPr lang="fi-FI" sz="4800" dirty="0" smtClean="0">
                <a:ln>
                  <a:solidFill>
                    <a:srgbClr val="FFC000"/>
                  </a:solidFill>
                </a:ln>
                <a:solidFill>
                  <a:schemeClr val="accent3">
                    <a:lumMod val="60000"/>
                    <a:lumOff val="40000"/>
                  </a:schemeClr>
                </a:solidFill>
                <a:latin typeface="Ravie" panose="04040805050809020602" pitchFamily="82" charset="0"/>
              </a:rPr>
              <a:t>myyttä torjumaan!</a:t>
            </a:r>
            <a:endParaRPr lang="fi-FI" sz="4800" dirty="0">
              <a:ln>
                <a:solidFill>
                  <a:srgbClr val="FFC000"/>
                </a:solidFill>
              </a:ln>
              <a:solidFill>
                <a:schemeClr val="accent3">
                  <a:lumMod val="60000"/>
                  <a:lumOff val="40000"/>
                </a:schemeClr>
              </a:solidFill>
              <a:latin typeface="Ravie" panose="04040805050809020602" pitchFamily="82" charset="0"/>
            </a:endParaRPr>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t>25</a:t>
            </a:fld>
            <a:endParaRPr lang="fi-FI" noProof="0" dirty="0"/>
          </a:p>
        </p:txBody>
      </p:sp>
      <p:pic>
        <p:nvPicPr>
          <p:cNvPr id="7" name="Kuva 6"/>
          <p:cNvPicPr>
            <a:picLocks noChangeAspect="1"/>
          </p:cNvPicPr>
          <p:nvPr/>
        </p:nvPicPr>
        <p:blipFill>
          <a:blip r:embed="rId2"/>
          <a:stretch>
            <a:fillRect/>
          </a:stretch>
        </p:blipFill>
        <p:spPr>
          <a:xfrm>
            <a:off x="0" y="726142"/>
            <a:ext cx="6506070" cy="5660042"/>
          </a:xfrm>
          <a:prstGeom prst="rect">
            <a:avLst/>
          </a:prstGeom>
          <a:ln>
            <a:noFill/>
          </a:ln>
          <a:effectLst>
            <a:softEdge rad="112500"/>
          </a:effectLst>
        </p:spPr>
      </p:pic>
    </p:spTree>
    <p:extLst>
      <p:ext uri="{BB962C8B-B14F-4D97-AF65-F5344CB8AC3E}">
        <p14:creationId xmlns:p14="http://schemas.microsoft.com/office/powerpoint/2010/main" val="1042728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03921" y="769854"/>
            <a:ext cx="3816425" cy="924475"/>
          </a:xfrm>
        </p:spPr>
        <p:txBody>
          <a:bodyPr>
            <a:normAutofit fontScale="90000"/>
          </a:bodyPr>
          <a:lstStyle/>
          <a:p>
            <a:r>
              <a:rPr lang="fi-FI" dirty="0" smtClean="0">
                <a:solidFill>
                  <a:srgbClr val="FF0000"/>
                </a:solidFill>
                <a:latin typeface="Arial Black" pitchFamily="34" charset="0"/>
              </a:rPr>
              <a:t>Selitä seuraavat työttömyyden lajit</a:t>
            </a:r>
            <a:endParaRPr lang="fi-FI" dirty="0">
              <a:solidFill>
                <a:srgbClr val="FF0000"/>
              </a:solidFill>
              <a:latin typeface="Arial Black" pitchFamily="34" charset="0"/>
            </a:endParaRPr>
          </a:p>
        </p:txBody>
      </p:sp>
      <p:sp>
        <p:nvSpPr>
          <p:cNvPr id="4" name="Sisällön paikkamerkki 3"/>
          <p:cNvSpPr>
            <a:spLocks noGrp="1"/>
          </p:cNvSpPr>
          <p:nvPr>
            <p:ph idx="1"/>
          </p:nvPr>
        </p:nvSpPr>
        <p:spPr>
          <a:xfrm>
            <a:off x="403921" y="2419245"/>
            <a:ext cx="4168959" cy="3187341"/>
          </a:xfrm>
          <a:gradFill>
            <a:gsLst>
              <a:gs pos="0">
                <a:srgbClr val="FFF200"/>
              </a:gs>
              <a:gs pos="45000">
                <a:srgbClr val="FF7A00"/>
              </a:gs>
              <a:gs pos="70000">
                <a:srgbClr val="FF0300"/>
              </a:gs>
              <a:gs pos="100000">
                <a:srgbClr val="4D0808"/>
              </a:gs>
            </a:gsLst>
            <a:lin ang="5400000" scaled="0"/>
          </a:gradFill>
        </p:spPr>
        <p:txBody>
          <a:bodyPr>
            <a:normAutofit fontScale="85000" lnSpcReduction="10000"/>
          </a:bodyPr>
          <a:lstStyle/>
          <a:p>
            <a:pPr>
              <a:buClr>
                <a:schemeClr val="bg1"/>
              </a:buClr>
            </a:pPr>
            <a:r>
              <a:rPr lang="fi-FI" dirty="0" smtClean="0">
                <a:ln>
                  <a:solidFill>
                    <a:schemeClr val="tx1"/>
                  </a:solidFill>
                </a:ln>
                <a:solidFill>
                  <a:sysClr val="windowText" lastClr="000000"/>
                </a:solidFill>
                <a:latin typeface="Arial Black" panose="020B0A04020102020204" pitchFamily="34" charset="0"/>
              </a:rPr>
              <a:t>Pitkäaikaistyöttömyys</a:t>
            </a:r>
          </a:p>
          <a:p>
            <a:pPr>
              <a:buClr>
                <a:schemeClr val="bg1"/>
              </a:buClr>
            </a:pPr>
            <a:r>
              <a:rPr lang="fi-FI" dirty="0" smtClean="0">
                <a:ln>
                  <a:solidFill>
                    <a:schemeClr val="tx1"/>
                  </a:solidFill>
                </a:ln>
                <a:solidFill>
                  <a:sysClr val="windowText" lastClr="000000"/>
                </a:solidFill>
                <a:latin typeface="Arial Black" panose="020B0A04020102020204" pitchFamily="34" charset="0"/>
              </a:rPr>
              <a:t>Nuorisotyöttömyys</a:t>
            </a:r>
          </a:p>
          <a:p>
            <a:pPr>
              <a:buClr>
                <a:schemeClr val="bg1"/>
              </a:buClr>
            </a:pPr>
            <a:r>
              <a:rPr lang="fi-FI" dirty="0" smtClean="0">
                <a:ln>
                  <a:solidFill>
                    <a:schemeClr val="tx1"/>
                  </a:solidFill>
                </a:ln>
                <a:solidFill>
                  <a:sysClr val="windowText" lastClr="000000"/>
                </a:solidFill>
                <a:latin typeface="Arial Black" panose="020B0A04020102020204" pitchFamily="34" charset="0"/>
              </a:rPr>
              <a:t>Suhdannetyöttömyys</a:t>
            </a:r>
          </a:p>
          <a:p>
            <a:pPr>
              <a:buClr>
                <a:schemeClr val="bg1"/>
              </a:buClr>
            </a:pPr>
            <a:r>
              <a:rPr lang="fi-FI" dirty="0" smtClean="0">
                <a:ln>
                  <a:solidFill>
                    <a:schemeClr val="tx1"/>
                  </a:solidFill>
                </a:ln>
                <a:solidFill>
                  <a:sysClr val="windowText" lastClr="000000"/>
                </a:solidFill>
                <a:latin typeface="Arial Black" panose="020B0A04020102020204" pitchFamily="34" charset="0"/>
              </a:rPr>
              <a:t>Kausityöttömyys</a:t>
            </a:r>
          </a:p>
          <a:p>
            <a:pPr>
              <a:buClr>
                <a:schemeClr val="bg1"/>
              </a:buClr>
            </a:pPr>
            <a:r>
              <a:rPr lang="fi-FI" dirty="0" smtClean="0">
                <a:ln>
                  <a:solidFill>
                    <a:schemeClr val="tx1"/>
                  </a:solidFill>
                </a:ln>
                <a:solidFill>
                  <a:sysClr val="windowText" lastClr="000000"/>
                </a:solidFill>
                <a:latin typeface="Arial Black" panose="020B0A04020102020204" pitchFamily="34" charset="0"/>
              </a:rPr>
              <a:t>Rakennetyöttömyys</a:t>
            </a:r>
          </a:p>
          <a:p>
            <a:pPr>
              <a:buClr>
                <a:schemeClr val="bg1"/>
              </a:buClr>
            </a:pPr>
            <a:r>
              <a:rPr lang="fi-FI" dirty="0" smtClean="0">
                <a:ln>
                  <a:solidFill>
                    <a:schemeClr val="tx1"/>
                  </a:solidFill>
                </a:ln>
                <a:latin typeface="Arial Black" panose="020B0A04020102020204" pitchFamily="34" charset="0"/>
              </a:rPr>
              <a:t>Kitkatyöttömyys</a:t>
            </a:r>
          </a:p>
          <a:p>
            <a:pPr>
              <a:buClr>
                <a:schemeClr val="bg1"/>
              </a:buClr>
            </a:pPr>
            <a:r>
              <a:rPr lang="fi-FI" dirty="0" smtClean="0">
                <a:ln>
                  <a:solidFill>
                    <a:schemeClr val="tx1"/>
                  </a:solidFill>
                </a:ln>
                <a:latin typeface="Arial Black" panose="020B0A04020102020204" pitchFamily="34" charset="0"/>
              </a:rPr>
              <a:t>Piilotyöttömyys</a:t>
            </a:r>
            <a:endParaRPr lang="fi-FI" dirty="0">
              <a:ln>
                <a:solidFill>
                  <a:schemeClr val="tx1"/>
                </a:solidFill>
              </a:ln>
              <a:latin typeface="Arial Black" panose="020B0A04020102020204" pitchFamily="34" charset="0"/>
            </a:endParaRPr>
          </a:p>
        </p:txBody>
      </p:sp>
      <p:pic>
        <p:nvPicPr>
          <p:cNvPr id="1026" name="Picture 2" descr="Kuvio 6. Työttömät ja piilotyöttömät vuosina 2004–2018, 15–74-vuotia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460" y="1249182"/>
            <a:ext cx="7085869" cy="435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07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rtl="0"/>
            <a:r>
              <a:rPr lang="fi" noProof="0" smtClean="0"/>
              <a:t>PP.KK.20XX</a:t>
            </a:r>
            <a:endParaRPr lang="en-US" noProof="0" dirty="0"/>
          </a:p>
        </p:txBody>
      </p:sp>
      <p:sp>
        <p:nvSpPr>
          <p:cNvPr id="3" name="Alatunnisteen paikkamerkki 2"/>
          <p:cNvSpPr>
            <a:spLocks noGrp="1"/>
          </p:cNvSpPr>
          <p:nvPr>
            <p:ph type="ftr" sz="quarter" idx="11"/>
          </p:nvPr>
        </p:nvSpPr>
        <p:spPr/>
        <p:txBody>
          <a:bodyPr/>
          <a:lstStyle/>
          <a:p>
            <a:pPr rtl="0"/>
            <a:r>
              <a:rPr lang="fi" noProof="0" smtClean="0"/>
              <a:t>LISÄÄ ALATUNNISTE</a:t>
            </a:r>
            <a:endParaRPr lang="en-US" noProof="0" dirty="0"/>
          </a:p>
        </p:txBody>
      </p:sp>
      <p:sp>
        <p:nvSpPr>
          <p:cNvPr id="4" name="Dian numeron paikkamerkki 3"/>
          <p:cNvSpPr>
            <a:spLocks noGrp="1"/>
          </p:cNvSpPr>
          <p:nvPr>
            <p:ph type="sldNum" sz="quarter" idx="12"/>
          </p:nvPr>
        </p:nvSpPr>
        <p:spPr/>
        <p:txBody>
          <a:bodyPr/>
          <a:lstStyle/>
          <a:p>
            <a:pPr rtl="0"/>
            <a:fld id="{8D581BC7-E183-40DB-AC97-C19EA4EB8894}" type="slidenum">
              <a:rPr lang="en-US" noProof="0" smtClean="0"/>
              <a:pPr rtl="0"/>
              <a:t>27</a:t>
            </a:fld>
            <a:endParaRPr lang="en-US" noProof="0" dirty="0"/>
          </a:p>
        </p:txBody>
      </p:sp>
      <p:pic>
        <p:nvPicPr>
          <p:cNvPr id="2050" name="Picture 2" descr="Kuvio 8. Työllisten, työttömien ja työvoiman ulkopuolella olevien osuudet ikäluokasta vuonna 201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783" y="205478"/>
            <a:ext cx="8897064" cy="5461208"/>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p:cNvSpPr txBox="1"/>
          <p:nvPr/>
        </p:nvSpPr>
        <p:spPr>
          <a:xfrm>
            <a:off x="4452730" y="5878720"/>
            <a:ext cx="2199861" cy="369332"/>
          </a:xfrm>
          <a:prstGeom prst="rect">
            <a:avLst/>
          </a:prstGeom>
          <a:noFill/>
        </p:spPr>
        <p:txBody>
          <a:bodyPr wrap="square" rtlCol="0">
            <a:spAutoFit/>
          </a:bodyPr>
          <a:lstStyle/>
          <a:p>
            <a:r>
              <a:rPr lang="fi-FI" dirty="0" smtClean="0"/>
              <a:t>Tilanne vuonna 2018</a:t>
            </a:r>
            <a:endParaRPr lang="fi-FI" dirty="0"/>
          </a:p>
        </p:txBody>
      </p:sp>
    </p:spTree>
    <p:extLst>
      <p:ext uri="{BB962C8B-B14F-4D97-AF65-F5344CB8AC3E}">
        <p14:creationId xmlns:p14="http://schemas.microsoft.com/office/powerpoint/2010/main" val="100301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2495600" y="1"/>
            <a:ext cx="7200800" cy="924475"/>
          </a:xfrm>
        </p:spPr>
        <p:txBody>
          <a:bodyPr/>
          <a:lstStyle/>
          <a:p>
            <a:r>
              <a:rPr lang="fi-FI" dirty="0" smtClean="0">
                <a:solidFill>
                  <a:srgbClr val="FF0000"/>
                </a:solidFill>
                <a:latin typeface="Arial Black" pitchFamily="34" charset="0"/>
              </a:rPr>
              <a:t>Vastaukset:</a:t>
            </a:r>
            <a:endParaRPr lang="fi-FI" dirty="0">
              <a:solidFill>
                <a:srgbClr val="FF0000"/>
              </a:solidFill>
              <a:latin typeface="Arial Black" pitchFamily="34" charset="0"/>
            </a:endParaRPr>
          </a:p>
        </p:txBody>
      </p:sp>
      <p:sp>
        <p:nvSpPr>
          <p:cNvPr id="5" name="Sisällön paikkamerkki 4"/>
          <p:cNvSpPr>
            <a:spLocks noGrp="1"/>
          </p:cNvSpPr>
          <p:nvPr>
            <p:ph idx="1"/>
          </p:nvPr>
        </p:nvSpPr>
        <p:spPr>
          <a:xfrm>
            <a:off x="662608" y="692697"/>
            <a:ext cx="10919791" cy="5904655"/>
          </a:xfrm>
          <a:gradFill>
            <a:gsLst>
              <a:gs pos="0">
                <a:srgbClr val="FFF200"/>
              </a:gs>
              <a:gs pos="45000">
                <a:srgbClr val="FF7A00"/>
              </a:gs>
              <a:gs pos="70000">
                <a:srgbClr val="FF0300"/>
              </a:gs>
              <a:gs pos="100000">
                <a:srgbClr val="4D0808"/>
              </a:gs>
            </a:gsLst>
            <a:lin ang="5400000" scaled="0"/>
          </a:gradFill>
        </p:spPr>
        <p:txBody>
          <a:bodyPr>
            <a:normAutofit fontScale="92500" lnSpcReduction="20000"/>
          </a:bodyPr>
          <a:lstStyle/>
          <a:p>
            <a:pPr>
              <a:buAutoNum type="arabicParenR"/>
            </a:pPr>
            <a:r>
              <a:rPr lang="fi-FI" dirty="0" smtClean="0">
                <a:solidFill>
                  <a:schemeClr val="bg1"/>
                </a:solidFill>
                <a:latin typeface="Arial Black" panose="020B0A04020102020204" pitchFamily="34" charset="0"/>
              </a:rPr>
              <a:t>Pitkäaikaistyöttömyys</a:t>
            </a:r>
          </a:p>
          <a:p>
            <a:pPr lvl="1"/>
            <a:r>
              <a:rPr lang="fi-FI" dirty="0" smtClean="0">
                <a:solidFill>
                  <a:schemeClr val="bg1"/>
                </a:solidFill>
                <a:latin typeface="Arial Black" panose="020B0A04020102020204" pitchFamily="34" charset="0"/>
              </a:rPr>
              <a:t>Yli vuoden kestänyt työttömyys</a:t>
            </a:r>
          </a:p>
          <a:p>
            <a:pPr>
              <a:buAutoNum type="arabicParenR"/>
            </a:pPr>
            <a:r>
              <a:rPr lang="fi-FI" dirty="0" smtClean="0">
                <a:solidFill>
                  <a:schemeClr val="bg1"/>
                </a:solidFill>
                <a:latin typeface="Arial Black" panose="020B0A04020102020204" pitchFamily="34" charset="0"/>
              </a:rPr>
              <a:t>Nuorisotyöttömyys</a:t>
            </a:r>
          </a:p>
          <a:p>
            <a:pPr lvl="1"/>
            <a:r>
              <a:rPr lang="fi-FI" dirty="0" smtClean="0">
                <a:solidFill>
                  <a:schemeClr val="bg1"/>
                </a:solidFill>
                <a:latin typeface="Arial Black" panose="020B0A04020102020204" pitchFamily="34" charset="0"/>
              </a:rPr>
              <a:t>Alle 25-vuotiaiden työttömyys</a:t>
            </a:r>
          </a:p>
          <a:p>
            <a:pPr>
              <a:buAutoNum type="arabicParenR"/>
            </a:pPr>
            <a:r>
              <a:rPr lang="fi-FI" dirty="0" smtClean="0">
                <a:solidFill>
                  <a:schemeClr val="bg1"/>
                </a:solidFill>
                <a:latin typeface="Arial Black" panose="020B0A04020102020204" pitchFamily="34" charset="0"/>
              </a:rPr>
              <a:t>Suhdannetyöttömyys</a:t>
            </a:r>
          </a:p>
          <a:p>
            <a:pPr lvl="1"/>
            <a:r>
              <a:rPr lang="fi-FI" dirty="0" smtClean="0">
                <a:solidFill>
                  <a:schemeClr val="bg1"/>
                </a:solidFill>
                <a:latin typeface="Arial Black" panose="020B0A04020102020204" pitchFamily="34" charset="0"/>
              </a:rPr>
              <a:t>Suhdannevaihteluista johtuvaa työttömyyttä: laskusuhdanteessa työttömyys lisääntyy, koska yritykset irtisanovat väkeä</a:t>
            </a:r>
          </a:p>
          <a:p>
            <a:pPr>
              <a:buAutoNum type="arabicParenR"/>
            </a:pPr>
            <a:r>
              <a:rPr lang="fi-FI" dirty="0" smtClean="0">
                <a:latin typeface="Arial Black" panose="020B0A04020102020204" pitchFamily="34" charset="0"/>
              </a:rPr>
              <a:t>Kausityöttömyys</a:t>
            </a:r>
          </a:p>
          <a:p>
            <a:pPr lvl="1"/>
            <a:r>
              <a:rPr lang="fi-FI" dirty="0" smtClean="0">
                <a:latin typeface="Arial Black" panose="020B0A04020102020204" pitchFamily="34" charset="0"/>
              </a:rPr>
              <a:t>Työpaikkojen määrään vaikuttavat vuodenajat; esim. matkailuala</a:t>
            </a:r>
          </a:p>
          <a:p>
            <a:pPr>
              <a:buAutoNum type="arabicParenR"/>
            </a:pPr>
            <a:r>
              <a:rPr lang="fi-FI" dirty="0" smtClean="0">
                <a:latin typeface="Arial Black" panose="020B0A04020102020204" pitchFamily="34" charset="0"/>
              </a:rPr>
              <a:t>Rakennetyöttömyys</a:t>
            </a:r>
          </a:p>
          <a:p>
            <a:pPr lvl="1"/>
            <a:r>
              <a:rPr lang="fi-FI" dirty="0" smtClean="0">
                <a:latin typeface="Arial Black" panose="020B0A04020102020204" pitchFamily="34" charset="0"/>
              </a:rPr>
              <a:t>Yhteiskunnan kehittyminen aiheuttaa rakennetyöttömyyttä. Esimerkiksi teknologian kehittyminen tai globalisaatio aiheuttaa rakennetyöttömyyttä.</a:t>
            </a:r>
          </a:p>
          <a:p>
            <a:pPr>
              <a:buAutoNum type="arabicParenR"/>
            </a:pPr>
            <a:r>
              <a:rPr lang="fi-FI" dirty="0" smtClean="0">
                <a:latin typeface="Arial Black" panose="020B0A04020102020204" pitchFamily="34" charset="0"/>
              </a:rPr>
              <a:t>Kitkatyöttömyys</a:t>
            </a:r>
          </a:p>
          <a:p>
            <a:pPr lvl="1"/>
            <a:r>
              <a:rPr lang="fi-FI" dirty="0" smtClean="0">
                <a:latin typeface="Arial Black" panose="020B0A04020102020204" pitchFamily="34" charset="0"/>
              </a:rPr>
              <a:t>Tilapäinen työttömyys, joka johtuu esimerkiksi työpaikan tai asuinpaikkakunnan vaihtumisesta.</a:t>
            </a:r>
          </a:p>
          <a:p>
            <a:pPr>
              <a:buAutoNum type="arabicParenR"/>
            </a:pPr>
            <a:r>
              <a:rPr lang="fi-FI" dirty="0" smtClean="0">
                <a:latin typeface="Arial Black" panose="020B0A04020102020204" pitchFamily="34" charset="0"/>
              </a:rPr>
              <a:t>Piilotyöttömyys</a:t>
            </a:r>
          </a:p>
          <a:p>
            <a:pPr lvl="1"/>
            <a:r>
              <a:rPr lang="fi-FI" dirty="0" smtClean="0">
                <a:latin typeface="Arial Black" panose="020B0A04020102020204" pitchFamily="34" charset="0"/>
              </a:rPr>
              <a:t>Työtön, joka ei ole ilmoittautunut viralliseksi työnhakijaksi</a:t>
            </a:r>
          </a:p>
          <a:p>
            <a:pPr>
              <a:buAutoNum type="arabicParenR"/>
            </a:pPr>
            <a:endParaRPr lang="fi-FI" dirty="0"/>
          </a:p>
        </p:txBody>
      </p:sp>
    </p:spTree>
    <p:extLst>
      <p:ext uri="{BB962C8B-B14F-4D97-AF65-F5344CB8AC3E}">
        <p14:creationId xmlns:p14="http://schemas.microsoft.com/office/powerpoint/2010/main" val="15253528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Effect transition="in" filter="fade">
                                      <p:cBhvr>
                                        <p:cTn id="3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2495600" y="263302"/>
            <a:ext cx="7200800" cy="9244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i-FI" b="1" cap="all" dirty="0" smtClean="0">
                <a:ln w="0"/>
                <a:solidFill>
                  <a:srgbClr val="C00000"/>
                </a:solidFill>
                <a:effectLst>
                  <a:reflection blurRad="12700" stA="50000" endPos="50000" dist="5000" dir="5400000" sy="-100000" rotWithShape="0"/>
                </a:effectLst>
                <a:latin typeface="KaiTi" panose="02010609060101010101" pitchFamily="49" charset="-122"/>
                <a:ea typeface="KaiTi" panose="02010609060101010101" pitchFamily="49" charset="-122"/>
              </a:rPr>
              <a:t>Työttömyyden torjuntakeinot</a:t>
            </a:r>
            <a:endParaRPr lang="fi-FI" b="1" cap="all" dirty="0">
              <a:ln w="0"/>
              <a:solidFill>
                <a:srgbClr val="C00000"/>
              </a:solidFill>
              <a:effectLst>
                <a:reflection blurRad="12700" stA="50000" endPos="50000" dist="5000" dir="5400000" sy="-100000" rotWithShape="0"/>
              </a:effectLst>
              <a:latin typeface="KaiTi" panose="02010609060101010101" pitchFamily="49" charset="-122"/>
              <a:ea typeface="KaiTi" panose="02010609060101010101" pitchFamily="49" charset="-122"/>
            </a:endParaRPr>
          </a:p>
        </p:txBody>
      </p:sp>
      <p:sp>
        <p:nvSpPr>
          <p:cNvPr id="5" name="Sisällön paikkamerkki 4"/>
          <p:cNvSpPr>
            <a:spLocks noGrp="1"/>
          </p:cNvSpPr>
          <p:nvPr>
            <p:ph idx="1"/>
          </p:nvPr>
        </p:nvSpPr>
        <p:spPr>
          <a:xfrm>
            <a:off x="838200" y="1187777"/>
            <a:ext cx="10515600" cy="5239527"/>
          </a:xfrm>
          <a:gradFill>
            <a:gsLst>
              <a:gs pos="0">
                <a:srgbClr val="FFF200"/>
              </a:gs>
              <a:gs pos="45000">
                <a:srgbClr val="FF7A00"/>
              </a:gs>
              <a:gs pos="70000">
                <a:srgbClr val="FF0300"/>
              </a:gs>
              <a:gs pos="100000">
                <a:srgbClr val="4D0808"/>
              </a:gs>
            </a:gsLst>
            <a:lin ang="5400000" scaled="0"/>
          </a:gradFill>
        </p:spPr>
        <p:txBody>
          <a:bodyPr>
            <a:normAutofit fontScale="92500" lnSpcReduction="20000"/>
          </a:bodyPr>
          <a:lstStyle/>
          <a:p>
            <a:pPr marL="0" indent="0">
              <a:buNone/>
            </a:pPr>
            <a:r>
              <a:rPr lang="fi-FI" b="1" dirty="0" smtClean="0">
                <a:solidFill>
                  <a:schemeClr val="bg1"/>
                </a:solidFill>
                <a:latin typeface="Franklin Gothic Heavy" panose="020B0903020102020204" pitchFamily="34" charset="0"/>
              </a:rPr>
              <a:t>Suhdannetyöttömyyttä voidaan torjua/vähentää valtion ja EKP:n toimilla</a:t>
            </a:r>
          </a:p>
          <a:p>
            <a:r>
              <a:rPr lang="fi-FI" dirty="0" smtClean="0">
                <a:solidFill>
                  <a:schemeClr val="bg1"/>
                </a:solidFill>
                <a:latin typeface="Franklin Gothic Heavy" panose="020B0903020102020204" pitchFamily="34" charset="0"/>
              </a:rPr>
              <a:t>Veroja lasketaan ja käynnistetään julkisia rakennushankkeita</a:t>
            </a:r>
          </a:p>
          <a:p>
            <a:r>
              <a:rPr lang="fi-FI" dirty="0" smtClean="0">
                <a:solidFill>
                  <a:schemeClr val="bg1"/>
                </a:solidFill>
                <a:latin typeface="Franklin Gothic Heavy" panose="020B0903020102020204" pitchFamily="34" charset="0"/>
              </a:rPr>
              <a:t>EKP laskee korkotasoa, mikä edistää kuluttamista</a:t>
            </a:r>
          </a:p>
          <a:p>
            <a:r>
              <a:rPr lang="fi-FI" dirty="0" smtClean="0">
                <a:solidFill>
                  <a:schemeClr val="bg1"/>
                </a:solidFill>
                <a:latin typeface="Franklin Gothic Heavy" panose="020B0903020102020204" pitchFamily="34" charset="0"/>
              </a:rPr>
              <a:t>Suhdannetyöttömyys vähenee, kun laskusuhdanne vaihtuu noususuhdanteeksi</a:t>
            </a:r>
          </a:p>
          <a:p>
            <a:pPr marL="0" indent="0">
              <a:buNone/>
            </a:pPr>
            <a:r>
              <a:rPr lang="fi-FI" b="1" dirty="0" smtClean="0">
                <a:solidFill>
                  <a:schemeClr val="bg1"/>
                </a:solidFill>
                <a:latin typeface="Franklin Gothic Heavy" panose="020B0903020102020204" pitchFamily="34" charset="0"/>
              </a:rPr>
              <a:t>Kausityöttömyyttä torjutaan esim. kehittämällä teknologiaa ja palveluita</a:t>
            </a:r>
          </a:p>
          <a:p>
            <a:pPr marL="0" indent="0">
              <a:buNone/>
            </a:pPr>
            <a:r>
              <a:rPr lang="fi-FI" b="1" dirty="0" smtClean="0">
                <a:latin typeface="Franklin Gothic Heavy" panose="020B0903020102020204" pitchFamily="34" charset="0"/>
              </a:rPr>
              <a:t>Rakennetyöttömyyden torjuminen:</a:t>
            </a:r>
          </a:p>
          <a:p>
            <a:r>
              <a:rPr lang="fi-FI" dirty="0" smtClean="0">
                <a:latin typeface="Franklin Gothic Heavy" panose="020B0903020102020204" pitchFamily="34" charset="0"/>
              </a:rPr>
              <a:t>Uudelleenkoulutus uuteen ammattiin</a:t>
            </a:r>
          </a:p>
          <a:p>
            <a:r>
              <a:rPr lang="fi-FI" dirty="0" smtClean="0">
                <a:latin typeface="Franklin Gothic Heavy" panose="020B0903020102020204" pitchFamily="34" charset="0"/>
              </a:rPr>
              <a:t>Avustukset ja tukirahat</a:t>
            </a:r>
          </a:p>
          <a:p>
            <a:pPr marL="0" indent="0">
              <a:buNone/>
            </a:pPr>
            <a:r>
              <a:rPr lang="fi-FI" b="1" dirty="0" smtClean="0">
                <a:latin typeface="Franklin Gothic Heavy" panose="020B0903020102020204" pitchFamily="34" charset="0"/>
              </a:rPr>
              <a:t>Nuorisotyöttömyyteen auttaa koulutus</a:t>
            </a:r>
            <a:endParaRPr lang="fi-FI" b="1" dirty="0">
              <a:latin typeface="Franklin Gothic Heavy" panose="020B0903020102020204" pitchFamily="34" charset="0"/>
            </a:endParaRPr>
          </a:p>
          <a:p>
            <a:r>
              <a:rPr lang="fi-FI" b="1" dirty="0" smtClean="0">
                <a:latin typeface="Franklin Gothic Heavy" panose="020B0903020102020204" pitchFamily="34" charset="0"/>
              </a:rPr>
              <a:t>Nuorisotyöttömyys on vaikeimmin torjuttavissa niillä, joilla ei ole koulutuksena muuta kuin peruskoulu</a:t>
            </a:r>
          </a:p>
        </p:txBody>
      </p:sp>
    </p:spTree>
    <p:extLst>
      <p:ext uri="{BB962C8B-B14F-4D97-AF65-F5344CB8AC3E}">
        <p14:creationId xmlns:p14="http://schemas.microsoft.com/office/powerpoint/2010/main" val="4540968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heel(1)">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1)">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heel(1)">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heel(1)">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heel(1)">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heel(1)">
                                      <p:cBhvr>
                                        <p:cTn id="37" dur="2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heel(1)">
                                      <p:cBhvr>
                                        <p:cTn id="42" dur="2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heel(1)">
                                      <p:cBhvr>
                                        <p:cTn id="47" dur="20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heel(1)">
                                      <p:cBhvr>
                                        <p:cTn id="52" dur="20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wheel(1)">
                                      <p:cBhvr>
                                        <p:cTn id="57"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anose="020B0903060703020204" pitchFamily="34" charset="0"/>
              </a:rPr>
              <a:t>Tarpeet, hinta ja talouskasvu</a:t>
            </a:r>
            <a:endParaRPr lang="fi-FI"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anose="020B0903060703020204" pitchFamily="34" charset="0"/>
            </a:endParaRPr>
          </a:p>
        </p:txBody>
      </p:sp>
      <p:sp>
        <p:nvSpPr>
          <p:cNvPr id="3" name="Sisällön paikkamerkki 2"/>
          <p:cNvSpPr>
            <a:spLocks noGrp="1"/>
          </p:cNvSpPr>
          <p:nvPr>
            <p:ph idx="1"/>
          </p:nvPr>
        </p:nvSpPr>
        <p:spPr>
          <a:xfrm>
            <a:off x="838200" y="1484785"/>
            <a:ext cx="8820355" cy="5112567"/>
          </a:xfrm>
        </p:spPr>
        <p:txBody>
          <a:bodyPr>
            <a:normAutofit fontScale="85000" lnSpcReduction="10000"/>
          </a:bodyPr>
          <a:lstStyle/>
          <a:p>
            <a:r>
              <a:rPr lang="fi-FI" b="1" dirty="0" smtClean="0">
                <a:latin typeface="Arial Black" panose="020B0A04020102020204" pitchFamily="34" charset="0"/>
              </a:rPr>
              <a:t>Tavarat ja palvelut = hyödyke</a:t>
            </a:r>
          </a:p>
          <a:p>
            <a:r>
              <a:rPr lang="fi-FI" b="1" dirty="0" smtClean="0">
                <a:latin typeface="Arial Black" panose="020B0A04020102020204" pitchFamily="34" charset="0"/>
              </a:rPr>
              <a:t>Hyödykkeiden valmistamiseen tarvitaan:</a:t>
            </a:r>
          </a:p>
          <a:p>
            <a:pPr lvl="1"/>
            <a:r>
              <a:rPr lang="fi-FI" b="1" dirty="0" smtClean="0">
                <a:latin typeface="Arial Black" panose="020B0A04020102020204" pitchFamily="34" charset="0"/>
              </a:rPr>
              <a:t>Raaka-aineita</a:t>
            </a:r>
          </a:p>
          <a:p>
            <a:pPr lvl="1"/>
            <a:r>
              <a:rPr lang="fi-FI" b="1" dirty="0" smtClean="0">
                <a:latin typeface="Arial Black" panose="020B0A04020102020204" pitchFamily="34" charset="0"/>
              </a:rPr>
              <a:t>Työvoimaa ja tietotaitoa	</a:t>
            </a:r>
            <a:r>
              <a:rPr lang="fi-FI" b="1" dirty="0">
                <a:latin typeface="Arial Black" panose="020B0A04020102020204" pitchFamily="34" charset="0"/>
              </a:rPr>
              <a:t> </a:t>
            </a:r>
            <a:r>
              <a:rPr lang="fi-FI" b="1" dirty="0" smtClean="0">
                <a:latin typeface="Arial Black" panose="020B0A04020102020204" pitchFamily="34" charset="0"/>
              </a:rPr>
              <a:t>     TUOTANNONTEKIJÄT</a:t>
            </a:r>
          </a:p>
          <a:p>
            <a:pPr lvl="1"/>
            <a:r>
              <a:rPr lang="fi-FI" b="1" dirty="0" smtClean="0">
                <a:latin typeface="Arial Black" panose="020B0A04020102020204" pitchFamily="34" charset="0"/>
              </a:rPr>
              <a:t>Koneita eli pääomaa</a:t>
            </a:r>
          </a:p>
          <a:p>
            <a:r>
              <a:rPr lang="fi-FI" b="1" dirty="0" smtClean="0">
                <a:latin typeface="Arial Black" panose="020B0A04020102020204" pitchFamily="34" charset="0"/>
              </a:rPr>
              <a:t>Hyödykkeen hinta muodostuu:</a:t>
            </a:r>
          </a:p>
          <a:p>
            <a:pPr lvl="1"/>
            <a:r>
              <a:rPr lang="fi-FI" b="1" dirty="0" smtClean="0">
                <a:latin typeface="Arial Black" panose="020B0A04020102020204" pitchFamily="34" charset="0"/>
              </a:rPr>
              <a:t>Valmistuskustannukset</a:t>
            </a:r>
          </a:p>
          <a:p>
            <a:pPr lvl="1"/>
            <a:r>
              <a:rPr lang="fi-FI" b="1" dirty="0" smtClean="0">
                <a:latin typeface="Arial Black" panose="020B0A04020102020204" pitchFamily="34" charset="0"/>
              </a:rPr>
              <a:t>Myymisestä koituvat kulut: sekä tukkukauppiaan että kauppiaan on saatava voittoa ja katettava kulut</a:t>
            </a:r>
          </a:p>
          <a:p>
            <a:pPr lvl="1"/>
            <a:r>
              <a:rPr lang="fi-FI" b="1" dirty="0" smtClean="0">
                <a:latin typeface="Arial Black" panose="020B0A04020102020204" pitchFamily="34" charset="0"/>
              </a:rPr>
              <a:t>Kysyntä ja tarjonta</a:t>
            </a:r>
          </a:p>
          <a:p>
            <a:r>
              <a:rPr lang="fi-FI" b="1" dirty="0" smtClean="0">
                <a:latin typeface="Arial Black" panose="020B0A04020102020204" pitchFamily="34" charset="0"/>
              </a:rPr>
              <a:t>Valmis hyödyke tarjotaan kuluttajille markkinoilla</a:t>
            </a:r>
          </a:p>
          <a:p>
            <a:pPr lvl="1"/>
            <a:r>
              <a:rPr lang="fi-FI" b="1" dirty="0" smtClean="0">
                <a:latin typeface="Arial Black" panose="020B0A04020102020204" pitchFamily="34" charset="0"/>
              </a:rPr>
              <a:t>Markkinatalous maailman yleisin järjestelmä: yritysten välillä on vapaa kilpailu ja hyödykkeiden hinnat muodostuvat kysynnän ja tarjonnan perusteella – valtio ei päätä hintoja</a:t>
            </a:r>
            <a:endParaRPr lang="fi-FI" b="1" dirty="0">
              <a:latin typeface="Arial Black" panose="020B0A04020102020204" pitchFamily="34" charset="0"/>
            </a:endParaRPr>
          </a:p>
        </p:txBody>
      </p:sp>
      <p:sp>
        <p:nvSpPr>
          <p:cNvPr id="4" name="Oikea aaltosulje 3"/>
          <p:cNvSpPr/>
          <p:nvPr/>
        </p:nvSpPr>
        <p:spPr>
          <a:xfrm>
            <a:off x="5248377" y="2229611"/>
            <a:ext cx="504056" cy="990668"/>
          </a:xfrm>
          <a:prstGeom prst="rightBrace">
            <a:avLst>
              <a:gd name="adj1" fmla="val 0"/>
              <a:gd name="adj2" fmla="val 50000"/>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16797461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2000"/>
                                        <p:tgtEl>
                                          <p:spTgt spid="3">
                                            <p:txEl>
                                              <p:pRg st="5" end="5"/>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heel(1)">
                                      <p:cBhvr>
                                        <p:cTn id="29" dur="2000"/>
                                        <p:tgtEl>
                                          <p:spTgt spid="3">
                                            <p:txEl>
                                              <p:pRg st="6" end="6"/>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2000"/>
                                        <p:tgtEl>
                                          <p:spTgt spid="3">
                                            <p:txEl>
                                              <p:pRg st="7" end="7"/>
                                            </p:tx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heel(1)">
                                      <p:cBhvr>
                                        <p:cTn id="35" dur="2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heel(1)">
                                      <p:cBhvr>
                                        <p:cTn id="40" dur="2000"/>
                                        <p:tgtEl>
                                          <p:spTgt spid="3">
                                            <p:txEl>
                                              <p:pRg st="9" end="9"/>
                                            </p:tx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heel(1)">
                                      <p:cBhvr>
                                        <p:cTn id="4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Työvoimapula tulevaisuuden ongelmana</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30</a:t>
            </a:fld>
            <a:endParaRPr lang="fi-FI" noProof="0" dirty="0"/>
          </a:p>
        </p:txBody>
      </p:sp>
      <p:sp>
        <p:nvSpPr>
          <p:cNvPr id="6" name="Sisällön paikkamerkki 5"/>
          <p:cNvSpPr>
            <a:spLocks noGrp="1"/>
          </p:cNvSpPr>
          <p:nvPr>
            <p:ph idx="1"/>
          </p:nvPr>
        </p:nvSpPr>
        <p:spPr/>
        <p:txBody>
          <a:bodyPr/>
          <a:lstStyle/>
          <a:p>
            <a:r>
              <a:rPr lang="fi-FI" dirty="0" smtClean="0"/>
              <a:t>Jos työvoimaa ei ole tarpeeksi, tavaroita ja palveluita ei pystytä tuottamaan tarpeeksi -&gt; talouskasvu hidastuu</a:t>
            </a:r>
          </a:p>
          <a:p>
            <a:r>
              <a:rPr lang="fi-FI" dirty="0" smtClean="0"/>
              <a:t>Tuotteiden hinnat nousevat, koska työvoimapulan vuoksi joudutaan nostamaan palkkoja</a:t>
            </a:r>
          </a:p>
          <a:p>
            <a:pPr marL="0" indent="0">
              <a:buNone/>
            </a:pPr>
            <a:r>
              <a:rPr lang="fi-FI" dirty="0" smtClean="0"/>
              <a:t>Ratkaisuna:</a:t>
            </a:r>
          </a:p>
          <a:p>
            <a:r>
              <a:rPr lang="fi-FI" dirty="0" smtClean="0"/>
              <a:t>Työttömien uudelleenkoulutus</a:t>
            </a:r>
          </a:p>
          <a:p>
            <a:r>
              <a:rPr lang="fi-FI" dirty="0" smtClean="0"/>
              <a:t>Ulkomaisten työntekijöiden houkutteleminen Suomeen </a:t>
            </a:r>
          </a:p>
          <a:p>
            <a:endParaRPr lang="fi-FI" dirty="0" smtClean="0"/>
          </a:p>
          <a:p>
            <a:endParaRPr lang="fi-FI" dirty="0"/>
          </a:p>
        </p:txBody>
      </p:sp>
      <p:pic>
        <p:nvPicPr>
          <p:cNvPr id="1026" name="Picture 2" descr="Kuvahaun tulos: työvoimap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565" y="4407388"/>
            <a:ext cx="4477428" cy="2350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895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Työllisyysaste</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31</a:t>
            </a:fld>
            <a:endParaRPr lang="fi-FI" noProof="0" dirty="0"/>
          </a:p>
        </p:txBody>
      </p:sp>
      <p:sp>
        <p:nvSpPr>
          <p:cNvPr id="6" name="Sisällön paikkamerkki 5"/>
          <p:cNvSpPr>
            <a:spLocks noGrp="1"/>
          </p:cNvSpPr>
          <p:nvPr>
            <p:ph idx="1"/>
          </p:nvPr>
        </p:nvSpPr>
        <p:spPr/>
        <p:txBody>
          <a:bodyPr>
            <a:normAutofit/>
          </a:bodyPr>
          <a:lstStyle/>
          <a:p>
            <a:r>
              <a:rPr lang="fi-FI" dirty="0" smtClean="0"/>
              <a:t>Kertoo, kuinka moni 15-64 –vuotiaista on töissä</a:t>
            </a:r>
          </a:p>
          <a:p>
            <a:r>
              <a:rPr lang="fi-FI" dirty="0" smtClean="0"/>
              <a:t>Matala työllisyysaste aiheuttaa ongelmia</a:t>
            </a:r>
          </a:p>
          <a:p>
            <a:pPr lvl="1"/>
            <a:r>
              <a:rPr lang="fi-FI" dirty="0" smtClean="0"/>
              <a:t>Verotulot vähenevät -&gt; rahat eivät riitä palveluihin ja kasvaviin eläkekuluihin</a:t>
            </a:r>
          </a:p>
          <a:p>
            <a:r>
              <a:rPr lang="fi-FI" dirty="0" smtClean="0"/>
              <a:t>Työllisyysaste laskee, jos työttömyys nousee</a:t>
            </a:r>
          </a:p>
          <a:p>
            <a:pPr lvl="1"/>
            <a:r>
              <a:rPr lang="fi-FI" dirty="0" smtClean="0"/>
              <a:t>Myös pitkät opiskeluajat, syrjäytyminen ja eläkeläisten suuri määrä heikentävät työllisyysastetta</a:t>
            </a:r>
          </a:p>
          <a:p>
            <a:r>
              <a:rPr lang="fi-FI" dirty="0" smtClean="0"/>
              <a:t>Työllisyysastetta voidaan parantaa pidentämällä työuria</a:t>
            </a:r>
          </a:p>
          <a:p>
            <a:pPr lvl="1"/>
            <a:r>
              <a:rPr lang="fi-FI" dirty="0" smtClean="0"/>
              <a:t>Opiskeluaikojen lyhentäminen</a:t>
            </a:r>
          </a:p>
          <a:p>
            <a:pPr lvl="1"/>
            <a:r>
              <a:rPr lang="fi-FI" dirty="0" smtClean="0"/>
              <a:t>Syrjäytyneiden saaminen töihin</a:t>
            </a:r>
          </a:p>
          <a:p>
            <a:pPr lvl="1"/>
            <a:r>
              <a:rPr lang="fi-FI" dirty="0" smtClean="0"/>
              <a:t>Eläkeiän nostaminen – olennaista parantaa työssä jaksamista</a:t>
            </a:r>
            <a:endParaRPr lang="fi-FI" dirty="0"/>
          </a:p>
        </p:txBody>
      </p:sp>
    </p:spTree>
    <p:extLst>
      <p:ext uri="{BB962C8B-B14F-4D97-AF65-F5344CB8AC3E}">
        <p14:creationId xmlns:p14="http://schemas.microsoft.com/office/powerpoint/2010/main" val="2896515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2569003"/>
            <a:ext cx="9144000" cy="1786094"/>
          </a:xfrm>
        </p:spPr>
        <p:txBody>
          <a:bodyPr>
            <a:noAutofit/>
          </a:bodyPr>
          <a:lstStyle/>
          <a:p>
            <a:r>
              <a:rPr lang="fi-FI" sz="4800" dirty="0" smtClean="0">
                <a:ln w="22225">
                  <a:solidFill>
                    <a:schemeClr val="accent2"/>
                  </a:solidFill>
                  <a:prstDash val="solid"/>
                </a:ln>
                <a:solidFill>
                  <a:schemeClr val="accent2">
                    <a:lumMod val="40000"/>
                    <a:lumOff val="60000"/>
                  </a:schemeClr>
                </a:solidFill>
                <a:latin typeface="Engravers MT" panose="02090707080505020304" pitchFamily="18" charset="0"/>
              </a:rPr>
              <a:t>Ulkomaankauppa, globalisaatio ja Euroopan unioni</a:t>
            </a:r>
            <a:endParaRPr lang="fi-FI" sz="4800" dirty="0">
              <a:ln w="22225">
                <a:solidFill>
                  <a:schemeClr val="accent2"/>
                </a:solidFill>
                <a:prstDash val="solid"/>
              </a:ln>
              <a:solidFill>
                <a:schemeClr val="accent2">
                  <a:lumMod val="40000"/>
                  <a:lumOff val="60000"/>
                </a:schemeClr>
              </a:solidFill>
              <a:latin typeface="Engravers MT" panose="02090707080505020304" pitchFamily="18" charset="0"/>
            </a:endParaRPr>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400989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Vastaa seuraaviin kysymyksiin</a:t>
            </a:r>
            <a:endParaRPr lang="fi-FI" dirty="0"/>
          </a:p>
        </p:txBody>
      </p:sp>
      <p:sp>
        <p:nvSpPr>
          <p:cNvPr id="2" name="Päivämäärän paikkamerkki 1"/>
          <p:cNvSpPr>
            <a:spLocks noGrp="1"/>
          </p:cNvSpPr>
          <p:nvPr>
            <p:ph type="dt" sz="half" idx="10"/>
          </p:nvPr>
        </p:nvSpPr>
        <p:spPr/>
        <p:txBody>
          <a:bodyPr/>
          <a:lstStyle/>
          <a:p>
            <a:pPr rtl="0"/>
            <a:r>
              <a:rPr lang="fi-FI" noProof="0" smtClean="0"/>
              <a:t>PP.KK.20XX</a:t>
            </a:r>
            <a:endParaRPr lang="fi-FI" noProof="0" dirty="0"/>
          </a:p>
        </p:txBody>
      </p:sp>
      <p:sp>
        <p:nvSpPr>
          <p:cNvPr id="3" name="Alatunnisteen paikkamerkki 2"/>
          <p:cNvSpPr>
            <a:spLocks noGrp="1"/>
          </p:cNvSpPr>
          <p:nvPr>
            <p:ph type="ftr" sz="quarter" idx="11"/>
          </p:nvPr>
        </p:nvSpPr>
        <p:spPr/>
        <p:txBody>
          <a:bodyPr/>
          <a:lstStyle/>
          <a:p>
            <a:pPr rtl="0"/>
            <a:r>
              <a:rPr lang="fi-FI" noProof="0" smtClean="0"/>
              <a:t>LISÄÄ ALATUNNISTE</a:t>
            </a:r>
            <a:endParaRPr lang="fi-FI" noProof="0" dirty="0"/>
          </a:p>
        </p:txBody>
      </p:sp>
      <p:sp>
        <p:nvSpPr>
          <p:cNvPr id="4" name="Dian numeron paikkamerkki 3"/>
          <p:cNvSpPr>
            <a:spLocks noGrp="1"/>
          </p:cNvSpPr>
          <p:nvPr>
            <p:ph type="sldNum" sz="quarter" idx="12"/>
          </p:nvPr>
        </p:nvSpPr>
        <p:spPr/>
        <p:txBody>
          <a:bodyPr/>
          <a:lstStyle/>
          <a:p>
            <a:pPr rtl="0"/>
            <a:fld id="{8D581BC7-E183-40DB-AC97-C19EA4EB8894}" type="slidenum">
              <a:rPr lang="fi-FI" noProof="0" smtClean="0"/>
              <a:pPr rtl="0"/>
              <a:t>33</a:t>
            </a:fld>
            <a:endParaRPr lang="fi-FI" noProof="0" dirty="0"/>
          </a:p>
        </p:txBody>
      </p:sp>
      <p:sp>
        <p:nvSpPr>
          <p:cNvPr id="9" name="Sisällön paikkamerkki 8"/>
          <p:cNvSpPr>
            <a:spLocks noGrp="1"/>
          </p:cNvSpPr>
          <p:nvPr>
            <p:ph idx="1"/>
          </p:nvPr>
        </p:nvSpPr>
        <p:spPr/>
        <p:txBody>
          <a:bodyPr>
            <a:normAutofit fontScale="70000" lnSpcReduction="20000"/>
          </a:bodyPr>
          <a:lstStyle/>
          <a:p>
            <a:pPr marL="0" indent="0">
              <a:buNone/>
            </a:pPr>
            <a:r>
              <a:rPr lang="fi-FI" dirty="0"/>
              <a:t/>
            </a:r>
            <a:br>
              <a:rPr lang="fi-FI" dirty="0"/>
            </a:br>
            <a:r>
              <a:rPr lang="fi-FI" dirty="0" smtClean="0"/>
              <a:t>a</a:t>
            </a:r>
            <a:r>
              <a:rPr lang="fi-FI" dirty="0"/>
              <a:t>) Mitä tarkoittaa globalisaatio?</a:t>
            </a:r>
            <a:br>
              <a:rPr lang="fi-FI" dirty="0"/>
            </a:br>
            <a:r>
              <a:rPr lang="fi-FI" dirty="0"/>
              <a:t/>
            </a:r>
            <a:br>
              <a:rPr lang="fi-FI" dirty="0"/>
            </a:br>
            <a:r>
              <a:rPr lang="fi-FI" dirty="0"/>
              <a:t>b) Mitä tarkoitetaan lauseella: "Globalisaatio on lisännyt maiden välistä työnjakoa"</a:t>
            </a:r>
            <a:br>
              <a:rPr lang="fi-FI" dirty="0"/>
            </a:br>
            <a:r>
              <a:rPr lang="fi-FI" dirty="0"/>
              <a:t/>
            </a:r>
            <a:br>
              <a:rPr lang="fi-FI" dirty="0"/>
            </a:br>
            <a:r>
              <a:rPr lang="fi-FI" dirty="0"/>
              <a:t>c) Miksi hyödykkeiden vieminen ulkomailla on tärkeää Suomelle?</a:t>
            </a:r>
            <a:br>
              <a:rPr lang="fi-FI" dirty="0"/>
            </a:br>
            <a:r>
              <a:rPr lang="fi-FI" dirty="0"/>
              <a:t/>
            </a:r>
            <a:br>
              <a:rPr lang="fi-FI" dirty="0"/>
            </a:br>
            <a:r>
              <a:rPr lang="fi-FI" dirty="0"/>
              <a:t>d) Mitkä ovat tärkeitä vientiteollisuuden aloja Suomessa?</a:t>
            </a:r>
            <a:br>
              <a:rPr lang="fi-FI" dirty="0"/>
            </a:br>
            <a:r>
              <a:rPr lang="fi-FI" dirty="0"/>
              <a:t/>
            </a:r>
            <a:br>
              <a:rPr lang="fi-FI" dirty="0"/>
            </a:br>
            <a:r>
              <a:rPr lang="fi-FI" dirty="0"/>
              <a:t>e) Mitkä Suomeen tuodaan ja miksi?</a:t>
            </a:r>
            <a:br>
              <a:rPr lang="fi-FI" dirty="0"/>
            </a:br>
            <a:r>
              <a:rPr lang="fi-FI" dirty="0"/>
              <a:t/>
            </a:r>
            <a:br>
              <a:rPr lang="fi-FI" dirty="0"/>
            </a:br>
            <a:r>
              <a:rPr lang="fi-FI" dirty="0"/>
              <a:t>f) Miksi Suomen talous kärsii, jos Venäjällä on talousvaikeuksia?</a:t>
            </a:r>
            <a:br>
              <a:rPr lang="fi-FI" dirty="0"/>
            </a:br>
            <a:r>
              <a:rPr lang="fi-FI" dirty="0"/>
              <a:t/>
            </a:r>
            <a:br>
              <a:rPr lang="fi-FI" dirty="0"/>
            </a:br>
            <a:r>
              <a:rPr lang="fi-FI" dirty="0"/>
              <a:t>g) Mitä tarkoittaa protektionismi ja miksi se on kansainväliselle kaupalle haitallista?</a:t>
            </a:r>
            <a:br>
              <a:rPr lang="fi-FI" dirty="0"/>
            </a:br>
            <a:r>
              <a:rPr lang="fi-FI" dirty="0"/>
              <a:t/>
            </a:r>
            <a:br>
              <a:rPr lang="fi-FI" dirty="0"/>
            </a:br>
            <a:r>
              <a:rPr lang="fi-FI" dirty="0"/>
              <a:t>h) Miksi Suomen vientiteollisuus kärsii euron vahvistumisesta?</a:t>
            </a:r>
            <a:br>
              <a:rPr lang="fi-FI" dirty="0"/>
            </a:br>
            <a:r>
              <a:rPr lang="fi-FI" dirty="0"/>
              <a:t/>
            </a:r>
            <a:br>
              <a:rPr lang="fi-FI" dirty="0"/>
            </a:br>
            <a:r>
              <a:rPr lang="fi-FI" dirty="0"/>
              <a:t>i) Mitä tarkoitetaan EU:n sisämarkkinoilla?</a:t>
            </a:r>
            <a:br>
              <a:rPr lang="fi-FI" dirty="0"/>
            </a:br>
            <a:r>
              <a:rPr lang="fi-FI" dirty="0"/>
              <a:t/>
            </a:r>
            <a:br>
              <a:rPr lang="fi-FI" dirty="0"/>
            </a:br>
            <a:r>
              <a:rPr lang="fi-FI" dirty="0"/>
              <a:t>+ tee tehtävät 3,4 ja 5 s. </a:t>
            </a:r>
            <a:r>
              <a:rPr lang="fi-FI" dirty="0" smtClean="0"/>
              <a:t>16</a:t>
            </a:r>
            <a:endParaRPr lang="fi-FI" dirty="0"/>
          </a:p>
        </p:txBody>
      </p:sp>
    </p:spTree>
    <p:extLst>
      <p:ext uri="{BB962C8B-B14F-4D97-AF65-F5344CB8AC3E}">
        <p14:creationId xmlns:p14="http://schemas.microsoft.com/office/powerpoint/2010/main" val="989457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34</a:t>
            </a:fld>
            <a:endParaRPr lang="fi-FI" noProof="0" dirty="0"/>
          </a:p>
        </p:txBody>
      </p:sp>
      <p:sp>
        <p:nvSpPr>
          <p:cNvPr id="6" name="Sisällön paikkamerkki 5"/>
          <p:cNvSpPr>
            <a:spLocks noGrp="1"/>
          </p:cNvSpPr>
          <p:nvPr>
            <p:ph idx="1"/>
          </p:nvPr>
        </p:nvSpPr>
        <p:spPr/>
        <p:txBody>
          <a:bodyPr/>
          <a:lstStyle/>
          <a:p>
            <a:pPr marL="514350" indent="-514350">
              <a:buAutoNum type="alphaLcParenR"/>
            </a:pPr>
            <a:r>
              <a:rPr lang="fi-FI" dirty="0" smtClean="0"/>
              <a:t>Globalisaatio =</a:t>
            </a:r>
          </a:p>
          <a:p>
            <a:pPr marL="0" indent="0">
              <a:buNone/>
            </a:pPr>
            <a:r>
              <a:rPr lang="fi-FI" dirty="0" smtClean="0"/>
              <a:t>Maailman alueet ovat tiiviissä tekemisisä keskenään. Näkyy esim. kaupankäynnissä ja kulttuurivaikutteiden leviämisenä (esim. ruoat)</a:t>
            </a:r>
          </a:p>
          <a:p>
            <a:pPr marL="0" indent="0">
              <a:buNone/>
            </a:pPr>
            <a:r>
              <a:rPr lang="fi-FI" dirty="0" smtClean="0"/>
              <a:t>b) </a:t>
            </a:r>
            <a:r>
              <a:rPr lang="fi-FI" dirty="0"/>
              <a:t>Mitä tarkoitetaan lauseella: "Globalisaatio on lisännyt maiden välistä </a:t>
            </a:r>
            <a:r>
              <a:rPr lang="fi-FI" dirty="0" smtClean="0"/>
              <a:t>työnjakoa”.</a:t>
            </a:r>
            <a:r>
              <a:rPr lang="fi-FI" dirty="0"/>
              <a:t/>
            </a:r>
            <a:br>
              <a:rPr lang="fi-FI" dirty="0"/>
            </a:br>
            <a:r>
              <a:rPr lang="fi-FI" dirty="0" smtClean="0"/>
              <a:t>- Raaka-aineiden saatavuus, ilmasto ja osaaminen vaikuttavat siihen, mitä eri maiden kannattaa valmistaa</a:t>
            </a:r>
          </a:p>
          <a:p>
            <a:pPr marL="0" indent="0">
              <a:buNone/>
            </a:pPr>
            <a:r>
              <a:rPr lang="fi-FI" dirty="0" smtClean="0"/>
              <a:t>Esim. Suomessa ei voi ilmaston vuoksi kasvattaa trooppisia hedelmiä, mutta laivanvalmistuksessa suomalaiset ovat hyviä. Metsäteollisuus on tärkeä teollisuudenala, koska meillä on raaka-ainetta runsaasti.</a:t>
            </a:r>
          </a:p>
          <a:p>
            <a:pPr marL="514350" indent="-514350">
              <a:buAutoNum type="alphaLcParenR"/>
            </a:pPr>
            <a:endParaRPr lang="fi-FI" dirty="0"/>
          </a:p>
        </p:txBody>
      </p:sp>
    </p:spTree>
    <p:extLst>
      <p:ext uri="{BB962C8B-B14F-4D97-AF65-F5344CB8AC3E}">
        <p14:creationId xmlns:p14="http://schemas.microsoft.com/office/powerpoint/2010/main" val="151362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35</a:t>
            </a:fld>
            <a:endParaRPr lang="fi-FI" noProof="0" dirty="0"/>
          </a:p>
        </p:txBody>
      </p:sp>
      <p:sp>
        <p:nvSpPr>
          <p:cNvPr id="6" name="Sisällön paikkamerkki 5"/>
          <p:cNvSpPr>
            <a:spLocks noGrp="1"/>
          </p:cNvSpPr>
          <p:nvPr>
            <p:ph idx="1"/>
          </p:nvPr>
        </p:nvSpPr>
        <p:spPr/>
        <p:txBody>
          <a:bodyPr/>
          <a:lstStyle/>
          <a:p>
            <a:pPr marL="0" indent="0">
              <a:buNone/>
            </a:pPr>
            <a:r>
              <a:rPr lang="fi-FI" dirty="0"/>
              <a:t>c) Miksi hyödykkeiden vieminen ulkomailla on tärkeää Suomelle</a:t>
            </a:r>
            <a:r>
              <a:rPr lang="fi-FI" dirty="0" smtClean="0"/>
              <a:t>?</a:t>
            </a:r>
          </a:p>
          <a:p>
            <a:pPr marL="0" indent="0">
              <a:buNone/>
            </a:pPr>
            <a:r>
              <a:rPr lang="fi-FI" dirty="0" smtClean="0"/>
              <a:t>Suomessa ei ole hyödykkeille riittävästi kysyntää, joten on tärkeää saada niitä myytyä ulkomaille. Kun vientiyritykset saavat myytyä tuotteitaan ulkomaille, heijastuu se positiivisesti koko Suomen talouteen. Esim. se lisää työllisyyttä Suomessa ja kasvattaa verotuloja.</a:t>
            </a:r>
            <a:r>
              <a:rPr lang="fi-FI" dirty="0"/>
              <a:t/>
            </a:r>
            <a:br>
              <a:rPr lang="fi-FI" dirty="0"/>
            </a:br>
            <a:r>
              <a:rPr lang="fi-FI" dirty="0"/>
              <a:t/>
            </a:r>
            <a:br>
              <a:rPr lang="fi-FI" dirty="0"/>
            </a:br>
            <a:r>
              <a:rPr lang="fi-FI" dirty="0"/>
              <a:t>d) Mitkä ovat tärkeitä vientiteollisuuden aloja Suomessa?</a:t>
            </a:r>
            <a:br>
              <a:rPr lang="fi-FI" dirty="0"/>
            </a:br>
            <a:r>
              <a:rPr lang="fi-FI" dirty="0" smtClean="0"/>
              <a:t>Suomi on erikoistunut korkean teknologian aloille, esim. metsäteollisuus, sähkölaitteet ja peliteollisuus. Suomi myy myös palvelujaan ulkomaille, esim. teknologiaosaamista.</a:t>
            </a:r>
            <a:endParaRPr lang="fi-FI" dirty="0"/>
          </a:p>
        </p:txBody>
      </p:sp>
    </p:spTree>
    <p:extLst>
      <p:ext uri="{BB962C8B-B14F-4D97-AF65-F5344CB8AC3E}">
        <p14:creationId xmlns:p14="http://schemas.microsoft.com/office/powerpoint/2010/main" val="1153664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36</a:t>
            </a:fld>
            <a:endParaRPr lang="fi-FI" noProof="0" dirty="0"/>
          </a:p>
        </p:txBody>
      </p:sp>
      <p:sp>
        <p:nvSpPr>
          <p:cNvPr id="6" name="Sisällön paikkamerkki 5"/>
          <p:cNvSpPr>
            <a:spLocks noGrp="1"/>
          </p:cNvSpPr>
          <p:nvPr>
            <p:ph idx="1"/>
          </p:nvPr>
        </p:nvSpPr>
        <p:spPr/>
        <p:txBody>
          <a:bodyPr/>
          <a:lstStyle/>
          <a:p>
            <a:pPr marL="0" indent="0">
              <a:buNone/>
            </a:pPr>
            <a:r>
              <a:rPr lang="fi-FI" dirty="0"/>
              <a:t>e) Mitkä Suomeen tuodaan ja miksi</a:t>
            </a:r>
            <a:r>
              <a:rPr lang="fi-FI" dirty="0" smtClean="0"/>
              <a:t>?</a:t>
            </a:r>
          </a:p>
          <a:p>
            <a:pPr marL="0" indent="0">
              <a:buNone/>
            </a:pPr>
            <a:r>
              <a:rPr lang="fi-FI" dirty="0" smtClean="0"/>
              <a:t>Suomeen tuodaan raaka-aineita, koska niitä Suomella on vähän (esim. öljyä ja kivihiiltä).</a:t>
            </a:r>
          </a:p>
          <a:p>
            <a:pPr marL="0" indent="0">
              <a:buNone/>
            </a:pPr>
            <a:r>
              <a:rPr lang="fi-FI" dirty="0" smtClean="0"/>
              <a:t>Myös elintarvikkeita ja vaatteita tuodaan paljon.</a:t>
            </a:r>
            <a:r>
              <a:rPr lang="fi-FI" dirty="0"/>
              <a:t/>
            </a:r>
            <a:br>
              <a:rPr lang="fi-FI" dirty="0"/>
            </a:br>
            <a:r>
              <a:rPr lang="fi-FI" dirty="0"/>
              <a:t/>
            </a:r>
            <a:br>
              <a:rPr lang="fi-FI" dirty="0"/>
            </a:br>
            <a:r>
              <a:rPr lang="fi-FI" dirty="0"/>
              <a:t>f) Miksi Suomen talous kärsii, jos Venäjällä on talousvaikeuksia</a:t>
            </a:r>
            <a:r>
              <a:rPr lang="fi-FI" dirty="0" smtClean="0"/>
              <a:t>?</a:t>
            </a:r>
          </a:p>
          <a:p>
            <a:pPr marL="0" indent="0">
              <a:buNone/>
            </a:pPr>
            <a:r>
              <a:rPr lang="fi-FI" dirty="0" smtClean="0"/>
              <a:t>Venäjä on Suomelle tärkeä vientimaa. Jos Venäjällä on talousvaikeuksia, eivät suomalaiset tuotteet käy siellä kaupaksi ja Suomen talous kärsii.</a:t>
            </a:r>
            <a:endParaRPr lang="fi-FI" dirty="0"/>
          </a:p>
        </p:txBody>
      </p:sp>
    </p:spTree>
    <p:extLst>
      <p:ext uri="{BB962C8B-B14F-4D97-AF65-F5344CB8AC3E}">
        <p14:creationId xmlns:p14="http://schemas.microsoft.com/office/powerpoint/2010/main" val="2537105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37</a:t>
            </a:fld>
            <a:endParaRPr lang="fi-FI" noProof="0" dirty="0"/>
          </a:p>
        </p:txBody>
      </p:sp>
      <p:sp>
        <p:nvSpPr>
          <p:cNvPr id="6" name="Sisällön paikkamerkki 5"/>
          <p:cNvSpPr>
            <a:spLocks noGrp="1"/>
          </p:cNvSpPr>
          <p:nvPr>
            <p:ph idx="1"/>
          </p:nvPr>
        </p:nvSpPr>
        <p:spPr/>
        <p:txBody>
          <a:bodyPr>
            <a:normAutofit fontScale="92500" lnSpcReduction="10000"/>
          </a:bodyPr>
          <a:lstStyle/>
          <a:p>
            <a:pPr marL="0" indent="0">
              <a:buNone/>
            </a:pPr>
            <a:r>
              <a:rPr lang="fi-FI" dirty="0"/>
              <a:t>g) Mitä tarkoittaa protektionismi ja miksi se on kansainväliselle kaupalle haitallista</a:t>
            </a:r>
            <a:r>
              <a:rPr lang="fi-FI" dirty="0" smtClean="0"/>
              <a:t>?</a:t>
            </a:r>
          </a:p>
          <a:p>
            <a:pPr marL="0" indent="0">
              <a:buNone/>
            </a:pPr>
            <a:r>
              <a:rPr lang="fi-FI" dirty="0" smtClean="0"/>
              <a:t>Oman maan tuotantoa suojataan tulleilla, jolloin ulkomailta tuotavien tuotteiden hinta nousee.</a:t>
            </a:r>
            <a:r>
              <a:rPr lang="fi-FI" dirty="0"/>
              <a:t/>
            </a:r>
            <a:br>
              <a:rPr lang="fi-FI" dirty="0"/>
            </a:br>
            <a:r>
              <a:rPr lang="fi-FI" dirty="0"/>
              <a:t/>
            </a:r>
            <a:br>
              <a:rPr lang="fi-FI" dirty="0"/>
            </a:br>
            <a:r>
              <a:rPr lang="fi-FI" dirty="0"/>
              <a:t>h) Miksi Suomen vientiteollisuus kärsii euron vahvistumisesta</a:t>
            </a:r>
            <a:r>
              <a:rPr lang="fi-FI" dirty="0" smtClean="0"/>
              <a:t>?</a:t>
            </a:r>
          </a:p>
          <a:p>
            <a:pPr marL="0" indent="0">
              <a:buNone/>
            </a:pPr>
            <a:r>
              <a:rPr lang="fi-FI" dirty="0" smtClean="0"/>
              <a:t>Jos vientiyritys vie tuotteitaan maahan, joka käyttää jotakin muuta valuuttaa kuin euroa, tuotteet ovat aiempaa kalliimpia ja käyvät siten huonommin kaupaksi.</a:t>
            </a:r>
            <a:r>
              <a:rPr lang="fi-FI" dirty="0"/>
              <a:t/>
            </a:r>
            <a:br>
              <a:rPr lang="fi-FI" dirty="0"/>
            </a:br>
            <a:r>
              <a:rPr lang="fi-FI" dirty="0"/>
              <a:t/>
            </a:r>
            <a:br>
              <a:rPr lang="fi-FI" dirty="0"/>
            </a:br>
            <a:r>
              <a:rPr lang="fi-FI" dirty="0"/>
              <a:t>i) Mitä tarkoitetaan EU:n sisämarkkinoilla</a:t>
            </a:r>
            <a:r>
              <a:rPr lang="fi-FI" dirty="0" smtClean="0"/>
              <a:t>?</a:t>
            </a:r>
          </a:p>
          <a:p>
            <a:pPr marL="0" indent="0">
              <a:buNone/>
            </a:pPr>
            <a:r>
              <a:rPr lang="fi-FI" dirty="0" smtClean="0"/>
              <a:t>Tavarat, palvelut, raha ja ihmiset saavat liikkua vapaasti EU:n alueella. </a:t>
            </a:r>
            <a:endParaRPr lang="fi-FI" dirty="0"/>
          </a:p>
        </p:txBody>
      </p:sp>
    </p:spTree>
    <p:extLst>
      <p:ext uri="{BB962C8B-B14F-4D97-AF65-F5344CB8AC3E}">
        <p14:creationId xmlns:p14="http://schemas.microsoft.com/office/powerpoint/2010/main" val="836233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3) Miten seuraavat ilmiöt liittyvät globalisaatioon?</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38</a:t>
            </a:fld>
            <a:endParaRPr lang="fi-FI" noProof="0" dirty="0"/>
          </a:p>
        </p:txBody>
      </p:sp>
      <p:sp>
        <p:nvSpPr>
          <p:cNvPr id="6" name="Sisällön paikkamerkki 5"/>
          <p:cNvSpPr>
            <a:spLocks noGrp="1"/>
          </p:cNvSpPr>
          <p:nvPr>
            <p:ph idx="1"/>
          </p:nvPr>
        </p:nvSpPr>
        <p:spPr>
          <a:xfrm>
            <a:off x="838200" y="1187777"/>
            <a:ext cx="10515600" cy="5491319"/>
          </a:xfrm>
        </p:spPr>
        <p:style>
          <a:lnRef idx="1">
            <a:schemeClr val="accent2"/>
          </a:lnRef>
          <a:fillRef idx="3">
            <a:schemeClr val="accent2"/>
          </a:fillRef>
          <a:effectRef idx="2">
            <a:schemeClr val="accent2"/>
          </a:effectRef>
          <a:fontRef idx="minor">
            <a:schemeClr val="lt1"/>
          </a:fontRef>
        </p:style>
        <p:txBody>
          <a:bodyPr>
            <a:normAutofit fontScale="62500" lnSpcReduction="20000"/>
          </a:bodyPr>
          <a:lstStyle/>
          <a:p>
            <a:pPr marL="514350" indent="-514350">
              <a:buAutoNum type="alphaLcParenR"/>
            </a:pPr>
            <a:r>
              <a:rPr lang="fi-FI" dirty="0" smtClean="0"/>
              <a:t>Turismi</a:t>
            </a:r>
          </a:p>
          <a:p>
            <a:pPr fontAlgn="t"/>
            <a:r>
              <a:rPr lang="fi-FI" dirty="0"/>
              <a:t>Ihmisillä on mahdollisuus matkustaa aikaisempaa helpommin maasta toiseen.</a:t>
            </a:r>
          </a:p>
          <a:p>
            <a:pPr fontAlgn="t"/>
            <a:r>
              <a:rPr lang="fi-FI" dirty="0"/>
              <a:t>Matkailuyritykset järjestävät matkoja eri puolille maailmaa.</a:t>
            </a:r>
          </a:p>
          <a:p>
            <a:pPr fontAlgn="t"/>
            <a:r>
              <a:rPr lang="fi-FI" dirty="0"/>
              <a:t>Tietotekniikan avulla jokainen voi itse hankkia ulkomaanmatkaa varten tietoa, lentoliput ja majoituksen.</a:t>
            </a:r>
          </a:p>
          <a:p>
            <a:pPr fontAlgn="t"/>
            <a:r>
              <a:rPr lang="fi-FI" dirty="0"/>
              <a:t>Kielitaidon parantuessa ihmiset uskaltavat lähteä matkoille</a:t>
            </a:r>
            <a:r>
              <a:rPr lang="fi-FI" dirty="0" smtClean="0"/>
              <a:t>.</a:t>
            </a:r>
          </a:p>
          <a:p>
            <a:pPr marL="0" indent="0">
              <a:buNone/>
            </a:pPr>
            <a:r>
              <a:rPr lang="fi-FI" dirty="0" smtClean="0"/>
              <a:t>b) Tiedonkulun nopeutuminen</a:t>
            </a:r>
          </a:p>
          <a:p>
            <a:pPr fontAlgn="t"/>
            <a:r>
              <a:rPr lang="fi-FI" dirty="0"/>
              <a:t>Tietotekniikka on halventunut, joten tiedon välittäminen maailman kolkasta toiseen on helppoa.</a:t>
            </a:r>
          </a:p>
          <a:p>
            <a:pPr fontAlgn="t"/>
            <a:r>
              <a:rPr lang="fi-FI" dirty="0"/>
              <a:t>Tietoisuus maapallon eri osista on parantunut tietotekniikan myötä</a:t>
            </a:r>
            <a:r>
              <a:rPr lang="fi-FI" dirty="0" smtClean="0"/>
              <a:t>.</a:t>
            </a:r>
          </a:p>
          <a:p>
            <a:pPr marL="0" indent="0">
              <a:buNone/>
            </a:pPr>
            <a:r>
              <a:rPr lang="fi-FI" dirty="0" smtClean="0"/>
              <a:t>c) Kansainvälisen kaupan työnjako</a:t>
            </a:r>
          </a:p>
          <a:p>
            <a:pPr fontAlgn="t"/>
            <a:r>
              <a:rPr lang="fi-FI" dirty="0"/>
              <a:t>Eri maat erikoistuvat yhä enemmän niihin asioihin, joiden valmistamiseen niillä on hyvät edellytykset.</a:t>
            </a:r>
          </a:p>
          <a:p>
            <a:pPr fontAlgn="t"/>
            <a:r>
              <a:rPr lang="fi-FI" dirty="0"/>
              <a:t>Kansainvälinen kilpailu merkitsee sitä, että ulkomaisia tuotteita ostetaan, jos ne ovat halvempia ja </a:t>
            </a:r>
            <a:r>
              <a:rPr lang="fi-FI" dirty="0" smtClean="0"/>
              <a:t>laadukkaampia</a:t>
            </a:r>
          </a:p>
          <a:p>
            <a:pPr marL="0" indent="0">
              <a:buNone/>
            </a:pPr>
            <a:r>
              <a:rPr lang="fi-FI" dirty="0" smtClean="0"/>
              <a:t>b) Kiina-ilmiö</a:t>
            </a:r>
          </a:p>
          <a:p>
            <a:pPr fontAlgn="t"/>
            <a:r>
              <a:rPr lang="fi-FI" dirty="0"/>
              <a:t>Kiina-ilmiö tarkoittaa tuotannon siirtämistä halvan työvoiman maihin.</a:t>
            </a:r>
          </a:p>
          <a:p>
            <a:pPr fontAlgn="t"/>
            <a:r>
              <a:rPr lang="fi-FI" dirty="0"/>
              <a:t>Yritykset toimivat globaalisti, ja jatkuva keskinäinen kilpailu pakottaa ne tuottamaan tuotteensa mahdollisimman halvalla. Tämän vuoksi tehtaita siirretään halvan työvoiman maihin.</a:t>
            </a:r>
          </a:p>
          <a:p>
            <a:pPr fontAlgn="t"/>
            <a:r>
              <a:rPr lang="fi-FI" dirty="0"/>
              <a:t>Tehtaita siirretään ulkomaille myös sen vuoksi, että ollaan lähempänä asiakkaita</a:t>
            </a:r>
          </a:p>
          <a:p>
            <a:pPr marL="0" indent="0">
              <a:buNone/>
            </a:pPr>
            <a:endParaRPr lang="fi-FI" dirty="0"/>
          </a:p>
        </p:txBody>
      </p:sp>
    </p:spTree>
    <p:extLst>
      <p:ext uri="{BB962C8B-B14F-4D97-AF65-F5344CB8AC3E}">
        <p14:creationId xmlns:p14="http://schemas.microsoft.com/office/powerpoint/2010/main" val="315150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4) Mitä hyötyä ja haittaa globalisaatiosta on köyhille maille ja rikkaille teollisuusmaille?</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39</a:t>
            </a:fld>
            <a:endParaRPr lang="fi-FI" noProof="0" dirty="0"/>
          </a:p>
        </p:txBody>
      </p:sp>
      <p:sp>
        <p:nvSpPr>
          <p:cNvPr id="6" name="Sisällön paikkamerkki 5"/>
          <p:cNvSpPr>
            <a:spLocks noGrp="1"/>
          </p:cNvSpPr>
          <p:nvPr>
            <p:ph idx="1"/>
          </p:nvPr>
        </p:nvSpPr>
        <p:spPr/>
        <p:txBody>
          <a:bodyPr numCol="2">
            <a:normAutofit fontScale="62500" lnSpcReduction="20000"/>
          </a:bodyPr>
          <a:lstStyle/>
          <a:p>
            <a:pPr marL="0" indent="0">
              <a:buNone/>
            </a:pPr>
            <a:r>
              <a:rPr lang="fi-FI" b="1" dirty="0"/>
              <a:t>Hyödyt rikkaille maille:</a:t>
            </a:r>
          </a:p>
          <a:p>
            <a:pPr fontAlgn="t"/>
            <a:r>
              <a:rPr lang="fi-FI" dirty="0"/>
              <a:t>Rikkaat maat voivat käydä kauppaa maailmanlaajuisesti.</a:t>
            </a:r>
          </a:p>
          <a:p>
            <a:pPr fontAlgn="t"/>
            <a:r>
              <a:rPr lang="fi-FI" dirty="0"/>
              <a:t>Ne saavat hankittua raaka-aineita halvalla.</a:t>
            </a:r>
          </a:p>
          <a:p>
            <a:pPr fontAlgn="t"/>
            <a:r>
              <a:rPr lang="fi-FI" dirty="0"/>
              <a:t>Yritykset voivat siirtää tuotantoa halvemman työvoiman maihin.</a:t>
            </a:r>
          </a:p>
          <a:p>
            <a:pPr fontAlgn="t"/>
            <a:r>
              <a:rPr lang="fi-FI" dirty="0"/>
              <a:t>Rikkaat maat saavat korkean osaamisen ja teknologian maina kilpailuetua kansainvälisessä kaupankäynnissä.</a:t>
            </a:r>
          </a:p>
          <a:p>
            <a:pPr marL="0" indent="0">
              <a:buNone/>
            </a:pPr>
            <a:r>
              <a:rPr lang="fi-FI" b="1" dirty="0"/>
              <a:t>Hyödyt köyhille maille:</a:t>
            </a:r>
          </a:p>
          <a:p>
            <a:pPr fontAlgn="t"/>
            <a:r>
              <a:rPr lang="fi-FI" dirty="0"/>
              <a:t>Globalisaatio on mahdollistanut joidenkin maiden taloudellisen nousun, esimerkiksi Etelä-Korean, Intian ja Kiinan.</a:t>
            </a:r>
          </a:p>
          <a:p>
            <a:pPr fontAlgn="t"/>
            <a:r>
              <a:rPr lang="fi-FI" dirty="0"/>
              <a:t>Uudet tehtaat ovat tuoneet työtä kansalaisille, mikä on mahdollistanut elintason nousun.</a:t>
            </a:r>
          </a:p>
          <a:p>
            <a:pPr fontAlgn="t"/>
            <a:r>
              <a:rPr lang="fi-FI" dirty="0"/>
              <a:t>Köyhyys maailmassa on vähentynyt.</a:t>
            </a:r>
          </a:p>
          <a:p>
            <a:endParaRPr lang="fi-FI" dirty="0" smtClean="0"/>
          </a:p>
          <a:p>
            <a:pPr marL="0" indent="0">
              <a:buNone/>
            </a:pPr>
            <a:r>
              <a:rPr lang="fi-FI" b="1" dirty="0" smtClean="0"/>
              <a:t>Haitat </a:t>
            </a:r>
            <a:r>
              <a:rPr lang="fi-FI" b="1" dirty="0"/>
              <a:t>rikkaille maille:</a:t>
            </a:r>
          </a:p>
          <a:p>
            <a:pPr fontAlgn="t"/>
            <a:r>
              <a:rPr lang="fi-FI" dirty="0"/>
              <a:t>Tehtaita on siirretty pois kotimaasta, minkä vuoksi työttömyys on saattanut kasvaa.</a:t>
            </a:r>
          </a:p>
          <a:p>
            <a:pPr marL="0" indent="0">
              <a:buNone/>
            </a:pPr>
            <a:r>
              <a:rPr lang="fi-FI" b="1" dirty="0"/>
              <a:t>Haitat köyhille maille:</a:t>
            </a:r>
          </a:p>
          <a:p>
            <a:pPr fontAlgn="t"/>
            <a:r>
              <a:rPr lang="fi-FI" dirty="0"/>
              <a:t>Kansainvälisiä yrityksiä on syytetty työvoiman riistämisestä. On käytetty lapsityövoimaa ja teetetty työtä huonoissa työoloissa.</a:t>
            </a:r>
          </a:p>
          <a:p>
            <a:pPr fontAlgn="t"/>
            <a:r>
              <a:rPr lang="fi-FI" dirty="0"/>
              <a:t>Ympäristöhaitoista ei ole välitetty, koska köyhissä maissa ei ole laadittu ympäristöä suojaavaa lainsäädäntöä.</a:t>
            </a:r>
          </a:p>
          <a:p>
            <a:pPr fontAlgn="t"/>
            <a:r>
              <a:rPr lang="fi-FI" dirty="0"/>
              <a:t>Köyhien maiden oma tuotanto ei pärjää kansainvälisessä kilpailussa, koska niillä ei ole kehittyneitä tietoverkkoja ja tekninen osaaminen on heikompaa.</a:t>
            </a:r>
          </a:p>
          <a:p>
            <a:pPr fontAlgn="t"/>
            <a:r>
              <a:rPr lang="fi-FI" dirty="0"/>
              <a:t>Köyhillä mailla ei ole samanlaisia mahdollisuuksia antaa taloudellista tukea yrityksilleen, minkä vuoksi niiden on hankalaa pärjätä kansainvälisessä kilpailussa rikkaiden maiden yrityksille.</a:t>
            </a:r>
          </a:p>
          <a:p>
            <a:endParaRPr lang="fi-FI" dirty="0"/>
          </a:p>
        </p:txBody>
      </p:sp>
    </p:spTree>
    <p:extLst>
      <p:ext uri="{BB962C8B-B14F-4D97-AF65-F5344CB8AC3E}">
        <p14:creationId xmlns:p14="http://schemas.microsoft.com/office/powerpoint/2010/main" val="130987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itannic Bold" panose="020B0903060703020204" pitchFamily="34" charset="0"/>
              </a:rPr>
              <a:t>Kysymyksiä:</a:t>
            </a:r>
            <a:endParaRPr lang="fi-FI"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itannic Bold" panose="020B0903060703020204" pitchFamily="34" charset="0"/>
            </a:endParaRPr>
          </a:p>
        </p:txBody>
      </p:sp>
      <p:sp>
        <p:nvSpPr>
          <p:cNvPr id="3" name="Sisällön paikkamerkki 2"/>
          <p:cNvSpPr>
            <a:spLocks noGrp="1"/>
          </p:cNvSpPr>
          <p:nvPr>
            <p:ph idx="1"/>
          </p:nvPr>
        </p:nvSpPr>
        <p:spPr>
          <a:xfrm>
            <a:off x="1152939" y="1556792"/>
            <a:ext cx="9568070" cy="2723660"/>
          </a:xfrm>
        </p:spPr>
        <p:txBody>
          <a:bodyPr>
            <a:normAutofit/>
          </a:bodyPr>
          <a:lstStyle/>
          <a:p>
            <a:pPr>
              <a:buAutoNum type="arabicParenR"/>
            </a:pPr>
            <a:r>
              <a:rPr lang="fi-FI" sz="2400" dirty="0" smtClean="0">
                <a:latin typeface="Britannic Bold" panose="020B0903060703020204" pitchFamily="34" charset="0"/>
              </a:rPr>
              <a:t> </a:t>
            </a:r>
            <a:r>
              <a:rPr lang="fi-FI" dirty="0" smtClean="0">
                <a:latin typeface="Britannic Bold" panose="020B0903060703020204" pitchFamily="34" charset="0"/>
              </a:rPr>
              <a:t>Mitkä asiat vaikuttavat maan yritysten kilpailukykyyn?</a:t>
            </a:r>
          </a:p>
          <a:p>
            <a:pPr>
              <a:buAutoNum type="arabicParenR"/>
            </a:pPr>
            <a:r>
              <a:rPr lang="fi-FI" dirty="0" smtClean="0">
                <a:latin typeface="Britannic Bold" panose="020B0903060703020204" pitchFamily="34" charset="0"/>
              </a:rPr>
              <a:t> a. Mitä </a:t>
            </a:r>
            <a:r>
              <a:rPr lang="fi-FI" dirty="0">
                <a:latin typeface="Britannic Bold" panose="020B0903060703020204" pitchFamily="34" charset="0"/>
              </a:rPr>
              <a:t>bruttokansantuote (BKT) tarkoittaa</a:t>
            </a:r>
            <a:r>
              <a:rPr lang="fi-FI" dirty="0" smtClean="0">
                <a:latin typeface="Britannic Bold" panose="020B0903060703020204" pitchFamily="34" charset="0"/>
              </a:rPr>
              <a:t>?</a:t>
            </a:r>
          </a:p>
          <a:p>
            <a:pPr marL="457200" lvl="1" indent="0">
              <a:buNone/>
            </a:pPr>
            <a:r>
              <a:rPr lang="fi-FI" sz="2800" dirty="0" smtClean="0">
                <a:latin typeface="Britannic Bold" panose="020B0903060703020204" pitchFamily="34" charset="0"/>
              </a:rPr>
              <a:t>b. Miksi BKT ei ole täsmällinen talouden mittari?</a:t>
            </a:r>
            <a:endParaRPr lang="fi-FI" sz="2800" dirty="0">
              <a:latin typeface="Britannic Bold" panose="020B0903060703020204" pitchFamily="34" charset="0"/>
            </a:endParaRPr>
          </a:p>
          <a:p>
            <a:pPr>
              <a:buAutoNum type="arabicParenR"/>
            </a:pPr>
            <a:r>
              <a:rPr lang="fi-FI" dirty="0" smtClean="0">
                <a:latin typeface="Britannic Bold" panose="020B0903060703020204" pitchFamily="34" charset="0"/>
              </a:rPr>
              <a:t> Tee </a:t>
            </a:r>
            <a:r>
              <a:rPr lang="fi-FI" dirty="0">
                <a:latin typeface="Britannic Bold" panose="020B0903060703020204" pitchFamily="34" charset="0"/>
              </a:rPr>
              <a:t>taulukko talouskasvun hyvistä ja huonoista puolista.</a:t>
            </a:r>
          </a:p>
          <a:p>
            <a:pPr marL="0" indent="0">
              <a:buNone/>
            </a:pPr>
            <a:endParaRPr lang="fi-FI" dirty="0"/>
          </a:p>
        </p:txBody>
      </p:sp>
      <p:graphicFrame>
        <p:nvGraphicFramePr>
          <p:cNvPr id="4" name="Taulukko 3"/>
          <p:cNvGraphicFramePr>
            <a:graphicFrameLocks noGrp="1"/>
          </p:cNvGraphicFramePr>
          <p:nvPr>
            <p:extLst>
              <p:ext uri="{D42A27DB-BD31-4B8C-83A1-F6EECF244321}">
                <p14:modId xmlns:p14="http://schemas.microsoft.com/office/powerpoint/2010/main" val="1916962071"/>
              </p:ext>
            </p:extLst>
          </p:nvPr>
        </p:nvGraphicFramePr>
        <p:xfrm>
          <a:off x="2888974" y="3750365"/>
          <a:ext cx="6096000" cy="238252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fi-FI" dirty="0" smtClean="0"/>
                        <a:t>Hyvät</a:t>
                      </a:r>
                      <a:r>
                        <a:rPr lang="fi-FI" baseline="0" dirty="0" smtClean="0"/>
                        <a:t> puolet</a:t>
                      </a:r>
                      <a:endParaRPr lang="fi-FI" dirty="0"/>
                    </a:p>
                  </a:txBody>
                  <a:tcPr/>
                </a:tc>
                <a:tc>
                  <a:txBody>
                    <a:bodyPr/>
                    <a:lstStyle/>
                    <a:p>
                      <a:r>
                        <a:rPr lang="fi-FI" dirty="0" smtClean="0"/>
                        <a:t>Huonot</a:t>
                      </a:r>
                      <a:r>
                        <a:rPr lang="fi-FI" baseline="0" dirty="0" smtClean="0"/>
                        <a:t> puolet</a:t>
                      </a:r>
                      <a:endParaRPr lang="fi-FI" dirty="0"/>
                    </a:p>
                  </a:txBody>
                  <a:tcPr/>
                </a:tc>
                <a:extLst>
                  <a:ext uri="{0D108BD9-81ED-4DB2-BD59-A6C34878D82A}">
                    <a16:rowId xmlns:a16="http://schemas.microsoft.com/office/drawing/2014/main" val="10000"/>
                  </a:ext>
                </a:extLst>
              </a:tr>
              <a:tr h="370840">
                <a:tc>
                  <a:txBody>
                    <a:bodyPr/>
                    <a:lstStyle/>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a:p>
                  </a:txBody>
                  <a:tcPr/>
                </a:tc>
                <a:tc>
                  <a:txBody>
                    <a:bodyPr/>
                    <a:lstStyle/>
                    <a:p>
                      <a:endParaRPr lang="fi-FI"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5906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5) Tutki Suomen ulkomaankauppaan liittyviä kuvaajia.</a:t>
            </a:r>
            <a:endParaRPr lang="fi-FI" dirty="0"/>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40</a:t>
            </a:fld>
            <a:endParaRPr lang="fi-FI" noProof="0" dirty="0"/>
          </a:p>
        </p:txBody>
      </p:sp>
      <p:sp>
        <p:nvSpPr>
          <p:cNvPr id="6" name="Sisällön paikkamerkki 5"/>
          <p:cNvSpPr>
            <a:spLocks noGrp="1"/>
          </p:cNvSpPr>
          <p:nvPr>
            <p:ph idx="1"/>
          </p:nvPr>
        </p:nvSpPr>
        <p:spPr/>
        <p:txBody>
          <a:bodyPr>
            <a:normAutofit lnSpcReduction="10000"/>
          </a:bodyPr>
          <a:lstStyle/>
          <a:p>
            <a:pPr marL="0" indent="0">
              <a:buNone/>
            </a:pPr>
            <a:r>
              <a:rPr lang="fi-FI" b="1" dirty="0" smtClean="0"/>
              <a:t>a) Tutki </a:t>
            </a:r>
            <a:r>
              <a:rPr lang="fi-FI" b="1" dirty="0"/>
              <a:t>kuvaajaa Vienti maaryhmittäin. Miten kuvaajassa näkyy Euroopan merkitys Suomen viennille</a:t>
            </a:r>
            <a:r>
              <a:rPr lang="fi-FI" b="1" dirty="0" smtClean="0"/>
              <a:t>?</a:t>
            </a:r>
          </a:p>
          <a:p>
            <a:pPr fontAlgn="t"/>
            <a:r>
              <a:rPr lang="fi-FI" dirty="0"/>
              <a:t>Noin 70 % Suomen viennistä suuntautuu Eurooppaan.</a:t>
            </a:r>
          </a:p>
          <a:p>
            <a:pPr fontAlgn="t"/>
            <a:r>
              <a:rPr lang="fi-FI" dirty="0"/>
              <a:t>Viennistä 60 % suuntautuu EU-maihin, ja euroalue on Suomen yritysten tärkein vientikohde.</a:t>
            </a:r>
          </a:p>
          <a:p>
            <a:pPr marL="0" indent="0">
              <a:buNone/>
            </a:pPr>
            <a:r>
              <a:rPr lang="fi-FI" b="1" dirty="0"/>
              <a:t>b) Tutki kuvaajaa Tuonti Venäjältä. Miksi voidaan sanoa, että tuonti Venäjältä on yksipuolista, mutta Suomen taloudelle hyvin merkittävää</a:t>
            </a:r>
            <a:r>
              <a:rPr lang="fi-FI" b="1" dirty="0" smtClean="0"/>
              <a:t>?</a:t>
            </a:r>
          </a:p>
          <a:p>
            <a:pPr fontAlgn="t"/>
            <a:r>
              <a:rPr lang="fi-FI" dirty="0"/>
              <a:t>Venäjältä tuodaan lähes pelkästään raaka-aineita.</a:t>
            </a:r>
          </a:p>
          <a:p>
            <a:pPr fontAlgn="t"/>
            <a:r>
              <a:rPr lang="fi-FI"/>
              <a:t>Suomalaiset yritykset ovat riippuvaisia ulkomaisista raaka-aineista, koska raaka-aineita on Suomessa melko vähän.</a:t>
            </a:r>
          </a:p>
          <a:p>
            <a:pPr marL="0" indent="0">
              <a:buNone/>
            </a:pPr>
            <a:endParaRPr lang="fi-FI" dirty="0"/>
          </a:p>
        </p:txBody>
      </p:sp>
    </p:spTree>
    <p:extLst>
      <p:ext uri="{BB962C8B-B14F-4D97-AF65-F5344CB8AC3E}">
        <p14:creationId xmlns:p14="http://schemas.microsoft.com/office/powerpoint/2010/main" val="136056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oadway Copyist Text Ext" panose="02000503000000000000" pitchFamily="2" charset="0"/>
              </a:rPr>
              <a:t>Vastauksia:</a:t>
            </a:r>
          </a:p>
        </p:txBody>
      </p:sp>
      <p:sp>
        <p:nvSpPr>
          <p:cNvPr id="3" name="Sisällön paikkamerkki 2"/>
          <p:cNvSpPr>
            <a:spLocks noGrp="1"/>
          </p:cNvSpPr>
          <p:nvPr>
            <p:ph idx="1"/>
          </p:nvPr>
        </p:nvSpPr>
        <p:spPr>
          <a:xfrm>
            <a:off x="838201" y="1556792"/>
            <a:ext cx="8854520" cy="4512704"/>
          </a:xfrm>
        </p:spPr>
        <p:txBody>
          <a:bodyPr>
            <a:normAutofit fontScale="92500" lnSpcReduction="10000"/>
          </a:bodyPr>
          <a:lstStyle/>
          <a:p>
            <a:pPr>
              <a:buAutoNum type="arabicParenR"/>
            </a:pPr>
            <a:r>
              <a:rPr lang="fi-FI" dirty="0" smtClean="0"/>
              <a:t> Yritysten kilpailukykyyn vaikuttavat:</a:t>
            </a:r>
          </a:p>
          <a:p>
            <a:r>
              <a:rPr lang="fi-FI" dirty="0" smtClean="0">
                <a:latin typeface="Arial Black" panose="020B0A04020102020204" pitchFamily="34" charset="0"/>
              </a:rPr>
              <a:t>Työntekijöiden koulutustaso</a:t>
            </a:r>
          </a:p>
          <a:p>
            <a:r>
              <a:rPr lang="fi-FI" dirty="0" smtClean="0">
                <a:latin typeface="Arial Black" panose="020B0A04020102020204" pitchFamily="34" charset="0"/>
              </a:rPr>
              <a:t>Teiden, satamien, tietoliikenneyhteyksien ja muun infrastruktuurin kunto</a:t>
            </a:r>
          </a:p>
          <a:p>
            <a:r>
              <a:rPr lang="fi-FI" dirty="0" smtClean="0">
                <a:latin typeface="Arial Black" panose="020B0A04020102020204" pitchFamily="34" charset="0"/>
              </a:rPr>
              <a:t>Maan vakaus, esim. luonnonkatastrofit ja levottomuudet vaikuttavat kielteisesti kilpailukykyyn</a:t>
            </a:r>
          </a:p>
          <a:p>
            <a:r>
              <a:rPr lang="fi-FI" dirty="0" smtClean="0">
                <a:latin typeface="Arial Black" panose="020B0A04020102020204" pitchFamily="34" charset="0"/>
              </a:rPr>
              <a:t>Viranomaiset toimivat lain mukaan eikä ole korruptiota</a:t>
            </a:r>
          </a:p>
          <a:p>
            <a:r>
              <a:rPr lang="fi-FI" dirty="0" smtClean="0">
                <a:latin typeface="Arial Black" panose="020B0A04020102020204" pitchFamily="34" charset="0"/>
              </a:rPr>
              <a:t>Yleinen palkkataso: jos palkkataso on korkea, myös hyödykkeiden hinnat ovat korkeat</a:t>
            </a:r>
            <a:endParaRPr lang="fi-FI" dirty="0">
              <a:latin typeface="Arial Black" panose="020B0A04020102020204" pitchFamily="34" charset="0"/>
            </a:endParaRPr>
          </a:p>
        </p:txBody>
      </p:sp>
    </p:spTree>
    <p:extLst>
      <p:ext uri="{BB962C8B-B14F-4D97-AF65-F5344CB8AC3E}">
        <p14:creationId xmlns:p14="http://schemas.microsoft.com/office/powerpoint/2010/main" val="32483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roadway Copyist Text Ext" panose="02000503000000000000" pitchFamily="2" charset="0"/>
              </a:rPr>
              <a:t>Vastauksia:</a:t>
            </a:r>
          </a:p>
        </p:txBody>
      </p:sp>
      <p:sp>
        <p:nvSpPr>
          <p:cNvPr id="3" name="Sisällön paikkamerkki 2"/>
          <p:cNvSpPr>
            <a:spLocks noGrp="1"/>
          </p:cNvSpPr>
          <p:nvPr>
            <p:ph idx="1"/>
          </p:nvPr>
        </p:nvSpPr>
        <p:spPr>
          <a:xfrm>
            <a:off x="954157" y="1556792"/>
            <a:ext cx="9037982" cy="4207904"/>
          </a:xfrm>
        </p:spPr>
        <p:txBody>
          <a:bodyPr>
            <a:normAutofit fontScale="92500" lnSpcReduction="10000"/>
          </a:bodyPr>
          <a:lstStyle/>
          <a:p>
            <a:pPr marL="0" indent="0">
              <a:buNone/>
            </a:pPr>
            <a:r>
              <a:rPr lang="fi-FI" dirty="0" smtClean="0">
                <a:latin typeface="Arial Black" panose="020B0A04020102020204" pitchFamily="34" charset="0"/>
              </a:rPr>
              <a:t>2) a. BKT = Vuoden aikana tuotettujen palveluiden ja tuotteiden arvo rahassa mitattuna</a:t>
            </a:r>
          </a:p>
          <a:p>
            <a:pPr marL="0" indent="0">
              <a:buNone/>
            </a:pPr>
            <a:r>
              <a:rPr lang="fi-FI" dirty="0" smtClean="0">
                <a:latin typeface="Arial Black" panose="020B0A04020102020204" pitchFamily="34" charset="0"/>
              </a:rPr>
              <a:t>b. BKT ei huomioi</a:t>
            </a:r>
          </a:p>
          <a:p>
            <a:r>
              <a:rPr lang="fi-FI" dirty="0" smtClean="0">
                <a:latin typeface="Arial Black" panose="020B0A04020102020204" pitchFamily="34" charset="0"/>
              </a:rPr>
              <a:t>Kotona tehtyä työtä</a:t>
            </a:r>
          </a:p>
          <a:p>
            <a:r>
              <a:rPr lang="fi-FI" dirty="0" smtClean="0">
                <a:latin typeface="Arial Black" panose="020B0A04020102020204" pitchFamily="34" charset="0"/>
              </a:rPr>
              <a:t>Harmaata taloutta</a:t>
            </a:r>
          </a:p>
          <a:p>
            <a:r>
              <a:rPr lang="fi-FI" dirty="0" smtClean="0">
                <a:latin typeface="Arial Black" panose="020B0A04020102020204" pitchFamily="34" charset="0"/>
              </a:rPr>
              <a:t>Tuotannon laatua eli mitä tuotetaan</a:t>
            </a:r>
          </a:p>
          <a:p>
            <a:r>
              <a:rPr lang="fi-FI" dirty="0" smtClean="0">
                <a:latin typeface="Arial Black" panose="020B0A04020102020204" pitchFamily="34" charset="0"/>
              </a:rPr>
              <a:t>Ympäristövaikutuksia, jota tuotannosta aiheutuu</a:t>
            </a:r>
          </a:p>
          <a:p>
            <a:r>
              <a:rPr lang="fi-FI" dirty="0" smtClean="0">
                <a:latin typeface="Arial Black" panose="020B0A04020102020204" pitchFamily="34" charset="0"/>
              </a:rPr>
              <a:t>Tulojen ja hyvinvoinnin jakautumista ihmisten kesken</a:t>
            </a:r>
          </a:p>
          <a:p>
            <a:pPr>
              <a:buAutoNum type="arabicParenR"/>
            </a:pPr>
            <a:endParaRPr lang="fi-FI" dirty="0"/>
          </a:p>
        </p:txBody>
      </p:sp>
    </p:spTree>
    <p:extLst>
      <p:ext uri="{BB962C8B-B14F-4D97-AF65-F5344CB8AC3E}">
        <p14:creationId xmlns:p14="http://schemas.microsoft.com/office/powerpoint/2010/main" val="392121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Wide Latin" panose="020A0A07050505020404" pitchFamily="18" charset="0"/>
              </a:rPr>
              <a:t>TALOUSKASVU</a:t>
            </a:r>
            <a:endParaRPr lang="fi-FI"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Wide Latin" panose="020A0A07050505020404" pitchFamily="18" charset="0"/>
            </a:endParaRPr>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7</a:t>
            </a:fld>
            <a:endParaRPr lang="fi-FI" noProof="0" dirty="0"/>
          </a:p>
        </p:txBody>
      </p:sp>
      <p:sp>
        <p:nvSpPr>
          <p:cNvPr id="8" name="Tekstin paikkamerkki 7"/>
          <p:cNvSpPr>
            <a:spLocks noGrp="1"/>
          </p:cNvSpPr>
          <p:nvPr>
            <p:ph type="body" idx="1"/>
          </p:nvPr>
        </p:nvSpPr>
        <p:spPr/>
        <p:txBody>
          <a:bodyPr/>
          <a:lstStyle/>
          <a:p>
            <a:r>
              <a:rPr lang="fi-FI" dirty="0" smtClean="0"/>
              <a:t>HYVÄT PUOLET</a:t>
            </a:r>
            <a:endParaRPr lang="fi-FI" dirty="0"/>
          </a:p>
        </p:txBody>
      </p:sp>
      <p:sp>
        <p:nvSpPr>
          <p:cNvPr id="9" name="Sisällön paikkamerkki 8"/>
          <p:cNvSpPr>
            <a:spLocks noGrp="1"/>
          </p:cNvSpPr>
          <p:nvPr>
            <p:ph sz="half" idx="2"/>
          </p:nvPr>
        </p:nvSpPr>
        <p:spPr>
          <a:xfrm>
            <a:off x="839788" y="2203414"/>
            <a:ext cx="5157787" cy="3675306"/>
          </a:xfrm>
        </p:spPr>
        <p:txBody>
          <a:bodyPr>
            <a:normAutofit fontScale="92500" lnSpcReduction="10000"/>
          </a:bodyPr>
          <a:lstStyle/>
          <a:p>
            <a:r>
              <a:rPr lang="fi-FI" b="1" dirty="0">
                <a:latin typeface="Arial Black" panose="020B0A04020102020204" pitchFamily="34" charset="0"/>
              </a:rPr>
              <a:t>Yritykset saavat voittoa</a:t>
            </a:r>
            <a:endParaRPr lang="fi-FI" dirty="0">
              <a:latin typeface="Arial Black" panose="020B0A04020102020204" pitchFamily="34" charset="0"/>
            </a:endParaRPr>
          </a:p>
          <a:p>
            <a:r>
              <a:rPr lang="fi-FI" b="1" dirty="0">
                <a:latin typeface="Arial Black" panose="020B0A04020102020204" pitchFamily="34" charset="0"/>
              </a:rPr>
              <a:t>Työpaikat säilyvät ja niitä saattaa tulla lisää</a:t>
            </a:r>
            <a:endParaRPr lang="fi-FI" dirty="0">
              <a:latin typeface="Arial Black" panose="020B0A04020102020204" pitchFamily="34" charset="0"/>
            </a:endParaRPr>
          </a:p>
          <a:p>
            <a:r>
              <a:rPr lang="fi-FI" b="1" dirty="0">
                <a:latin typeface="Arial Black" panose="020B0A04020102020204" pitchFamily="34" charset="0"/>
              </a:rPr>
              <a:t>Valtio ja kunnat saavat paljon verotuloja</a:t>
            </a:r>
            <a:endParaRPr lang="fi-FI" dirty="0">
              <a:latin typeface="Arial Black" panose="020B0A04020102020204" pitchFamily="34" charset="0"/>
            </a:endParaRPr>
          </a:p>
          <a:p>
            <a:r>
              <a:rPr lang="fi-FI" b="1" dirty="0">
                <a:latin typeface="Arial Black" panose="020B0A04020102020204" pitchFamily="34" charset="0"/>
              </a:rPr>
              <a:t>Palveluja pystytään tarjoamaan enemmän</a:t>
            </a:r>
            <a:endParaRPr lang="fi-FI" dirty="0">
              <a:latin typeface="Arial Black" panose="020B0A04020102020204" pitchFamily="34" charset="0"/>
            </a:endParaRPr>
          </a:p>
          <a:p>
            <a:r>
              <a:rPr lang="fi-FI" b="1" dirty="0">
                <a:latin typeface="Arial Black" panose="020B0A04020102020204" pitchFamily="34" charset="0"/>
              </a:rPr>
              <a:t>Palkankorotukset ovat suurempia</a:t>
            </a:r>
            <a:endParaRPr lang="fi-FI" dirty="0">
              <a:latin typeface="Arial Black" panose="020B0A04020102020204" pitchFamily="34" charset="0"/>
            </a:endParaRPr>
          </a:p>
          <a:p>
            <a:r>
              <a:rPr lang="fi-FI" b="1" dirty="0">
                <a:latin typeface="Arial Black" panose="020B0A04020102020204" pitchFamily="34" charset="0"/>
              </a:rPr>
              <a:t>Elintaso nousee eli tavaroita pystytään ostamaan yhä enemmän</a:t>
            </a:r>
            <a:endParaRPr lang="fi-FI" dirty="0">
              <a:latin typeface="Arial Black" panose="020B0A04020102020204" pitchFamily="34" charset="0"/>
            </a:endParaRPr>
          </a:p>
          <a:p>
            <a:r>
              <a:rPr lang="fi-FI" b="1" dirty="0">
                <a:latin typeface="Arial Black" panose="020B0A04020102020204" pitchFamily="34" charset="0"/>
              </a:rPr>
              <a:t>Ihmisten hyvinvointi lisääntyy ja absoluuttinen köyhyys vähenee</a:t>
            </a:r>
            <a:endParaRPr lang="fi-FI" dirty="0">
              <a:latin typeface="Arial Black" panose="020B0A04020102020204" pitchFamily="34" charset="0"/>
            </a:endParaRPr>
          </a:p>
          <a:p>
            <a:endParaRPr lang="fi-FI" dirty="0"/>
          </a:p>
        </p:txBody>
      </p:sp>
      <p:sp>
        <p:nvSpPr>
          <p:cNvPr id="10" name="Tekstin paikkamerkki 9"/>
          <p:cNvSpPr>
            <a:spLocks noGrp="1"/>
          </p:cNvSpPr>
          <p:nvPr>
            <p:ph type="body" sz="quarter" idx="3"/>
          </p:nvPr>
        </p:nvSpPr>
        <p:spPr/>
        <p:txBody>
          <a:bodyPr/>
          <a:lstStyle/>
          <a:p>
            <a:r>
              <a:rPr lang="fi-FI" dirty="0" smtClean="0"/>
              <a:t>HUONOT PUOLET</a:t>
            </a:r>
            <a:endParaRPr lang="fi-FI" dirty="0"/>
          </a:p>
        </p:txBody>
      </p:sp>
      <p:sp>
        <p:nvSpPr>
          <p:cNvPr id="11" name="Sisällön paikkamerkki 10"/>
          <p:cNvSpPr>
            <a:spLocks noGrp="1"/>
          </p:cNvSpPr>
          <p:nvPr>
            <p:ph sz="quarter" idx="4"/>
          </p:nvPr>
        </p:nvSpPr>
        <p:spPr/>
        <p:txBody>
          <a:bodyPr/>
          <a:lstStyle/>
          <a:p>
            <a:r>
              <a:rPr lang="fi-FI" sz="2800" dirty="0">
                <a:latin typeface="Arial Black" panose="020B0A04020102020204" pitchFamily="34" charset="0"/>
              </a:rPr>
              <a:t>Ympäristö saastuu ja </a:t>
            </a:r>
            <a:r>
              <a:rPr lang="fi-FI" sz="2800" dirty="0" smtClean="0">
                <a:latin typeface="Arial Black" panose="020B0A04020102020204" pitchFamily="34" charset="0"/>
              </a:rPr>
              <a:t>ilmastonmuutos pahenee</a:t>
            </a:r>
            <a:endParaRPr lang="fi-FI" sz="2800" dirty="0">
              <a:latin typeface="Arial Black" panose="020B0A04020102020204" pitchFamily="34" charset="0"/>
            </a:endParaRPr>
          </a:p>
          <a:p>
            <a:endParaRPr lang="fi-FI" dirty="0"/>
          </a:p>
        </p:txBody>
      </p:sp>
    </p:spTree>
    <p:extLst>
      <p:ext uri="{BB962C8B-B14F-4D97-AF65-F5344CB8AC3E}">
        <p14:creationId xmlns:p14="http://schemas.microsoft.com/office/powerpoint/2010/main" val="821139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p:cTn id="23"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p:cTn id="31"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p:cTn id="39"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p:cTn id="47"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9">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 calcmode="lin" valueType="num">
                                      <p:cBhvr>
                                        <p:cTn id="55"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9">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fade">
                                      <p:cBhvr>
                                        <p:cTn id="63" dur="1000"/>
                                        <p:tgtEl>
                                          <p:spTgt spid="11">
                                            <p:txEl>
                                              <p:pRg st="0" end="0"/>
                                            </p:txEl>
                                          </p:spTgt>
                                        </p:tgtEl>
                                      </p:cBhvr>
                                    </p:animEffect>
                                    <p:anim calcmode="lin" valueType="num">
                                      <p:cBhvr>
                                        <p:cTn id="6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8800" dirty="0" smtClean="0">
                <a:ln w="22225">
                  <a:solidFill>
                    <a:schemeClr val="accent2"/>
                  </a:solidFill>
                  <a:prstDash val="solid"/>
                </a:ln>
                <a:solidFill>
                  <a:schemeClr val="accent2">
                    <a:lumMod val="40000"/>
                    <a:lumOff val="60000"/>
                  </a:schemeClr>
                </a:solidFill>
                <a:latin typeface="Juice ITC" panose="04040403040A02020202" pitchFamily="82" charset="0"/>
              </a:rPr>
              <a:t>HINNAT JA SUHDANTEET MUUTTUVAT</a:t>
            </a:r>
            <a:endParaRPr lang="fi-FI" sz="8800" dirty="0">
              <a:ln w="22225">
                <a:solidFill>
                  <a:schemeClr val="accent2"/>
                </a:solidFill>
                <a:prstDash val="solid"/>
              </a:ln>
              <a:solidFill>
                <a:schemeClr val="accent2">
                  <a:lumMod val="40000"/>
                  <a:lumOff val="60000"/>
                </a:schemeClr>
              </a:solidFill>
              <a:latin typeface="Juice ITC" panose="04040403040A02020202" pitchFamily="82" charset="0"/>
            </a:endParaRPr>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t>8</a:t>
            </a:fld>
            <a:endParaRPr lang="fi-FI" noProof="0" dirty="0"/>
          </a:p>
        </p:txBody>
      </p:sp>
      <p:sp>
        <p:nvSpPr>
          <p:cNvPr id="6" name="Alaotsikko 5"/>
          <p:cNvSpPr>
            <a:spLocks noGrp="1"/>
          </p:cNvSpPr>
          <p:nvPr>
            <p:ph type="subTitle" idx="1"/>
          </p:nvPr>
        </p:nvSpPr>
        <p:spPr/>
        <p:txBody>
          <a:bodyPr/>
          <a:lstStyle/>
          <a:p>
            <a:r>
              <a:rPr lang="fi-FI" dirty="0" smtClean="0"/>
              <a:t>Monisteen vastauksia…</a:t>
            </a:r>
            <a:endParaRPr lang="fi-FI" dirty="0"/>
          </a:p>
        </p:txBody>
      </p:sp>
    </p:spTree>
    <p:extLst>
      <p:ext uri="{BB962C8B-B14F-4D97-AF65-F5344CB8AC3E}">
        <p14:creationId xmlns:p14="http://schemas.microsoft.com/office/powerpoint/2010/main" val="2062528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Päivämäärän paikkamerkki 2"/>
          <p:cNvSpPr>
            <a:spLocks noGrp="1"/>
          </p:cNvSpPr>
          <p:nvPr>
            <p:ph type="dt" sz="half" idx="10"/>
          </p:nvPr>
        </p:nvSpPr>
        <p:spPr/>
        <p:txBody>
          <a:bodyPr/>
          <a:lstStyle/>
          <a:p>
            <a:pPr rtl="0"/>
            <a:r>
              <a:rPr lang="fi-FI" noProof="0" smtClean="0"/>
              <a:t>PP.KK.20XX</a:t>
            </a:r>
            <a:endParaRPr lang="fi-FI" noProof="0" dirty="0"/>
          </a:p>
        </p:txBody>
      </p:sp>
      <p:sp>
        <p:nvSpPr>
          <p:cNvPr id="4" name="Alatunnisteen paikkamerkki 3"/>
          <p:cNvSpPr>
            <a:spLocks noGrp="1"/>
          </p:cNvSpPr>
          <p:nvPr>
            <p:ph type="ftr" sz="quarter" idx="11"/>
          </p:nvPr>
        </p:nvSpPr>
        <p:spPr/>
        <p:txBody>
          <a:bodyPr/>
          <a:lstStyle/>
          <a:p>
            <a:pPr rtl="0"/>
            <a:r>
              <a:rPr lang="fi-FI" noProof="0" smtClean="0"/>
              <a:t>LISÄÄ ALATUNNISTE</a:t>
            </a:r>
            <a:endParaRPr lang="fi-FI" noProof="0" dirty="0"/>
          </a:p>
        </p:txBody>
      </p:sp>
      <p:sp>
        <p:nvSpPr>
          <p:cNvPr id="5" name="Dian numeron paikkamerkki 4"/>
          <p:cNvSpPr>
            <a:spLocks noGrp="1"/>
          </p:cNvSpPr>
          <p:nvPr>
            <p:ph type="sldNum" sz="quarter" idx="12"/>
          </p:nvPr>
        </p:nvSpPr>
        <p:spPr/>
        <p:txBody>
          <a:bodyPr/>
          <a:lstStyle/>
          <a:p>
            <a:pPr rtl="0"/>
            <a:fld id="{8D581BC7-E183-40DB-AC97-C19EA4EB8894}" type="slidenum">
              <a:rPr lang="fi-FI" noProof="0" smtClean="0"/>
              <a:pPr rtl="0"/>
              <a:t>9</a:t>
            </a:fld>
            <a:endParaRPr lang="fi-FI" noProof="0" dirty="0"/>
          </a:p>
        </p:txBody>
      </p:sp>
      <p:sp>
        <p:nvSpPr>
          <p:cNvPr id="6" name="Sisällön paikkamerkki 5"/>
          <p:cNvSpPr>
            <a:spLocks noGrp="1"/>
          </p:cNvSpPr>
          <p:nvPr>
            <p:ph idx="1"/>
          </p:nvPr>
        </p:nvSpPr>
        <p:spPr/>
        <p:txBody>
          <a:bodyPr/>
          <a:lstStyle/>
          <a:p>
            <a:r>
              <a:rPr lang="fi-FI" dirty="0"/>
              <a:t>Kysyntäinflaatio </a:t>
            </a:r>
          </a:p>
          <a:p>
            <a:pPr marL="0" indent="0">
              <a:buNone/>
            </a:pPr>
            <a:r>
              <a:rPr lang="fi-FI" dirty="0" smtClean="0"/>
              <a:t>= </a:t>
            </a:r>
            <a:r>
              <a:rPr lang="fi-FI" dirty="0"/>
              <a:t>Tuotteita halutaan ostaa enemmän kuin aikaisemmin, </a:t>
            </a:r>
            <a:r>
              <a:rPr lang="fi-FI" dirty="0" smtClean="0"/>
              <a:t>joten myyjät nostavat hintoja</a:t>
            </a:r>
          </a:p>
          <a:p>
            <a:pPr marL="0" indent="0">
              <a:buNone/>
            </a:pPr>
            <a:endParaRPr lang="fi-FI" dirty="0"/>
          </a:p>
          <a:p>
            <a:r>
              <a:rPr lang="fi-FI" dirty="0"/>
              <a:t>Kustannusinflaatio</a:t>
            </a:r>
          </a:p>
          <a:p>
            <a:pPr marL="0" indent="0">
              <a:buNone/>
            </a:pPr>
            <a:r>
              <a:rPr lang="fi-FI" dirty="0" smtClean="0"/>
              <a:t>= </a:t>
            </a:r>
            <a:r>
              <a:rPr lang="fi-FI" dirty="0"/>
              <a:t>Tuotteen valmistuskustannukset nousevat, esim. </a:t>
            </a:r>
            <a:r>
              <a:rPr lang="fi-FI" dirty="0" smtClean="0"/>
              <a:t>raaka-aineet </a:t>
            </a:r>
            <a:r>
              <a:rPr lang="fi-FI" dirty="0"/>
              <a:t>kallistuvat tai palkat kohoavat, joten hinnat 	nousevat</a:t>
            </a:r>
          </a:p>
          <a:p>
            <a:endParaRPr lang="fi-FI" dirty="0"/>
          </a:p>
        </p:txBody>
      </p:sp>
    </p:spTree>
    <p:extLst>
      <p:ext uri="{BB962C8B-B14F-4D97-AF65-F5344CB8AC3E}">
        <p14:creationId xmlns:p14="http://schemas.microsoft.com/office/powerpoint/2010/main" val="33350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teema">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5055119_TF56488565" id="{4F1333EF-BA91-4D4A-95E8-EA8F369F447C}" vid="{9C4D8733-A798-4EBA-806D-56F84FF13ED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Futuristinen yhteenvetoesitys</Template>
  <TotalTime>0</TotalTime>
  <Words>2248</Words>
  <Application>Microsoft Office PowerPoint</Application>
  <PresentationFormat>Laajakuva</PresentationFormat>
  <Paragraphs>339</Paragraphs>
  <Slides>40</Slides>
  <Notes>1</Notes>
  <HiddenSlides>0</HiddenSlides>
  <MMClips>0</MMClips>
  <ScaleCrop>false</ScaleCrop>
  <HeadingPairs>
    <vt:vector size="6" baseType="variant">
      <vt:variant>
        <vt:lpstr>Käytetyt fontit</vt:lpstr>
      </vt:variant>
      <vt:variant>
        <vt:i4>21</vt:i4>
      </vt:variant>
      <vt:variant>
        <vt:lpstr>Teema</vt:lpstr>
      </vt:variant>
      <vt:variant>
        <vt:i4>1</vt:i4>
      </vt:variant>
      <vt:variant>
        <vt:lpstr>Dian otsikot</vt:lpstr>
      </vt:variant>
      <vt:variant>
        <vt:i4>40</vt:i4>
      </vt:variant>
    </vt:vector>
  </HeadingPairs>
  <TitlesOfParts>
    <vt:vector size="62" baseType="lpstr">
      <vt:lpstr>Arial</vt:lpstr>
      <vt:lpstr>Arial Black</vt:lpstr>
      <vt:lpstr>Britannic Bold</vt:lpstr>
      <vt:lpstr>Broadway Copyist Text Ext</vt:lpstr>
      <vt:lpstr>Calibri</vt:lpstr>
      <vt:lpstr>Cooper Black</vt:lpstr>
      <vt:lpstr>Courier New</vt:lpstr>
      <vt:lpstr>Engravers MT</vt:lpstr>
      <vt:lpstr>Franklin Gothic Heavy</vt:lpstr>
      <vt:lpstr>Gill Sans MT</vt:lpstr>
      <vt:lpstr>Gill Sans Ultra Bold</vt:lpstr>
      <vt:lpstr>Juice ITC</vt:lpstr>
      <vt:lpstr>KaiTi</vt:lpstr>
      <vt:lpstr>Kristen ITC</vt:lpstr>
      <vt:lpstr>Ravie</vt:lpstr>
      <vt:lpstr>Segoe UI</vt:lpstr>
      <vt:lpstr>Segoe UI Light</vt:lpstr>
      <vt:lpstr>Segoe UI Semibold</vt:lpstr>
      <vt:lpstr>Tahoma</vt:lpstr>
      <vt:lpstr>Verdana</vt:lpstr>
      <vt:lpstr>Wide Latin</vt:lpstr>
      <vt:lpstr>Office-teema</vt:lpstr>
      <vt:lpstr>TALOUDEN MAAILMA</vt:lpstr>
      <vt:lpstr>Tarpeet, hinta ja talouskasvu</vt:lpstr>
      <vt:lpstr>Tarpeet, hinta ja talouskasvu</vt:lpstr>
      <vt:lpstr>Kysymyksiä:</vt:lpstr>
      <vt:lpstr>Vastauksia:</vt:lpstr>
      <vt:lpstr>Vastauksia:</vt:lpstr>
      <vt:lpstr>TALOUSKASVU</vt:lpstr>
      <vt:lpstr>HINNAT JA SUHDANTEET MUUTTUVAT</vt:lpstr>
      <vt:lpstr>PowerPoint-esitys</vt:lpstr>
      <vt:lpstr>INFLAATION HAITAT</vt:lpstr>
      <vt:lpstr>4) Miksi varakkaammat henkilöt eivät kärsi inflaatiosta yhtä paljon kuin köyhemmät?</vt:lpstr>
      <vt:lpstr>5) Miksi deflaatio on suurempi ongelma kuin inflaatio?</vt:lpstr>
      <vt:lpstr>Tehtävä 6</vt:lpstr>
      <vt:lpstr>PowerPoint-esitys</vt:lpstr>
      <vt:lpstr>Tehtävä 7</vt:lpstr>
      <vt:lpstr>8) Perustele väite: ”talouden yleinen ilmapiiri vaikuttaa ihmisten kuluttamiseen”.</vt:lpstr>
      <vt:lpstr>Keinoja talouskasvun tukemiseen</vt:lpstr>
      <vt:lpstr>PowerPoint-esitys</vt:lpstr>
      <vt:lpstr>Hallituksen ja eduskunnan toimet noususuhdanteessa</vt:lpstr>
      <vt:lpstr>Hallituksen ja eduskunnan toimet laskusuhdanteessa</vt:lpstr>
      <vt:lpstr>PowerPoint-esitys</vt:lpstr>
      <vt:lpstr>Tehtävä 6</vt:lpstr>
      <vt:lpstr>PowerPoint-esitys</vt:lpstr>
      <vt:lpstr>Tehtävä 6 jatkuu</vt:lpstr>
      <vt:lpstr>Työttö- myyttä torjumaan!</vt:lpstr>
      <vt:lpstr>Selitä seuraavat työttömyyden lajit</vt:lpstr>
      <vt:lpstr>PowerPoint-esitys</vt:lpstr>
      <vt:lpstr>Vastaukset:</vt:lpstr>
      <vt:lpstr>Työttömyyden torjuntakeinot</vt:lpstr>
      <vt:lpstr>Työvoimapula tulevaisuuden ongelmana</vt:lpstr>
      <vt:lpstr>Työllisyysaste</vt:lpstr>
      <vt:lpstr>Ulkomaankauppa, globalisaatio ja Euroopan unioni</vt:lpstr>
      <vt:lpstr>Vastaa seuraaviin kysymyksiin</vt:lpstr>
      <vt:lpstr>PowerPoint-esitys</vt:lpstr>
      <vt:lpstr>PowerPoint-esitys</vt:lpstr>
      <vt:lpstr>PowerPoint-esitys</vt:lpstr>
      <vt:lpstr>PowerPoint-esitys</vt:lpstr>
      <vt:lpstr>3) Miten seuraavat ilmiöt liittyvät globalisaatioon?</vt:lpstr>
      <vt:lpstr>4) Mitä hyötyä ja haittaa globalisaatiosta on köyhille maille ja rikkaille teollisuusmaille?</vt:lpstr>
      <vt:lpstr>5) Tutki Suomen ulkomaankauppaan liittyviä kuvaajia.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2020-02-24T10:19:42Z</dcterms:created>
  <dcterms:modified xsi:type="dcterms:W3CDTF">2020-03-23T11:07:09Z</dcterms:modified>
</cp:coreProperties>
</file>