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6" r:id="rId6"/>
    <p:sldId id="268" r:id="rId7"/>
    <p:sldId id="260" r:id="rId8"/>
  </p:sldIdLst>
  <p:sldSz cx="10080625" cy="7559675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68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D2F7E8F2-F04E-4066-B50A-AA9DB0ED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CB2E7A60-4D4F-4097-97D3-2B8AFAB6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A554290C-C2AE-485C-9603-5111D9B1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8717DE2E-823F-4149-9AF1-AD3EC0A6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8EB7470D-6215-459A-8174-DF1B4F54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F7977763-C9BA-4DC9-A590-8D21D50F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A3CC368F-E011-433C-8DEB-429C731F00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40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500C624-6E09-45A1-9219-1AE39EC071F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14FE5E7-CDD1-424F-BF2B-3A81AD6D2CA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F921DA65-BE71-4B27-86C1-3CB6E691E0D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71D01BAB-542B-469A-9CC0-3A4A055322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FA0EBA9C-7D01-4C96-A36F-60B5A095DD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831A47E-C079-4271-8970-8AC2726132DA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>
            <a:extLst>
              <a:ext uri="{FF2B5EF4-FFF2-40B4-BE49-F238E27FC236}">
                <a16:creationId xmlns:a16="http://schemas.microsoft.com/office/drawing/2014/main" id="{C8C27AE8-40E4-4FFB-AD9C-C1F3E5270D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4B6B295-A8AF-425F-B7DC-C71141E71510}" type="slidenum">
              <a:rPr lang="fi-FI" altLang="fi-FI" sz="1400"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fi-FI" altLang="fi-FI" sz="1400">
              <a:ea typeface="MS Gothic" panose="020B0609070205080204" pitchFamily="49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0BBCF3CD-15BF-4A63-835D-A00A6075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1A39FC31-0166-46C8-AEA5-96C7127428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863F6F92-DAE2-406C-93C8-CE941C98BC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D85015B-559A-40DC-B76C-74252B966413}" type="slidenum">
              <a:rPr lang="fi-FI" altLang="fi-FI" sz="1400"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fi-FI" altLang="fi-FI" sz="1400">
              <a:ea typeface="MS Gothic" panose="020B0609070205080204" pitchFamily="49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897D770-11D1-4AE2-8613-6BDCF6AB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4EFBDB3-F357-4D2B-91F4-7EEA87DE75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i-FI" altLang="fi-FI"/>
              <a:t>Sää = synkkä taivas kuvastaa Suomen synkkää tilannetta. Horisontissa on tosin valon pilkahdus eli toivoa on vielä.</a:t>
            </a:r>
          </a:p>
          <a:p>
            <a:r>
              <a:rPr lang="fi-FI" altLang="fi-FI"/>
              <a:t>Nainen = Suomi-neito, valkoinen puku korostaa viattomuutta. </a:t>
            </a:r>
          </a:p>
          <a:p>
            <a:r>
              <a:rPr lang="fi-FI" altLang="fi-FI"/>
              <a:t>Kaksipäinen kotka = Venäjän keisarisuvun tunnus. Yrittää ryöstää lakikirjan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1337299E-63B5-4A4E-8604-92B1B008AA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1CF2CCD-2546-4355-A5B7-9E6C495F68E6}" type="slidenum">
              <a:rPr lang="fi-FI" altLang="fi-FI" sz="1400"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fi-FI" altLang="fi-FI" sz="1400">
              <a:ea typeface="MS Gothic" panose="020B0609070205080204" pitchFamily="49" charset="-128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19D81EBE-047B-4CA0-A6C9-4DF740E7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8C6467C7-5181-4012-B596-3E04154BC2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335548F7-4DFB-4E46-914A-BB167A4D03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69CE1E4-0CBD-4107-A616-A36222E4E357}" type="slidenum">
              <a:rPr lang="fi-FI" altLang="fi-FI" sz="1400"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fi-FI" altLang="fi-FI" sz="1400">
              <a:ea typeface="MS Gothic" panose="020B0609070205080204" pitchFamily="49" charset="-128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B88A5F4B-200C-4173-A424-F177508D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63F141A-CEAD-433B-AF1A-CA5BBDEC4CD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2226E381-64A9-4D9C-AF45-2FFFFAAE93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E7D3A85-FC4E-4E6F-B867-BE776EBA8541}" type="slidenum">
              <a:rPr lang="fi-FI" altLang="fi-FI" sz="1400">
                <a:ea typeface="MS Gothic" panose="020B0609070205080204" pitchFamily="49" charset="-128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fi-FI" altLang="fi-FI" sz="1400">
              <a:ea typeface="MS Gothic" panose="020B0609070205080204" pitchFamily="49" charset="-128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614FB5A3-9016-449B-BF78-C1B95DCDE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E8261E3-BA23-446A-B682-7E7CE4EF1D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0A22F-D66E-470E-A4A6-30B8D3B1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C113D0-F7AE-4CA9-8BC7-2DD28D81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E420F-DFE7-4B90-92C3-5E1E28DD80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58D17-3ACE-48D4-8410-6BB8CBCFA91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50819-CBAE-45BC-8777-494E837A5D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EF3D5-FC72-45D9-B81A-AC3DC46410F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173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A26F8F-AEEF-4632-9C3F-36CA09C3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1F8301-0A31-4FD9-9916-1018ED726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345D01-0C2D-4DAA-B400-20EF3DD0DD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450DE-7230-45DC-AB61-5769A12DAC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50F82-9AD0-49DF-A6C6-A5C1C68321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8919C-741A-42C5-80E7-46E3E5EAA4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768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47D7490-A791-4925-8C03-E509A9B85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DFC5F0-CD0C-484C-B876-6EAF672A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429BA-8023-4948-A255-42EA1D9DC7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569B2-4F21-4FED-892C-30A983570D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C5C5E-BA5D-468A-A8F3-11F5B6163C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9E85F-AA40-4AD4-852D-7A6DF56232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683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A6E5C3-D4FB-41DC-9486-73FAABAB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EC90C-D9E4-4BB1-9020-A2285175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8EA2B-CE70-4B11-B230-BAA810C2B1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E2A04-0B72-493D-880B-56CC1BBD77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8844A-4811-44B7-96AA-AF868021A1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4D037-30BC-4DC0-A96B-563E669E73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9163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8F062-180A-45E3-ADED-83AADB0A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E00A1-20A1-4C91-B443-B874E0F7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26759-8D3F-4E97-AE2D-91F93B2E34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67726-718B-4BF8-862C-4345F4F79C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11064-9080-4270-A02B-36C30371FEA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5BC07-A72B-47BF-9ED1-E6671E0C7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728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2D0FC-BC5F-4654-80EC-16A200BA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DA424D-C491-4053-8D3B-2A1C7EC0F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7D041B-5565-4F7A-B6D8-837FA5487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C15FE3-5666-45BB-B871-99094460D2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C5F057-0223-4705-8B59-103EB80266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A274DC-E91D-459F-8343-7551CF8DD8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465F3-1324-4D3A-9AF4-F38781FA2D3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921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61CF53-8FEC-4116-9B55-14BBC7DB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B34676-0B5C-4E37-868E-F59F9575F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F0F09B-5CAF-43B3-BB04-AF3D2EA74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5CB328-265E-4F0F-83B9-4233DCB68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9A0ED2-8B1C-48DB-ADCA-DCA8D1BCD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E204B6E-046C-45AB-8047-6D1BA1240A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6834AA7-7DCB-461F-9ED3-A020DD0F66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BDE8546-AA8C-4513-B8A4-A859FB8013A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301DD-75BD-462F-96D3-F35EADC716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884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77F9D-C9CB-4A50-A415-1E235F90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ADD3E5-C0B4-4005-98C8-4C98833A70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25ADD-A37D-4F5A-845F-F086E7B1BB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E19EB-B0A4-43D9-83BE-ED6AF46780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F9A40-F15B-4B1F-BB39-781736D51C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37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A7548E5-AE19-4B9C-827E-235012D79B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FEDEEF-F311-431C-BEA4-FA81385573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0CA845-F7CE-48B1-B126-A624E9231D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00EAE-72A7-4283-8991-56A4661C1C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7759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98700-7D82-44DF-AEBD-A6DEEA22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361E9F-63D4-4626-A8EC-546FFD2E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C1625B-A413-4715-982D-ED25159B9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28B8D6-A8C0-4999-9436-71019562DA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BDA58D-3341-4FE4-BCB8-950947D0FC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5A6899-E384-465F-AC6C-624E525CAF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DB0DA-856D-437E-9BE7-466745E425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533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D7200-DDAF-4E2A-BF16-7EDF2AA2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732BA21-2BF6-4913-BD54-46FD06EB4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808B11-93D6-4633-96A9-9778400EA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AEBE5D-02D5-4118-859D-40A83ACA1B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01A8A5-329B-4EE9-B21E-45E2CF1AEC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0B6D8B-3081-4B15-9DB7-43CA54C6A3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76D74-AB9B-4C81-BD57-EB341DFBDC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697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190203C-9B85-4575-984C-05E2005AD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3B50CFC-8EDE-4C9B-AA15-42AEDA1E4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0680FB7-E57F-4E87-9D83-7A166A7786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BADEAF-68D9-4EAD-BAC5-3EFF9D35081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EEF62B-BC07-4D2E-A739-111F23EA52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80510AD-C3D3-47CC-A9B1-2D67CC56773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DC80BAF7-15A2-40E6-8D86-8FD0B5DC6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i-FI" altLang="fi-FI"/>
              <a:t>SUOMEN ASEMA UHATTUNA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158F694-5EE1-4520-B6BC-55B8F6472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92688"/>
          </a:xfrm>
        </p:spPr>
        <p:txBody>
          <a:bodyPr/>
          <a:lstStyle/>
          <a:p>
            <a:pPr eaLnBrk="1"/>
            <a:endParaRPr lang="fi-FI" altLang="fi-FI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B9717DB-5DF7-496F-BED4-DAF4BDE60712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5583238"/>
          </a:xfrm>
        </p:spPr>
        <p:txBody>
          <a:bodyPr/>
          <a:lstStyle/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sz="12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8625" indent="-317500" eaLnBrk="1">
              <a:buClrTx/>
              <a:buSzPct val="45000"/>
              <a:buFontTx/>
              <a:buNone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sz="1200"/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sz="1200"/>
              <a:t>Kuva: http://cv.kg9.info/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7FFF75C3-0B40-45F7-B3B4-A5C64CDCA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628775"/>
            <a:ext cx="7366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48B55924-DB78-4BF3-B466-CAE85909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i-FI" altLang="fi-FI"/>
              <a:t>Eetu Isto: Hyökkäys (1899)‏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92F149B9-AE5F-4A8B-8FE3-FA1FF99C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0225"/>
            <a:ext cx="41402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2AB31FAF-E5FD-40AB-9798-134421033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92688"/>
          </a:xfrm>
        </p:spPr>
        <p:txBody>
          <a:bodyPr/>
          <a:lstStyle/>
          <a:p>
            <a:pPr eaLnBrk="1"/>
            <a:endParaRPr lang="fi-FI" altLang="fi-FI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B2C7FC8A-9879-47A3-97D8-AF47D0F9276D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5256213"/>
          </a:xfrm>
        </p:spPr>
        <p:txBody>
          <a:bodyPr/>
          <a:lstStyle/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/>
              <a:t>Minkälainen tunnelma kuvassa on?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/>
              <a:t>Mitä siinä tapahtuu?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/>
              <a:t> Millaisena kuvan nainen on esitetty?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/>
              <a:t>Kuvan nainen on symboli. Mitä hän esittää?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/>
              <a:t>Kirjassa lukee sana lex = laki.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EAAE724-32C6-4E1D-8869-251D0CD74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i-FI" altLang="fi-FI"/>
              <a:t>Taustasyyt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5542A88-0563-4D94-A3D0-86364B9D4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dirty="0"/>
              <a:t>Muutos Euroopan suurvaltatilanteessa:</a:t>
            </a:r>
          </a:p>
          <a:p>
            <a:pPr marL="104775" indent="0" eaLnBrk="1">
              <a:buSzPct val="45000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dirty="0"/>
              <a:t>			→ Saksa ja Venäjä ajautuvat vastakkaisiin 				liittoumiin</a:t>
            </a:r>
          </a:p>
          <a:p>
            <a:pPr marL="104775" indent="0" eaLnBrk="1">
              <a:buSzPct val="45000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dirty="0"/>
              <a:t>			→ Venäjä pelkää Pietarin turvallisuuden 				puolesta.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dirty="0"/>
              <a:t>Kansallisuusaate Venäjällä kyseenalaistaa Suomen erioikeudet.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r>
              <a:rPr lang="fi-FI" altLang="fi-FI" dirty="0"/>
              <a:t>Nikolai </a:t>
            </a:r>
            <a:r>
              <a:rPr lang="fi-FI" altLang="fi-FI" dirty="0" err="1"/>
              <a:t>Bobrikov</a:t>
            </a:r>
            <a:r>
              <a:rPr lang="fi-FI" altLang="fi-FI" dirty="0"/>
              <a:t> kenraalikuvernööriksi v. 1898</a:t>
            </a:r>
          </a:p>
          <a:p>
            <a:pPr marL="104775" indent="0" eaLnBrk="1">
              <a:buSzPct val="45000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  <a:defRPr/>
            </a:pPr>
            <a:endParaRPr lang="fi-FI" alt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24D975CA-01F0-45AF-8210-C51380791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i-FI" altLang="fi-FI" dirty="0"/>
              <a:t>Ensimmäinen sortokausi 1899-1905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68CCFB3-4AA4-418F-B096-BB8FEA608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 dirty="0"/>
              <a:t>Suomen venäläistämistä koskeva suunnitelma eli Helmikuun manifesti 1899: lainsäädäntö siirrettiin Venäjälle.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 dirty="0"/>
              <a:t>Suomalaiset keräsivät Suuren adressin vastalauseeksi → ei auttanut.</a:t>
            </a:r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 dirty="0"/>
              <a:t>Kielimanifesti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→ venäjä hallintokieleksi</a:t>
            </a:r>
            <a:endParaRPr lang="fi-FI" altLang="fi-FI" dirty="0"/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2275" algn="l"/>
                <a:tab pos="534988" algn="l"/>
                <a:tab pos="992188" algn="l"/>
                <a:tab pos="1449388" algn="l"/>
                <a:tab pos="1906588" algn="l"/>
                <a:tab pos="2363788" algn="l"/>
                <a:tab pos="2820988" algn="l"/>
                <a:tab pos="3278188" algn="l"/>
                <a:tab pos="3735388" algn="l"/>
                <a:tab pos="4192588" algn="l"/>
                <a:tab pos="4649788" algn="l"/>
                <a:tab pos="5106988" algn="l"/>
                <a:tab pos="5564188" algn="l"/>
                <a:tab pos="6021388" algn="l"/>
                <a:tab pos="6478588" algn="l"/>
                <a:tab pos="6935788" algn="l"/>
                <a:tab pos="7392988" algn="l"/>
                <a:tab pos="7850188" algn="l"/>
                <a:tab pos="8307388" algn="l"/>
                <a:tab pos="8764588" algn="l"/>
                <a:tab pos="9221788" algn="l"/>
              </a:tabLst>
            </a:pPr>
            <a:r>
              <a:rPr lang="fi-FI" altLang="fi-FI" dirty="0"/>
              <a:t>Asevelvollisuuslaki (suomalaiset palvelukseen Venäjälle)‏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162DE-0CB3-40B6-B610-AA265529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248" y="301625"/>
            <a:ext cx="5098852" cy="1250950"/>
          </a:xfrm>
        </p:spPr>
        <p:txBody>
          <a:bodyPr/>
          <a:lstStyle/>
          <a:p>
            <a:r>
              <a:rPr lang="fi-FI" sz="2800" dirty="0">
                <a:cs typeface="Arial"/>
              </a:rPr>
              <a:t>Lue kirje, mikä löytyi Eugen Schaumanin taskusta </a:t>
            </a:r>
            <a:r>
              <a:rPr lang="fi-FI" sz="2800" dirty="0" err="1">
                <a:cs typeface="Arial"/>
              </a:rPr>
              <a:t>Bobrikovin</a:t>
            </a:r>
            <a:r>
              <a:rPr lang="fi-FI" sz="2800" dirty="0">
                <a:cs typeface="Arial"/>
              </a:rPr>
              <a:t> murhan jälkeen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0B7BA-9271-492F-B31C-EC18D3CE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725" y="2252182"/>
            <a:ext cx="5242868" cy="4978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sz="2800" dirty="0"/>
              <a:t>Ketä Schauman syyttää laittomasta tilanteesta Suomessa?</a:t>
            </a:r>
          </a:p>
          <a:p>
            <a:pPr marL="514350" indent="-514350">
              <a:buAutoNum type="arabicPeriod"/>
            </a:pPr>
            <a:r>
              <a:rPr lang="fi-FI" sz="2800" dirty="0"/>
              <a:t>Mistä muusta Schauman oli huolestunut kuin Suomen asemasta?</a:t>
            </a:r>
          </a:p>
          <a:p>
            <a:pPr marL="514350" indent="-514350">
              <a:buAutoNum type="arabicPeriod"/>
            </a:pPr>
            <a:r>
              <a:rPr lang="fi-FI" sz="2800" dirty="0"/>
              <a:t>Miten Schauman suhtautuu keisariin?</a:t>
            </a:r>
          </a:p>
          <a:p>
            <a:pPr marL="514350" indent="-514350">
              <a:buAutoNum type="arabicPeriod"/>
            </a:pPr>
            <a:r>
              <a:rPr lang="fi-FI" sz="2800" dirty="0"/>
              <a:t>Miksi Schauman vakuuttaa toimivansa yksin?</a:t>
            </a:r>
          </a:p>
          <a:p>
            <a:pPr marL="0" indent="0"/>
            <a:endParaRPr lang="fi-FI" sz="2800" dirty="0"/>
          </a:p>
        </p:txBody>
      </p:sp>
      <p:pic>
        <p:nvPicPr>
          <p:cNvPr id="4" name="Kuva 4" descr="Kuva, joka sisältää kohteen teksti, pullo, sanomalehti&#10;&#10;Kuvaus luotu, erittäin korkea luotettavuus">
            <a:extLst>
              <a:ext uri="{FF2B5EF4-FFF2-40B4-BE49-F238E27FC236}">
                <a16:creationId xmlns:a16="http://schemas.microsoft.com/office/drawing/2014/main" id="{CE04D5FE-5312-4594-9BC6-E5F67CAB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776" y="301625"/>
            <a:ext cx="3985126" cy="692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7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69827-CF21-4A5F-A578-6E19B00F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03238" y="0"/>
            <a:ext cx="9059862" cy="3016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5676B8-5496-4B35-8118-80042534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81" y="683493"/>
            <a:ext cx="9059862" cy="6552728"/>
          </a:xfrm>
        </p:spPr>
        <p:txBody>
          <a:bodyPr/>
          <a:lstStyle/>
          <a:p>
            <a:pPr marL="0" indent="0"/>
            <a:r>
              <a:rPr lang="fi-FI" sz="2800" dirty="0"/>
              <a:t>1. Ketä Schauman syyttää laittomasta tilanteesta Suomessa?</a:t>
            </a:r>
          </a:p>
          <a:p>
            <a:pPr marL="0" indent="0"/>
            <a:r>
              <a:rPr lang="fi-FI" sz="2800" dirty="0"/>
              <a:t>Hän syyttää kenraalikuvernööri </a:t>
            </a:r>
            <a:r>
              <a:rPr lang="fi-FI" sz="2800" dirty="0" err="1"/>
              <a:t>Bobrikovia</a:t>
            </a:r>
            <a:r>
              <a:rPr lang="fi-FI" sz="2800" dirty="0"/>
              <a:t>.</a:t>
            </a:r>
          </a:p>
          <a:p>
            <a:pPr marL="0" indent="0"/>
            <a:r>
              <a:rPr lang="fi-FI" sz="2800" dirty="0"/>
              <a:t>2. Mistä muusta Schauman oli huolestunut kuin Suomen asemasta?</a:t>
            </a:r>
          </a:p>
          <a:p>
            <a:pPr marL="0" indent="0"/>
            <a:r>
              <a:rPr lang="fi-FI" sz="2800" dirty="0"/>
              <a:t>Hänen mukaansa ongelmia on myös Puolassa, Itämeren maakunnissa ja koko Venäjällä</a:t>
            </a:r>
          </a:p>
          <a:p>
            <a:pPr marL="0" indent="0"/>
            <a:r>
              <a:rPr lang="fi-FI" sz="2800" dirty="0"/>
              <a:t>3. Miten Schauman suhtautuu keisariin? </a:t>
            </a:r>
          </a:p>
          <a:p>
            <a:pPr marL="0" indent="0"/>
            <a:r>
              <a:rPr lang="fi-FI" sz="2800" dirty="0"/>
              <a:t>Hän ei usko, että keisari tietää ongelmista. Hänen suhtautumisensa on kunnioittavaa.</a:t>
            </a:r>
          </a:p>
          <a:p>
            <a:pPr marL="0" indent="0"/>
            <a:r>
              <a:rPr lang="fi-FI" sz="2800" dirty="0"/>
              <a:t>4. Miksi Schauman vakuuttaa toimivansa yksin? </a:t>
            </a:r>
          </a:p>
          <a:p>
            <a:pPr marL="0" indent="0"/>
            <a:r>
              <a:rPr lang="fi-FI" sz="2800" dirty="0"/>
              <a:t>Hän pelkää kostoa/jotta hänen tekojaan ei kostettaisi kaikille suomalaisille.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193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AC10CDE6-88CA-4E33-844A-7E9124197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i-FI" altLang="fi-FI"/>
              <a:t>Suuri adressi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EFB036F-9EAF-48E2-AFD1-E994176F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84350"/>
            <a:ext cx="42862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33D0A11F-2D0A-4EBC-AE8E-3BA3789E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59338"/>
            <a:ext cx="34194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4">
            <a:extLst>
              <a:ext uri="{FF2B5EF4-FFF2-40B4-BE49-F238E27FC236}">
                <a16:creationId xmlns:a16="http://schemas.microsoft.com/office/drawing/2014/main" id="{4F758D37-C032-494F-85DF-B0AF8BC2F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1619250"/>
            <a:ext cx="5580063" cy="427355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SzPct val="45000"/>
              <a:buFontTx/>
              <a:buNone/>
            </a:pPr>
            <a:r>
              <a:rPr lang="fi-FI" altLang="fi-FI" sz="1800"/>
              <a:t>ﾧ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1AA2D154-F541-4F83-8130-AA96AB306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388" y="1619250"/>
            <a:ext cx="4425950" cy="4899025"/>
          </a:xfrm>
        </p:spPr>
        <p:txBody>
          <a:bodyPr/>
          <a:lstStyle/>
          <a:p>
            <a:pPr eaLnBrk="1"/>
            <a:endParaRPr lang="fi-FI" altLang="fi-FI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5AE8ADD-EBD2-4EF5-943B-2388D3B41774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5345113"/>
          </a:xfrm>
        </p:spPr>
        <p:txBody>
          <a:bodyPr/>
          <a:lstStyle/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8625" indent="-317500" eaLnBrk="1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fi-FI" altLang="fi-FI"/>
          </a:p>
          <a:p>
            <a:pPr marL="422275" indent="-317500" eaLnBrk="1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fi-FI" altLang="fi-FI"/>
              <a:t>”En ole teille vihainen.”</a:t>
            </a:r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CD42A6B7-FED8-4BC8-BE43-F0A16F01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3419475"/>
            <a:ext cx="1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3" name="Text Box 8">
            <a:extLst>
              <a:ext uri="{FF2B5EF4-FFF2-40B4-BE49-F238E27FC236}">
                <a16:creationId xmlns:a16="http://schemas.microsoft.com/office/drawing/2014/main" id="{578D53B9-CAAA-4FF2-BBA0-6C2841E1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800225"/>
            <a:ext cx="1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4" name="Text Box 9">
            <a:extLst>
              <a:ext uri="{FF2B5EF4-FFF2-40B4-BE49-F238E27FC236}">
                <a16:creationId xmlns:a16="http://schemas.microsoft.com/office/drawing/2014/main" id="{AFB89280-5B76-46AF-A33C-B56E7455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3959225"/>
            <a:ext cx="1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5" name="Text Box 10">
            <a:extLst>
              <a:ext uri="{FF2B5EF4-FFF2-40B4-BE49-F238E27FC236}">
                <a16:creationId xmlns:a16="http://schemas.microsoft.com/office/drawing/2014/main" id="{B441BDA8-2A83-4C6C-9860-B451655C1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1993900"/>
            <a:ext cx="1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6" name="Text Box 11">
            <a:extLst>
              <a:ext uri="{FF2B5EF4-FFF2-40B4-BE49-F238E27FC236}">
                <a16:creationId xmlns:a16="http://schemas.microsoft.com/office/drawing/2014/main" id="{CD290302-FAA3-4386-8CAE-C63DEAD1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1619250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7" name="Text Box 12">
            <a:extLst>
              <a:ext uri="{FF2B5EF4-FFF2-40B4-BE49-F238E27FC236}">
                <a16:creationId xmlns:a16="http://schemas.microsoft.com/office/drawing/2014/main" id="{0725A224-1E14-451A-BC22-749C5D36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240088"/>
            <a:ext cx="1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8" name="Text Box 13">
            <a:extLst>
              <a:ext uri="{FF2B5EF4-FFF2-40B4-BE49-F238E27FC236}">
                <a16:creationId xmlns:a16="http://schemas.microsoft.com/office/drawing/2014/main" id="{0A1652A1-BCFC-4C51-B9EA-80C32E98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263" y="4140200"/>
            <a:ext cx="1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79" name="Text Box 14">
            <a:extLst>
              <a:ext uri="{FF2B5EF4-FFF2-40B4-BE49-F238E27FC236}">
                <a16:creationId xmlns:a16="http://schemas.microsoft.com/office/drawing/2014/main" id="{AB8F636E-6BB0-4E0F-B17A-071355550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1800225"/>
            <a:ext cx="179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80" name="Text Box 15">
            <a:extLst>
              <a:ext uri="{FF2B5EF4-FFF2-40B4-BE49-F238E27FC236}">
                <a16:creationId xmlns:a16="http://schemas.microsoft.com/office/drawing/2014/main" id="{090359F1-91F1-422D-94B1-DC37B4EC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600450"/>
            <a:ext cx="179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  <p:sp>
        <p:nvSpPr>
          <p:cNvPr id="11281" name="Text Box 16">
            <a:extLst>
              <a:ext uri="{FF2B5EF4-FFF2-40B4-BE49-F238E27FC236}">
                <a16:creationId xmlns:a16="http://schemas.microsoft.com/office/drawing/2014/main" id="{BD6C7627-E721-4E23-BD76-B0CC9EBE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879725"/>
            <a:ext cx="1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34495</TotalTime>
  <Words>303</Words>
  <Application>Microsoft Office PowerPoint</Application>
  <PresentationFormat>Mukautettu</PresentationFormat>
  <Paragraphs>63</Paragraphs>
  <Slides>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Office-teema</vt:lpstr>
      <vt:lpstr>SUOMEN ASEMA UHATTUNA</vt:lpstr>
      <vt:lpstr>Eetu Isto: Hyökkäys (1899)‏</vt:lpstr>
      <vt:lpstr>Taustasyyt</vt:lpstr>
      <vt:lpstr>Ensimmäinen sortokausi 1899-1905</vt:lpstr>
      <vt:lpstr>Lue kirje, mikä löytyi Eugen Schaumanin taskusta Bobrikovin murhan jälkeen</vt:lpstr>
      <vt:lpstr>PowerPoint-esitys</vt:lpstr>
      <vt:lpstr>Suuri adressi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ASEMA UHATTUNA</dc:title>
  <dc:creator>Maiju</dc:creator>
  <cp:lastModifiedBy>Maiju Vesa</cp:lastModifiedBy>
  <cp:revision>22</cp:revision>
  <cp:lastPrinted>1601-01-01T00:00:00Z</cp:lastPrinted>
  <dcterms:created xsi:type="dcterms:W3CDTF">1601-01-01T00:00:00Z</dcterms:created>
  <dcterms:modified xsi:type="dcterms:W3CDTF">2020-04-28T11:42:03Z</dcterms:modified>
</cp:coreProperties>
</file>