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CA52E5-6FDA-7E5C-8763-446760380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CD4A0E-5389-6E70-297A-09B265F53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A3529A-9360-C768-B7CC-BA6E818A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646DF1-DD4F-8CA0-CCDF-AF44A9FD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11DA1E-117F-C661-FA77-7BFDA8B7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68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340E88-CB54-8A2C-30C3-C1D20EA1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D1392EF-0A7E-A28B-2107-8F3799984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7C8E5-4610-814E-255E-7F0463B2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1CE5B2-2814-34C7-53B0-28D4F6F5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89020C-9BB7-C25D-F077-0F40CC26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58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8C31759-DD1D-DFA1-A332-2A8E1CB89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81BB73B-C84D-B470-7D7C-49CA0EA9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794E40-0F00-75C3-7E64-1FECCA80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E9BBDC-6E91-A2E1-5143-4EAA0213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F97B9A-7967-161E-92E9-51D308A0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82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43FFC-F6B6-DC71-1212-A0F04F7C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4FCF82-1391-7BD6-DEC6-B1FF8EF5B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08A600-176F-0C55-8F21-2B043B0B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98AFA2-F189-4EA5-8E21-089D3219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578F54-6DEA-F538-FAB8-E3447D09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05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85256-02EE-AF7F-6ABC-CCE81853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6667DC-5516-BB24-DB19-9EBA1705C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DA3829-B142-E0EB-7601-5DEC5428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330E46-61AB-243F-0FA5-8F0FAB33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8005CF-3948-E32B-E08A-15CBF90A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50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70AB1E-8724-B6E4-CDB4-FFEF89FE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9DC8A7-8B76-A36C-8BB6-580A33D4F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9148CC-DECA-C524-5CBA-458D17B3C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7AD0FF-EBE7-B283-8FA3-2080725B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E25D24-A3B9-95F9-04DE-A059DADD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EC45A0-1CEF-6F15-9B01-E3092D30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15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2A199-AC65-65F5-CA96-F10E8B01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967061-D4E8-A674-7FAC-CB008E44A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645C6E1-BD3F-84FD-C489-F5B62B22E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8B2E7F3-02F2-69DF-131E-F86566237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5D52EEC-CFEC-4CD8-816F-96D0649F6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F225B53-BF92-B622-E430-1F11E84F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031CFEA-5E6E-5DB9-84CF-1D2964A5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55CAAEC-12B1-4C1E-48BC-81D177FC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38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59680-F939-856D-F91B-CA84D513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0C32940-4074-EB15-2DB4-4EFE15AF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32F120-1328-066B-19FF-299BF96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25D040-82BB-63DE-959B-F1A797B1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45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BA275D-44FE-1DBD-733D-FC999E6A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999B70-62B2-CCCE-AEF7-24794CD3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26E634-7BDC-4490-FFD2-2F15548F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17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133A17-CCDC-F759-B564-81C84512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A27EDE-C37E-3B8A-4C2B-69B965A0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A79284-13B3-6657-D861-6F712C1CA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73DF42-090C-57F5-1FAF-6FFD2AD4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DC9309-8294-2CEE-54DF-970F9439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2CE221-BD6F-FE5A-83B6-E2A57E94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5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19B924-6C7A-F1C8-C8F5-1C005F8C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C70D484-4C6D-89AD-09FE-46C9CE3F7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928DA8-4C95-9166-5B3C-3F8DD3223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F68BAF-D50F-78B6-EE56-D9080133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36DBF1-CC60-7C30-5E4C-F508D20F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F5DB73-E187-1470-9E1B-88E6BC78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52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A62181-38CC-2E24-F5DA-A1573248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BF1339-00F7-3C7F-EAC6-D2A1E7D9A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ACF339-8AD0-52EA-9726-93B550000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92E2-6505-41B1-AE0C-5C906E639B15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5AC0FB-245D-5E47-65FB-64E4E1F28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49CF98-2BD9-F047-20AB-31F2C5D5A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D2AD-9B90-417C-BE7B-E20CD1F08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5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8615F70-D557-4E6F-4224-7BD73C7E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5600" b="1">
                <a:solidFill>
                  <a:schemeClr val="bg1"/>
                </a:solidFill>
              </a:rPr>
              <a:t>Säätyvallan (vapauden) aika 1720-1772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C3E4CE-14D3-C040-BC24-D24FD2DD9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i-FI" b="1">
                <a:solidFill>
                  <a:schemeClr val="bg1"/>
                </a:solidFill>
              </a:rPr>
              <a:t>(Kpl 15)</a:t>
            </a:r>
          </a:p>
        </p:txBody>
      </p:sp>
    </p:spTree>
    <p:extLst>
      <p:ext uri="{BB962C8B-B14F-4D97-AF65-F5344CB8AC3E}">
        <p14:creationId xmlns:p14="http://schemas.microsoft.com/office/powerpoint/2010/main" val="374126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229F2E-470F-7C8F-36FB-F063D0A1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8"/>
            <a:ext cx="5291663" cy="246580"/>
          </a:xfrm>
        </p:spPr>
        <p:txBody>
          <a:bodyPr anchor="b">
            <a:normAutofit fontScale="90000"/>
          </a:bodyPr>
          <a:lstStyle/>
          <a:p>
            <a:r>
              <a:rPr lang="fi-FI" sz="4000" b="1" dirty="0"/>
              <a:t>Vapauden aika</a:t>
            </a:r>
          </a:p>
        </p:txBody>
      </p:sp>
      <p:pic>
        <p:nvPicPr>
          <p:cNvPr id="5" name="Kuva 4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2B3FE945-CB9E-09F6-6243-635D020EC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49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0F3133-5648-947D-8034-ED19A3BAA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22" y="1110344"/>
            <a:ext cx="5728475" cy="5257117"/>
          </a:xfrm>
        </p:spPr>
        <p:txBody>
          <a:bodyPr>
            <a:normAutofit lnSpcReduction="10000"/>
          </a:bodyPr>
          <a:lstStyle/>
          <a:p>
            <a:pPr marL="541782" indent="-285750"/>
            <a:r>
              <a:rPr lang="fi-FI" altLang="fi-FI" sz="2000" dirty="0"/>
              <a:t>Ruotsin säädyt pitivät itsevaltiutta suurvalta-aseman menettämisen syynä -&gt; Kuninkaan valtaa rajoitettiin </a:t>
            </a:r>
          </a:p>
          <a:p>
            <a:pPr marL="834390" lvl="1" indent="-285750"/>
            <a:r>
              <a:rPr lang="fi-FI" altLang="fi-FI" sz="2000" i="1" dirty="0"/>
              <a:t>Hallitusmuoto 1720 ja valtiopäiväjärjestys 1723</a:t>
            </a:r>
            <a:r>
              <a:rPr lang="fi-FI" altLang="fi-FI" sz="2000" dirty="0"/>
              <a:t>: Säännöllisesti kokoontuvat </a:t>
            </a:r>
            <a:r>
              <a:rPr lang="fi-FI" altLang="fi-FI" sz="2000" i="1" dirty="0"/>
              <a:t>valtiopäivät</a:t>
            </a:r>
            <a:r>
              <a:rPr lang="fi-FI" altLang="fi-FI" sz="2000" dirty="0"/>
              <a:t> päättivät laeista (jotka kuningas ainoastaan vahvisti), ylimääräisistä veroista, ulkopolitiikasta sekä sodasta ja rauhasta</a:t>
            </a:r>
          </a:p>
          <a:p>
            <a:pPr marL="834390" lvl="1" indent="-285750"/>
            <a:r>
              <a:rPr lang="fi-FI" altLang="fi-FI" sz="2000" dirty="0"/>
              <a:t>Kuninkaan avuksi toimeenpanovaltaa käyttävä </a:t>
            </a:r>
            <a:r>
              <a:rPr lang="fi-FI" altLang="fi-FI" sz="2000" i="1" dirty="0"/>
              <a:t>valtaneuvosto</a:t>
            </a:r>
            <a:r>
              <a:rPr lang="fi-FI" altLang="fi-FI" sz="2000" dirty="0"/>
              <a:t>, jonka jäsenehdokkaat (=aateli) säätyjen valitsemia ja jonka oli nautittava säätyjen luottamusta (=</a:t>
            </a:r>
            <a:r>
              <a:rPr lang="fi-FI" altLang="fi-FI" sz="2000" i="1" dirty="0"/>
              <a:t>parlamentarismi</a:t>
            </a:r>
            <a:r>
              <a:rPr lang="fi-FI" altLang="fi-FI" sz="2000" dirty="0"/>
              <a:t>)</a:t>
            </a:r>
          </a:p>
          <a:p>
            <a:pPr marL="541782" indent="-285750"/>
            <a:r>
              <a:rPr lang="fi-FI" altLang="fi-FI" sz="2000" dirty="0"/>
              <a:t>Vaurastuneen porvarissäädyn valta kasvoi valtiopäivillä ja uusissa </a:t>
            </a:r>
            <a:r>
              <a:rPr lang="fi-FI" altLang="fi-FI" sz="2000" i="1" dirty="0"/>
              <a:t>valiokunnissa</a:t>
            </a:r>
            <a:r>
              <a:rPr lang="fi-FI" altLang="fi-FI" sz="2000" dirty="0"/>
              <a:t> (asioiden valmistelu), mutta talonpoikien valta vähäistä</a:t>
            </a:r>
          </a:p>
          <a:p>
            <a:pPr marL="541782" indent="-285750"/>
            <a:r>
              <a:rPr lang="fi-FI" altLang="fi-FI" sz="2000" dirty="0"/>
              <a:t>Väkiluvun kasvun myötä alati lisääntynyt </a:t>
            </a:r>
            <a:r>
              <a:rPr lang="fi-FI" altLang="fi-FI" sz="2000" i="1" dirty="0"/>
              <a:t>säätyjen ulkopuolinen väestö </a:t>
            </a:r>
            <a:r>
              <a:rPr lang="fi-FI" altLang="fi-FI" sz="2000" dirty="0"/>
              <a:t>oli vailla edustajaa</a:t>
            </a:r>
          </a:p>
          <a:p>
            <a:pPr marL="1005840" lvl="1" indent="-457200">
              <a:buFontTx/>
              <a:buChar char="-"/>
            </a:pPr>
            <a:endParaRPr lang="fi-FI" alt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3714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kangas, alttari, kivi&#10;&#10;Kuvaus luotu automaattisesti">
            <a:extLst>
              <a:ext uri="{FF2B5EF4-FFF2-40B4-BE49-F238E27FC236}">
                <a16:creationId xmlns:a16="http://schemas.microsoft.com/office/drawing/2014/main" id="{03D91C44-B25E-87DF-D2B1-98C9165E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r="9248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D99BE4-3C77-7396-75B6-9B32F962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4" y="205273"/>
            <a:ext cx="3862874" cy="475764"/>
          </a:xfrm>
        </p:spPr>
        <p:txBody>
          <a:bodyPr>
            <a:normAutofit fontScale="90000"/>
          </a:bodyPr>
          <a:lstStyle/>
          <a:p>
            <a:r>
              <a:rPr lang="fi-FI" sz="4000" b="1" dirty="0"/>
              <a:t>Hatut ja myssyt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3A0FE8-E04C-BFC8-CAE8-3F963887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1" y="1007706"/>
            <a:ext cx="4907901" cy="5169257"/>
          </a:xfrm>
        </p:spPr>
        <p:txBody>
          <a:bodyPr>
            <a:normAutofit/>
          </a:bodyPr>
          <a:lstStyle/>
          <a:p>
            <a:pPr marL="541782" indent="-285750"/>
            <a:r>
              <a:rPr lang="fi-FI" altLang="fi-FI" sz="2000" dirty="0"/>
              <a:t>Säätyjen omien etujen tavoittelu ja jakaantuminen puolueisiin (</a:t>
            </a:r>
            <a:r>
              <a:rPr lang="fi-FI" altLang="fi-FI" sz="2000" i="1" dirty="0"/>
              <a:t>hatut </a:t>
            </a:r>
            <a:r>
              <a:rPr lang="fi-FI" altLang="fi-FI" sz="2000" dirty="0"/>
              <a:t>ja </a:t>
            </a:r>
            <a:r>
              <a:rPr lang="fi-FI" altLang="fi-FI" sz="2000" i="1" dirty="0"/>
              <a:t>myssyt)</a:t>
            </a:r>
            <a:r>
              <a:rPr lang="fi-FI" altLang="fi-FI" sz="2000" dirty="0"/>
              <a:t> murensi hiljalleen säätyjen valtaa</a:t>
            </a:r>
          </a:p>
          <a:p>
            <a:pPr marL="834390" lvl="1" indent="-285750"/>
            <a:r>
              <a:rPr lang="fi-FI" altLang="fi-FI" sz="2000" i="1" dirty="0"/>
              <a:t>Hatut </a:t>
            </a:r>
            <a:r>
              <a:rPr lang="fi-FI" altLang="fi-FI" sz="2000" dirty="0"/>
              <a:t>(=pääosin aateli ja ylin porvaristo) kannattivat voimapolitiikkaa ja pyrkivät Ranskan tukemana estämään Venäjän vaikutusvallan kasvua Itämerellä -&gt; Vahvan keskusvallan ja </a:t>
            </a:r>
            <a:r>
              <a:rPr lang="fi-FI" altLang="fi-FI" sz="2000" i="1" dirty="0"/>
              <a:t>merkantilistisen</a:t>
            </a:r>
            <a:r>
              <a:rPr lang="fi-FI" altLang="fi-FI" sz="2000" dirty="0"/>
              <a:t> talouspolitiikan kannattajia</a:t>
            </a:r>
          </a:p>
          <a:p>
            <a:pPr marL="834390" lvl="1" indent="-285750"/>
            <a:r>
              <a:rPr lang="fi-FI" altLang="fi-FI" sz="2000" i="1" dirty="0"/>
              <a:t>Myssyt (</a:t>
            </a:r>
            <a:r>
              <a:rPr lang="fi-FI" altLang="fi-FI" sz="2000" dirty="0"/>
              <a:t>=pääosin muut säädyt, enemmistö suomalaisista) halusivat Preussin tuella vaalia idänsuhteita ja hakivat Venäjästä ennemminkin liittolaista -&gt; Paikallishallinnon ja elinkeinovapauden kannattajia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2438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769B5F-1E00-9289-BFC5-5A853500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158512"/>
            <a:ext cx="4768915" cy="569943"/>
          </a:xfrm>
        </p:spPr>
        <p:txBody>
          <a:bodyPr>
            <a:normAutofit/>
          </a:bodyPr>
          <a:lstStyle/>
          <a:p>
            <a:r>
              <a:rPr lang="fi-FI" sz="2800" b="1" dirty="0"/>
              <a:t>Hattujen sota 1741-43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153E10-18DF-D7D5-D2DE-4CDA1BB6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67" y="728455"/>
            <a:ext cx="4939142" cy="5495925"/>
          </a:xfrm>
        </p:spPr>
        <p:txBody>
          <a:bodyPr>
            <a:normAutofit/>
          </a:bodyPr>
          <a:lstStyle/>
          <a:p>
            <a:pPr marL="713232" indent="-457200"/>
            <a:r>
              <a:rPr lang="fi-FI" sz="2000" dirty="0"/>
              <a:t>Hattu-puolue enemmistöön valtiopäivillä -&gt; Epäonnistunut hyökkäyssota ns. </a:t>
            </a:r>
            <a:r>
              <a:rPr lang="fi-FI" sz="2000" i="1" dirty="0"/>
              <a:t>hattujen sota </a:t>
            </a:r>
            <a:r>
              <a:rPr lang="fi-FI" sz="2000" dirty="0"/>
              <a:t>Venäjää vastaan 1741 -&gt; Suomi miehitettiin 1742-43 ns. </a:t>
            </a:r>
            <a:r>
              <a:rPr lang="fi-FI" sz="2000" i="1" dirty="0"/>
              <a:t>pikkuvihan</a:t>
            </a:r>
            <a:r>
              <a:rPr lang="fi-FI" sz="2000" dirty="0"/>
              <a:t> ajaksi</a:t>
            </a:r>
          </a:p>
          <a:p>
            <a:pPr marL="713232" indent="-457200"/>
            <a:r>
              <a:rPr lang="fi-FI" sz="2000" dirty="0"/>
              <a:t>Sota päättyi </a:t>
            </a:r>
            <a:r>
              <a:rPr lang="fi-FI" sz="2000" i="1" dirty="0"/>
              <a:t>Turun rauhaan 1743 </a:t>
            </a:r>
            <a:r>
              <a:rPr lang="fi-FI" sz="2000" dirty="0"/>
              <a:t>-&gt; Kaakkois-Suomen alue (mm. Hamina ja Lappeenranta) Venäjälle</a:t>
            </a:r>
          </a:p>
          <a:p>
            <a:pPr marL="713232" indent="-457200"/>
            <a:r>
              <a:rPr lang="fi-FI" sz="2000" dirty="0"/>
              <a:t>Sodan aikana julkaistiin kiistelty ns. </a:t>
            </a:r>
            <a:r>
              <a:rPr lang="fi-FI" sz="2000" i="1" dirty="0"/>
              <a:t>Elisabetin manifesti</a:t>
            </a:r>
            <a:r>
              <a:rPr lang="fi-FI" sz="2000" dirty="0"/>
              <a:t>, jolla yritettiin saada suomalaiset kapinaan Ruotsin kruunua vastaan (”Ensimmäinen ajatus Suomen itsenäisyydestä”-myytti)</a:t>
            </a:r>
          </a:p>
          <a:p>
            <a:pPr marL="713232" indent="-457200"/>
            <a:r>
              <a:rPr lang="fi-FI" sz="2000" dirty="0"/>
              <a:t>Sodan seurauksena Ruotsi aloitti Suomen puolustuksen kehittämistoimenpiteet -&gt; Viaporin ja </a:t>
            </a:r>
            <a:r>
              <a:rPr lang="fi-FI" sz="2000" dirty="0" err="1"/>
              <a:t>Svartholman</a:t>
            </a:r>
            <a:r>
              <a:rPr lang="fi-FI" sz="2000" dirty="0"/>
              <a:t> rajalinnoitukset</a:t>
            </a:r>
          </a:p>
          <a:p>
            <a:endParaRPr lang="fi-FI" sz="1400" dirty="0"/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A764BA0-43C2-A64D-5147-BFD6E429B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96" y="143956"/>
            <a:ext cx="3205402" cy="3356443"/>
          </a:xfrm>
          <a:prstGeom prst="rect">
            <a:avLst/>
          </a:prstGeom>
        </p:spPr>
      </p:pic>
      <p:pic>
        <p:nvPicPr>
          <p:cNvPr id="7" name="Kuva 6" descr="Kuva, joka sisältää kohteen teksti, vesi, vene, liikenne&#10;&#10;Kuvaus luotu automaattisesti">
            <a:extLst>
              <a:ext uri="{FF2B5EF4-FFF2-40B4-BE49-F238E27FC236}">
                <a16:creationId xmlns:a16="http://schemas.microsoft.com/office/drawing/2014/main" id="{6F086228-EFCC-037C-975E-A876E10D8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49" y="1822177"/>
            <a:ext cx="3422699" cy="1497430"/>
          </a:xfrm>
          <a:prstGeom prst="rect">
            <a:avLst/>
          </a:prstGeom>
        </p:spPr>
      </p:pic>
      <p:pic>
        <p:nvPicPr>
          <p:cNvPr id="9" name="Kuva 8" descr="Kuva, joka sisältää kohteen teksti, vesi, luonto, ranta&#10;&#10;Kuvaus luotu automaattisesti">
            <a:extLst>
              <a:ext uri="{FF2B5EF4-FFF2-40B4-BE49-F238E27FC236}">
                <a16:creationId xmlns:a16="http://schemas.microsoft.com/office/drawing/2014/main" id="{D78C4A97-6288-1EFA-92AD-5E535E381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96" y="3924274"/>
            <a:ext cx="6677150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243</Words>
  <Application>Microsoft Office PowerPoint</Application>
  <PresentationFormat>Laajakuva</PresentationFormat>
  <Paragraphs>17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Säätyvallan (vapauden) aika 1720-1772</vt:lpstr>
      <vt:lpstr>Vapauden aika</vt:lpstr>
      <vt:lpstr>Hatut ja myssyt</vt:lpstr>
      <vt:lpstr>Hattujen sota 1741-43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Säätyvallan (vapauden) aika 1720-1772</dc:title>
  <dc:creator>Mikko Niemi</dc:creator>
  <cp:lastModifiedBy>Mikko Niemi</cp:lastModifiedBy>
  <cp:revision>1</cp:revision>
  <dcterms:created xsi:type="dcterms:W3CDTF">2023-03-14T15:03:57Z</dcterms:created>
  <dcterms:modified xsi:type="dcterms:W3CDTF">2023-03-14T15:55:14Z</dcterms:modified>
</cp:coreProperties>
</file>