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90" r:id="rId5"/>
    <p:sldId id="407" r:id="rId6"/>
    <p:sldId id="354" r:id="rId7"/>
    <p:sldId id="296" r:id="rId8"/>
    <p:sldId id="361" r:id="rId9"/>
    <p:sldId id="364" r:id="rId10"/>
    <p:sldId id="365" r:id="rId11"/>
    <p:sldId id="401" r:id="rId12"/>
    <p:sldId id="393" r:id="rId13"/>
    <p:sldId id="281" r:id="rId14"/>
    <p:sldId id="386" r:id="rId15"/>
    <p:sldId id="402" r:id="rId16"/>
    <p:sldId id="337" r:id="rId17"/>
    <p:sldId id="347" r:id="rId18"/>
    <p:sldId id="403" r:id="rId19"/>
    <p:sldId id="340" r:id="rId20"/>
    <p:sldId id="404" r:id="rId21"/>
    <p:sldId id="405" r:id="rId22"/>
    <p:sldId id="323" r:id="rId23"/>
    <p:sldId id="395" r:id="rId24"/>
    <p:sldId id="406" r:id="rId25"/>
    <p:sldId id="367" r:id="rId26"/>
    <p:sldId id="408" r:id="rId27"/>
    <p:sldId id="394" r:id="rId28"/>
    <p:sldId id="366" r:id="rId29"/>
    <p:sldId id="297" r:id="rId30"/>
    <p:sldId id="300" r:id="rId31"/>
    <p:sldId id="309" r:id="rId32"/>
    <p:sldId id="396" r:id="rId33"/>
    <p:sldId id="302" r:id="rId34"/>
    <p:sldId id="332" r:id="rId35"/>
    <p:sldId id="399" r:id="rId36"/>
    <p:sldId id="409" r:id="rId37"/>
    <p:sldId id="412" r:id="rId38"/>
    <p:sldId id="414" r:id="rId39"/>
    <p:sldId id="415" r:id="rId40"/>
    <p:sldId id="411" r:id="rId41"/>
    <p:sldId id="410" r:id="rId42"/>
    <p:sldId id="416" r:id="rId43"/>
    <p:sldId id="273" r:id="rId44"/>
    <p:sldId id="417" r:id="rId45"/>
    <p:sldId id="413" r:id="rId4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Ih4MkcfJA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eerthofstede.com/landing-page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eerthofstede.com/country-comparison-bar-charts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time_continue=13&amp;v=zQj1VPNPHlI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4.1 GROUP BEHAVIOUR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B77B3-9E16-8B3E-5747-056F0391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CA8C4-572D-9A7E-2615-204040ADEE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”Acculturation” </a:t>
            </a:r>
            <a:r>
              <a:rPr lang="en-GB" noProof="1"/>
              <a:t>from </a:t>
            </a:r>
            <a:r>
              <a:rPr lang="en-GB" b="1" noProof="1"/>
              <a:t>Kognity 4.1.1 </a:t>
            </a:r>
            <a:r>
              <a:rPr lang="en-GB" noProof="1"/>
              <a:t>and </a:t>
            </a:r>
            <a:r>
              <a:rPr lang="en-GB" i="1" noProof="1"/>
              <a:t>“Supplementary information on acculturation models” </a:t>
            </a:r>
            <a:r>
              <a:rPr lang="en-GB" noProof="1"/>
              <a:t>from </a:t>
            </a:r>
            <a:r>
              <a:rPr lang="en-GB" noProof="1">
                <a:solidFill>
                  <a:srgbClr val="0070C0"/>
                </a:solidFill>
              </a:rPr>
              <a:t>teacher’s supplementary materials</a:t>
            </a:r>
          </a:p>
          <a:p>
            <a:pPr lvl="1"/>
            <a:r>
              <a:rPr lang="en-GB" noProof="1"/>
              <a:t>Amend your notes</a:t>
            </a:r>
          </a:p>
        </p:txBody>
      </p:sp>
      <p:pic>
        <p:nvPicPr>
          <p:cNvPr id="5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F51D83EF-8B8D-3D48-A027-5C4758315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648202" y="1604438"/>
            <a:ext cx="4038598" cy="4517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5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B1C2A-C52D-D849-CD32-B41FDB86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58732A-4BD6-F407-9B24-25B7298B6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23144" cy="4525963"/>
          </a:xfrm>
        </p:spPr>
        <p:txBody>
          <a:bodyPr/>
          <a:lstStyle/>
          <a:p>
            <a:r>
              <a:rPr lang="en-GB" noProof="1"/>
              <a:t>Do you believe that it is the </a:t>
            </a:r>
            <a:r>
              <a:rPr lang="en-GB" b="1" noProof="1"/>
              <a:t>responsibility</a:t>
            </a:r>
            <a:r>
              <a:rPr lang="en-GB" noProof="1"/>
              <a:t> of institutions (governments, schools, community organisations, etc.) to promote positive coping mechanisms to help reduce acculturative stress?</a:t>
            </a:r>
          </a:p>
          <a:p>
            <a:pPr lvl="1"/>
            <a:r>
              <a:rPr lang="en-GB" noProof="1"/>
              <a:t>Discuss with your peers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5F47C81-3EB5-81AD-96C7-F56CC4299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5700" y="2039842"/>
            <a:ext cx="3721100" cy="36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C0DF5-4C85-FD20-B86A-C03691A6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DA408-011B-8ABE-7A20-9C76B6295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64395"/>
          </a:xfrm>
        </p:spPr>
        <p:txBody>
          <a:bodyPr>
            <a:normAutofit/>
          </a:bodyPr>
          <a:lstStyle/>
          <a:p>
            <a:r>
              <a:rPr lang="en-GB" noProof="0" dirty="0"/>
              <a:t>What was meant by </a:t>
            </a:r>
            <a:r>
              <a:rPr lang="en-GB" i="1" noProof="0" dirty="0"/>
              <a:t>social learning theory</a:t>
            </a:r>
            <a:r>
              <a:rPr lang="en-GB" noProof="0" dirty="0"/>
              <a:t>?</a:t>
            </a:r>
          </a:p>
          <a:p>
            <a:pPr lvl="1"/>
            <a:r>
              <a:rPr lang="en-GB" dirty="0"/>
              <a:t>Volunteers, please come to the white board and make summary of the theory and its key concepts and parts</a:t>
            </a:r>
          </a:p>
          <a:p>
            <a:pPr lvl="1"/>
            <a:r>
              <a:rPr lang="en-GB" noProof="0" dirty="0"/>
              <a:t>How did </a:t>
            </a:r>
            <a:r>
              <a:rPr lang="en-GB" b="1" noProof="0" dirty="0"/>
              <a:t>Bandura et al. (1961) </a:t>
            </a:r>
            <a:r>
              <a:rPr lang="en-GB" noProof="0" dirty="0"/>
              <a:t>support </a:t>
            </a:r>
            <a:r>
              <a:rPr lang="en-GB" i="1" noProof="0" dirty="0"/>
              <a:t>social learning theory</a:t>
            </a:r>
            <a:r>
              <a:rPr lang="en-GB" noProof="0" dirty="0"/>
              <a:t>?</a:t>
            </a:r>
          </a:p>
        </p:txBody>
      </p:sp>
      <p:pic>
        <p:nvPicPr>
          <p:cNvPr id="8" name="Sisällön paikkamerkki 6">
            <a:extLst>
              <a:ext uri="{FF2B5EF4-FFF2-40B4-BE49-F238E27FC236}">
                <a16:creationId xmlns:a16="http://schemas.microsoft.com/office/drawing/2014/main" id="{9F55078F-5FF5-45A1-C87F-4F696A330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520795"/>
            <a:ext cx="4038598" cy="4684774"/>
          </a:xfrm>
        </p:spPr>
      </p:pic>
    </p:spTree>
    <p:extLst>
      <p:ext uri="{BB962C8B-B14F-4D97-AF65-F5344CB8AC3E}">
        <p14:creationId xmlns:p14="http://schemas.microsoft.com/office/powerpoint/2010/main" val="14243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FA287E5-A4E7-893E-75EF-A3CB2803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27A1A31-6415-4F4E-92D1-628F38577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5516"/>
            <a:ext cx="4231758" cy="4731489"/>
          </a:xfrm>
        </p:spPr>
        <p:txBody>
          <a:bodyPr>
            <a:normAutofit/>
          </a:bodyPr>
          <a:lstStyle/>
          <a:p>
            <a:r>
              <a:rPr lang="en-GB" noProof="1"/>
              <a:t>See </a:t>
            </a:r>
            <a:r>
              <a:rPr lang="en-GB" i="1" noProof="1"/>
              <a:t>“Supplementary information on social learning” </a:t>
            </a:r>
            <a:r>
              <a:rPr lang="en-GB" noProof="1"/>
              <a:t>from </a:t>
            </a:r>
            <a:r>
              <a:rPr lang="en-GB" noProof="1">
                <a:solidFill>
                  <a:srgbClr val="0070C0"/>
                </a:solidFill>
              </a:rPr>
              <a:t>teacher’s supplementary materials</a:t>
            </a:r>
          </a:p>
          <a:p>
            <a:r>
              <a:rPr lang="en-GB" noProof="1"/>
              <a:t>How can </a:t>
            </a:r>
            <a:r>
              <a:rPr lang="en-GB" i="1" noProof="1"/>
              <a:t>social learning theory</a:t>
            </a:r>
            <a:r>
              <a:rPr lang="en-GB" noProof="1"/>
              <a:t> be applied to </a:t>
            </a:r>
            <a:r>
              <a:rPr lang="en-GB" i="1" noProof="1"/>
              <a:t>group behaviour</a:t>
            </a:r>
            <a:r>
              <a:rPr lang="en-GB" noProof="1"/>
              <a:t>?</a:t>
            </a:r>
            <a:endParaRPr lang="en-GB" noProof="1">
              <a:solidFill>
                <a:srgbClr val="FF0000"/>
              </a:solidFill>
            </a:endParaRPr>
          </a:p>
          <a:p>
            <a:pPr lvl="1"/>
            <a:r>
              <a:rPr lang="en-GB" noProof="1"/>
              <a:t>Engage in conversation and share your ideas with your group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6183D39-7441-6526-E5F3-155F4FE6A9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845921"/>
            <a:ext cx="4476645" cy="271544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2F1B772-59D1-0FA8-C199-17D05AD65615}"/>
              </a:ext>
            </a:extLst>
          </p:cNvPr>
          <p:cNvSpPr txBox="1"/>
          <p:nvPr/>
        </p:nvSpPr>
        <p:spPr>
          <a:xfrm>
            <a:off x="5591213" y="5041056"/>
            <a:ext cx="228581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Aim for practical</a:t>
            </a:r>
            <a:br>
              <a:rPr lang="en-GB" sz="2400" b="1" dirty="0"/>
            </a:br>
            <a:r>
              <a:rPr lang="en-GB" sz="2400" b="1" dirty="0"/>
              <a:t>applications!</a:t>
            </a:r>
          </a:p>
        </p:txBody>
      </p:sp>
    </p:spTree>
    <p:extLst>
      <p:ext uri="{BB962C8B-B14F-4D97-AF65-F5344CB8AC3E}">
        <p14:creationId xmlns:p14="http://schemas.microsoft.com/office/powerpoint/2010/main" val="34473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099EED-61E5-7DA2-A811-4D57B76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95F003-139D-C2CF-9659-2DFEB72F9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Discuss how the six basic concepts manifest themselves in </a:t>
            </a:r>
            <a:r>
              <a:rPr lang="en-GB" i="1" dirty="0"/>
              <a:t>social learning theory</a:t>
            </a:r>
            <a:r>
              <a:rPr lang="en-GB" dirty="0"/>
              <a:t>, in the research behind it and in its applications</a:t>
            </a:r>
            <a:endParaRPr lang="en-GB" noProof="0" dirty="0"/>
          </a:p>
        </p:txBody>
      </p:sp>
      <p:pic>
        <p:nvPicPr>
          <p:cNvPr id="7" name="Sisällön paikkamerkki 6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265AAC26-B47F-C239-DDF8-23128072C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7013"/>
            <a:ext cx="4038600" cy="4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D9CE4B-4988-6333-32F3-3B0DA07B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1A0EE1-E335-325A-C6C7-82683B7B0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34316" cy="4525963"/>
          </a:xfrm>
        </p:spPr>
        <p:txBody>
          <a:bodyPr>
            <a:normAutofit/>
          </a:bodyPr>
          <a:lstStyle/>
          <a:p>
            <a:endParaRPr lang="en-GB" noProof="1"/>
          </a:p>
          <a:p>
            <a:r>
              <a:rPr lang="en-GB" noProof="1"/>
              <a:t>What was meant by </a:t>
            </a:r>
            <a:r>
              <a:rPr lang="en-GB" i="1" noProof="1"/>
              <a:t>conformity</a:t>
            </a:r>
            <a:r>
              <a:rPr lang="en-GB" noProof="1"/>
              <a:t>?</a:t>
            </a:r>
          </a:p>
          <a:p>
            <a:pPr lvl="1"/>
            <a:r>
              <a:rPr lang="en-GB" noProof="1"/>
              <a:t>How is </a:t>
            </a:r>
            <a:r>
              <a:rPr lang="en-GB" i="1" noProof="1"/>
              <a:t>informative conformity </a:t>
            </a:r>
            <a:r>
              <a:rPr lang="en-GB" noProof="1"/>
              <a:t>different from </a:t>
            </a:r>
            <a:r>
              <a:rPr lang="en-GB" i="1" noProof="1"/>
              <a:t>normative conformity</a:t>
            </a:r>
            <a:r>
              <a:rPr lang="en-GB" noProof="1"/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9F8844-9092-5C3F-8672-098E5759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474" y="1332631"/>
            <a:ext cx="4922875" cy="5061099"/>
          </a:xfrm>
        </p:spPr>
        <p:txBody>
          <a:bodyPr>
            <a:normAutofit/>
          </a:bodyPr>
          <a:lstStyle/>
          <a:p>
            <a:r>
              <a:rPr lang="en-GB" b="1" dirty="0"/>
              <a:t>Conformity</a:t>
            </a:r>
          </a:p>
          <a:p>
            <a:pPr lvl="1"/>
            <a:r>
              <a:rPr lang="en-GB" dirty="0"/>
              <a:t>An act to align one’s attitudes, feelings or behaviour to group norms without any request</a:t>
            </a:r>
          </a:p>
          <a:p>
            <a:r>
              <a:rPr lang="en-GB" b="1" dirty="0"/>
              <a:t>Informative conformity</a:t>
            </a:r>
          </a:p>
          <a:p>
            <a:pPr lvl="1"/>
            <a:r>
              <a:rPr lang="en-GB" dirty="0"/>
              <a:t>The group genuinely effects the individual’s attitudes</a:t>
            </a:r>
          </a:p>
          <a:p>
            <a:r>
              <a:rPr lang="en-GB" b="1" dirty="0"/>
              <a:t>Normative conformity</a:t>
            </a:r>
          </a:p>
          <a:p>
            <a:pPr lvl="1"/>
            <a:r>
              <a:rPr lang="en-GB" dirty="0"/>
              <a:t>Individual conforms, because he or she doesn’t want to break the group norm or to be left out</a:t>
            </a: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089F395-C47A-A7C3-D367-F38AE3A7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91" y="1330879"/>
            <a:ext cx="4795284" cy="47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Conformity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842485"/>
          </a:xfrm>
        </p:spPr>
        <p:txBody>
          <a:bodyPr>
            <a:normAutofit/>
          </a:bodyPr>
          <a:lstStyle/>
          <a:p>
            <a:r>
              <a:rPr lang="en-GB" b="1" dirty="0"/>
              <a:t>Sherif (1936)</a:t>
            </a:r>
          </a:p>
          <a:p>
            <a:pPr lvl="1"/>
            <a:r>
              <a:rPr lang="en-GB" dirty="0"/>
              <a:t>Do people conform in ambiguous situations?</a:t>
            </a:r>
          </a:p>
          <a:p>
            <a:pPr lvl="1"/>
            <a:r>
              <a:rPr lang="en-GB" dirty="0"/>
              <a:t>Participants sat in a </a:t>
            </a:r>
            <a:br>
              <a:rPr lang="en-GB" dirty="0"/>
            </a:br>
            <a:r>
              <a:rPr lang="en-GB" dirty="0"/>
              <a:t>pitch-dark room and researchers asked them to look at a light in the room and to estimate how much the light moved</a:t>
            </a:r>
          </a:p>
          <a:p>
            <a:pPr lvl="1"/>
            <a:r>
              <a:rPr lang="en-GB" dirty="0"/>
              <a:t>In reality, the light didn’t move at all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When participants were </a:t>
            </a:r>
            <a:r>
              <a:rPr lang="en-GB" b="1" dirty="0"/>
              <a:t>alone</a:t>
            </a:r>
            <a:r>
              <a:rPr lang="en-GB" dirty="0"/>
              <a:t> in the room, the estimates varied greatly</a:t>
            </a:r>
          </a:p>
          <a:p>
            <a:pPr lvl="1"/>
            <a:r>
              <a:rPr lang="en-GB" dirty="0"/>
              <a:t>When participants formed </a:t>
            </a:r>
            <a:r>
              <a:rPr lang="en-GB" b="1" dirty="0"/>
              <a:t>groups</a:t>
            </a:r>
            <a:r>
              <a:rPr lang="en-GB" dirty="0"/>
              <a:t>, the estimates were really close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28435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A6E3-7C99-334C-8947-B500D329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Conformity</a:t>
            </a:r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CD875F-D8C9-CD4A-8988-69CBB53CE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2856596"/>
            <a:ext cx="3947532" cy="2027111"/>
          </a:xfrm>
          <a:prstGeom prst="rect">
            <a:avLst/>
          </a:prstGeom>
        </p:spPr>
      </p:pic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E99E4AB9-6435-4A4E-AE36-714362959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1" y="2453198"/>
            <a:ext cx="3477979" cy="2833909"/>
          </a:xfrm>
        </p:spPr>
      </p:pic>
    </p:spTree>
    <p:extLst>
      <p:ext uri="{BB962C8B-B14F-4D97-AF65-F5344CB8AC3E}">
        <p14:creationId xmlns:p14="http://schemas.microsoft.com/office/powerpoint/2010/main" val="3728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10A7ED7-1D16-5085-88A0-2955BD94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pic>
        <p:nvPicPr>
          <p:cNvPr id="7" name="Online-media 6" descr="Asch Conformity Experiment">
            <a:hlinkClick r:id="" action="ppaction://media"/>
            <a:extLst>
              <a:ext uri="{FF2B5EF4-FFF2-40B4-BE49-F238E27FC236}">
                <a16:creationId xmlns:a16="http://schemas.microsoft.com/office/drawing/2014/main" id="{1BF7BAE5-B5ED-3238-8704-B3ACE97A6C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5750" y="1600200"/>
            <a:ext cx="6034088" cy="452596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2990C1A-5939-B0FE-2C43-AB881C816647}"/>
              </a:ext>
            </a:extLst>
          </p:cNvPr>
          <p:cNvSpPr txBox="1"/>
          <p:nvPr/>
        </p:nvSpPr>
        <p:spPr>
          <a:xfrm>
            <a:off x="2848422" y="6217390"/>
            <a:ext cx="344716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Recreation of Asch (1956)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1952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62743"/>
            <a:ext cx="4232031" cy="515982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</a:t>
            </a:r>
            <a:r>
              <a:rPr lang="en-GB" i="1" dirty="0"/>
              <a:t>“Why do you conform” </a:t>
            </a:r>
            <a:r>
              <a:rPr lang="en-GB" dirty="0"/>
              <a:t>from </a:t>
            </a:r>
            <a:r>
              <a:rPr lang="en-GB" b="1" dirty="0" err="1"/>
              <a:t>Kognity</a:t>
            </a:r>
            <a:r>
              <a:rPr lang="en-GB" b="1" dirty="0"/>
              <a:t> 4.1.2</a:t>
            </a:r>
            <a:r>
              <a:rPr lang="en-GB" dirty="0"/>
              <a:t> and the abbreviation of </a:t>
            </a:r>
            <a:r>
              <a:rPr lang="en-GB" b="1" dirty="0"/>
              <a:t>Asch (1956)</a:t>
            </a:r>
            <a:r>
              <a:rPr lang="en-GB" dirty="0"/>
              <a:t> from </a:t>
            </a:r>
            <a:r>
              <a:rPr lang="en-GB" b="1" dirty="0" err="1"/>
              <a:t>Kognity</a:t>
            </a:r>
            <a:r>
              <a:rPr lang="en-GB" b="1" dirty="0"/>
              <a:t> 4.1.10</a:t>
            </a:r>
            <a:r>
              <a:rPr lang="en-GB" dirty="0"/>
              <a:t> and summarise the main points in your own words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87" y="1699898"/>
            <a:ext cx="3293037" cy="4121897"/>
          </a:xfrm>
        </p:spPr>
      </p:pic>
    </p:spTree>
    <p:extLst>
      <p:ext uri="{BB962C8B-B14F-4D97-AF65-F5344CB8AC3E}">
        <p14:creationId xmlns:p14="http://schemas.microsoft.com/office/powerpoint/2010/main" val="33142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69802" cy="4525963"/>
          </a:xfrm>
        </p:spPr>
        <p:txBody>
          <a:bodyPr>
            <a:normAutofit/>
          </a:bodyPr>
          <a:lstStyle/>
          <a:p>
            <a:r>
              <a:rPr lang="en-GB" dirty="0"/>
              <a:t>Do a mind map of </a:t>
            </a:r>
            <a:r>
              <a:rPr lang="en-GB" i="1" dirty="0"/>
              <a:t>culture</a:t>
            </a:r>
          </a:p>
          <a:p>
            <a:pPr lvl="1"/>
            <a:r>
              <a:rPr lang="en-GB" i="1" dirty="0"/>
              <a:t>Don’t use any assistive devices or materials</a:t>
            </a:r>
          </a:p>
          <a:p>
            <a:pPr lvl="1"/>
            <a:r>
              <a:rPr lang="en-GB" dirty="0"/>
              <a:t>Write the word </a:t>
            </a:r>
            <a:r>
              <a:rPr lang="en-GB" i="1" dirty="0"/>
              <a:t>culture</a:t>
            </a:r>
            <a:r>
              <a:rPr lang="en-GB" dirty="0"/>
              <a:t> in the middle of the map</a:t>
            </a:r>
          </a:p>
          <a:p>
            <a:pPr lvl="1"/>
            <a:r>
              <a:rPr lang="en-GB" dirty="0"/>
              <a:t>Try to compile a comprehensive map</a:t>
            </a:r>
          </a:p>
          <a:p>
            <a:pPr lvl="1"/>
            <a:r>
              <a:rPr lang="en-GB" dirty="0"/>
              <a:t>What kind of things are related to culture?</a:t>
            </a:r>
          </a:p>
          <a:p>
            <a:pPr lvl="1"/>
            <a:r>
              <a:rPr lang="en-GB" dirty="0"/>
              <a:t>How can you define culture?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88E6F3D-9032-E94E-94AD-BA36AA803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71" r="31330"/>
          <a:stretch>
            <a:fillRect/>
          </a:stretch>
        </p:blipFill>
        <p:spPr>
          <a:xfrm>
            <a:off x="4927001" y="1759075"/>
            <a:ext cx="3972449" cy="39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A3542-DE34-453D-E7BB-896FF660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954EF8-0A53-1011-D56A-611104724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Asch’s experimental procedure from 1956 is now called the </a:t>
            </a:r>
            <a:r>
              <a:rPr lang="en-GB" b="1" noProof="1"/>
              <a:t>Asch paradigm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9EA64F6-89F3-4E57-8ECB-6B6CB1C4C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199" y="1548192"/>
            <a:ext cx="3221665" cy="45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0751-79E1-B143-27DA-79E10B99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82E142-002F-D605-3FB7-E7D7C3779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noProof="1"/>
          </a:p>
          <a:p>
            <a:r>
              <a:rPr lang="en-GB" noProof="1"/>
              <a:t>Read </a:t>
            </a:r>
            <a:r>
              <a:rPr lang="en-GB" b="1" noProof="1"/>
              <a:t>Franzen and Mader (2023) </a:t>
            </a:r>
            <a:r>
              <a:rPr lang="en-GB" noProof="1"/>
              <a:t>from </a:t>
            </a:r>
            <a:r>
              <a:rPr lang="en-GB" noProof="1">
                <a:solidFill>
                  <a:srgbClr val="0070C0"/>
                </a:solidFill>
              </a:rPr>
              <a:t>teacher’s supplementary materials</a:t>
            </a:r>
          </a:p>
          <a:p>
            <a:pPr lvl="1"/>
            <a:r>
              <a:rPr lang="en-GB" noProof="1"/>
              <a:t>Pay attention to the concept of </a:t>
            </a:r>
            <a:r>
              <a:rPr lang="en-GB" b="1" noProof="1"/>
              <a:t>temporal validity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7847A7C-A0BF-D902-0872-37763DE50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43520"/>
            <a:ext cx="4038600" cy="27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3037D6-2122-2240-9582-36228E7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099DD-7BB6-5C46-BFCE-BDA4B9113F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was meant by </a:t>
            </a:r>
            <a:r>
              <a:rPr lang="en-GB" i="1" dirty="0"/>
              <a:t>social identity theory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Volunteers, please come to the white board and make summary of the theory and its key concepts and parts</a:t>
            </a:r>
          </a:p>
          <a:p>
            <a:pPr lvl="1"/>
            <a:r>
              <a:rPr lang="en-GB" dirty="0"/>
              <a:t>How did </a:t>
            </a:r>
            <a:r>
              <a:rPr lang="en-GB" b="1" dirty="0"/>
              <a:t>Tajfel et al. (1971) </a:t>
            </a:r>
            <a:r>
              <a:rPr lang="en-GB" dirty="0"/>
              <a:t>support social identity theory</a:t>
            </a:r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43094FC8-2483-394B-AE36-D9E9BB48D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"/>
          <a:stretch>
            <a:fillRect/>
          </a:stretch>
        </p:blipFill>
        <p:spPr>
          <a:xfrm>
            <a:off x="4970206" y="1417638"/>
            <a:ext cx="3394472" cy="4443762"/>
          </a:xfrm>
        </p:spPr>
      </p:pic>
    </p:spTree>
    <p:extLst>
      <p:ext uri="{BB962C8B-B14F-4D97-AF65-F5344CB8AC3E}">
        <p14:creationId xmlns:p14="http://schemas.microsoft.com/office/powerpoint/2010/main" val="33336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7911EA-6121-1B82-4804-9A2B7B6A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E913FB-038E-2710-D84B-9A3434F8E5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noProof="1"/>
              <a:t>Read the summary of </a:t>
            </a:r>
            <a:r>
              <a:rPr lang="en-GB" b="1" noProof="1"/>
              <a:t>Chen et al. (2022) </a:t>
            </a:r>
            <a:r>
              <a:rPr lang="en-GB" noProof="1"/>
              <a:t>from </a:t>
            </a:r>
            <a:r>
              <a:rPr lang="en-GB" b="1" noProof="1"/>
              <a:t>Kognity 4.1.10</a:t>
            </a:r>
          </a:p>
          <a:p>
            <a:r>
              <a:rPr lang="en-GB" noProof="1"/>
              <a:t>How can </a:t>
            </a:r>
            <a:r>
              <a:rPr lang="en-GB" i="1" noProof="1"/>
              <a:t>social identity theory </a:t>
            </a:r>
            <a:r>
              <a:rPr lang="en-GB" noProof="1"/>
              <a:t>be applied to explain </a:t>
            </a:r>
            <a:r>
              <a:rPr lang="en-GB" i="1" noProof="1"/>
              <a:t>conformity</a:t>
            </a:r>
            <a:r>
              <a:rPr lang="en-GB" noProof="1"/>
              <a:t>?</a:t>
            </a:r>
          </a:p>
          <a:p>
            <a:pPr lvl="1"/>
            <a:r>
              <a:rPr lang="en-GB" noProof="1"/>
              <a:t>Engage in conversation and share your ideas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2DEAC52-845F-0510-FA45-4669BBD0B0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62603"/>
            <a:ext cx="4648200" cy="29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DABA-7F55-8824-4E85-E1D61FED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D75825A-035B-DA46-4D7A-B1CF2801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D0D0C00-D0F5-3F59-A8E7-0DDD458A0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Discuss how the six basic concepts manifest themselves in </a:t>
            </a:r>
            <a:r>
              <a:rPr lang="en-GB" i="1" dirty="0"/>
              <a:t>social identity theory</a:t>
            </a:r>
            <a:r>
              <a:rPr lang="en-GB" dirty="0"/>
              <a:t>, in the research behind it and in its applications</a:t>
            </a:r>
            <a:endParaRPr lang="en-GB" noProof="0" dirty="0"/>
          </a:p>
        </p:txBody>
      </p:sp>
      <p:pic>
        <p:nvPicPr>
          <p:cNvPr id="7" name="Sisällön paikkamerkki 6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0C68F1DF-03C4-A4D5-1FEF-5255E6BFAA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7013"/>
            <a:ext cx="4038600" cy="4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3F29F-BF7E-9406-FB87-FB427869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4C6F61-8049-877C-B9F9-1B1CC96CFB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endParaRPr lang="en-GB" noProof="1"/>
          </a:p>
          <a:p>
            <a:r>
              <a:rPr lang="en-GB" noProof="1"/>
              <a:t>What was meant by </a:t>
            </a:r>
            <a:r>
              <a:rPr lang="en-GB" b="1" noProof="1"/>
              <a:t>etic</a:t>
            </a:r>
            <a:r>
              <a:rPr lang="en-GB" noProof="1"/>
              <a:t> and</a:t>
            </a:r>
            <a:r>
              <a:rPr lang="en-GB" b="1" noProof="1"/>
              <a:t> emic </a:t>
            </a:r>
            <a:r>
              <a:rPr lang="en-GB" noProof="1"/>
              <a:t>approaches?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552C7DBD-E913-7BC2-F0B8-A81C6C6E8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noProof="1"/>
          </a:p>
          <a:p>
            <a:r>
              <a:rPr lang="en-GB" b="1" noProof="1"/>
              <a:t>Etic</a:t>
            </a:r>
            <a:r>
              <a:rPr lang="en-GB" noProof="1"/>
              <a:t> approach studies cultures from an outside perspective</a:t>
            </a:r>
          </a:p>
          <a:p>
            <a:r>
              <a:rPr lang="en-GB" b="1" noProof="1"/>
              <a:t>Emic</a:t>
            </a:r>
            <a:r>
              <a:rPr lang="en-GB" noProof="1"/>
              <a:t> approach tries to study cultures from within</a:t>
            </a:r>
          </a:p>
          <a:p>
            <a:endParaRPr lang="fi-FI" dirty="0"/>
          </a:p>
        </p:txBody>
      </p:sp>
      <p:pic>
        <p:nvPicPr>
          <p:cNvPr id="11" name="Sisällön paikkamerkki 4">
            <a:extLst>
              <a:ext uri="{FF2B5EF4-FFF2-40B4-BE49-F238E27FC236}">
                <a16:creationId xmlns:a16="http://schemas.microsoft.com/office/drawing/2014/main" id="{CCCE47F5-A03F-DEB3-342D-845B752A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9553"/>
            <a:ext cx="4146698" cy="32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FC60DB-76C7-D9E5-24A8-27E26EF4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D381DB-E1DA-BB54-5B97-9176408E7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noProof="1"/>
          </a:p>
          <a:p>
            <a:r>
              <a:rPr lang="en-GB" noProof="1"/>
              <a:t>Read </a:t>
            </a:r>
            <a:r>
              <a:rPr lang="en-GB" i="1" noProof="1"/>
              <a:t>”Supplementary information on etic and emic approaches” </a:t>
            </a:r>
            <a:r>
              <a:rPr lang="en-GB" noProof="1"/>
              <a:t>from </a:t>
            </a:r>
            <a:r>
              <a:rPr lang="en-GB" noProof="1">
                <a:solidFill>
                  <a:srgbClr val="0070C0"/>
                </a:solidFill>
              </a:rPr>
              <a:t>teacher’s supplementary materials</a:t>
            </a:r>
          </a:p>
          <a:p>
            <a:pPr lvl="1"/>
            <a:r>
              <a:rPr lang="en-GB" noProof="1"/>
              <a:t>Form groups and complete the the activity box from </a:t>
            </a:r>
            <a:r>
              <a:rPr lang="en-GB" b="1" noProof="1"/>
              <a:t>Kognity 4.1.3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815B2D2-8D90-15BD-5D60-D5D4C9669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10995"/>
            <a:ext cx="4038600" cy="45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7FE730-FEA1-F9DA-E2CF-BBCBBD4A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E85E43-690E-35FA-DFFD-3EB327BCD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noProof="1"/>
              <a:t>Chia and Blizinsky (2009) </a:t>
            </a:r>
            <a:r>
              <a:rPr lang="en-GB" noProof="1"/>
              <a:t>– Cross-cultural rates of depression</a:t>
            </a:r>
          </a:p>
          <a:p>
            <a:pPr lvl="1"/>
            <a:r>
              <a:rPr lang="en-GB" b="1" noProof="1"/>
              <a:t>Etic</a:t>
            </a:r>
            <a:r>
              <a:rPr lang="en-GB" noProof="1"/>
              <a:t> approach</a:t>
            </a:r>
          </a:p>
          <a:p>
            <a:r>
              <a:rPr lang="en-GB" b="1" noProof="1"/>
              <a:t>Kurapov et al. (2023) </a:t>
            </a:r>
            <a:br>
              <a:rPr lang="en-GB" b="1" noProof="1"/>
            </a:br>
            <a:r>
              <a:rPr lang="en-GB" noProof="1"/>
              <a:t>– Mental health issues in Ukraine during the Russian invasion</a:t>
            </a:r>
          </a:p>
          <a:p>
            <a:pPr lvl="1"/>
            <a:r>
              <a:rPr lang="en-GB" b="1" noProof="1"/>
              <a:t>Emic</a:t>
            </a:r>
            <a:r>
              <a:rPr lang="en-GB" noProof="1"/>
              <a:t> approach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B974489-DA04-EE9D-9F67-A04B460D3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91209"/>
            <a:ext cx="4038600" cy="39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Geert Hofstede’s model of </a:t>
            </a:r>
            <a:r>
              <a:rPr lang="en-GB" i="1" dirty="0"/>
              <a:t>cultural dimensions </a:t>
            </a:r>
            <a:r>
              <a:rPr lang="en-GB" dirty="0"/>
              <a:t>studies universal features of all cultures</a:t>
            </a:r>
          </a:p>
          <a:p>
            <a:pPr lvl="1"/>
            <a:r>
              <a:rPr lang="en-GB" b="1" dirty="0"/>
              <a:t>Etic</a:t>
            </a:r>
            <a:r>
              <a:rPr lang="en-GB" dirty="0"/>
              <a:t> approach</a:t>
            </a: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36694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79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</a:t>
            </a:r>
            <a:r>
              <a:rPr lang="en-GB" i="1" dirty="0"/>
              <a:t>“Cultural dimensions” </a:t>
            </a:r>
            <a:r>
              <a:rPr lang="en-GB" dirty="0"/>
              <a:t>from </a:t>
            </a:r>
            <a:r>
              <a:rPr lang="en-GB" b="1" dirty="0" err="1"/>
              <a:t>Kognity</a:t>
            </a:r>
            <a:r>
              <a:rPr lang="en-GB" b="1" dirty="0"/>
              <a:t> 4.1.1 </a:t>
            </a:r>
            <a:r>
              <a:rPr lang="en-GB" dirty="0"/>
              <a:t>and go to to </a:t>
            </a:r>
            <a:r>
              <a:rPr lang="en-GB" dirty="0">
                <a:hlinkClick r:id="rId2"/>
              </a:rPr>
              <a:t>Hofstede’s website </a:t>
            </a:r>
            <a:r>
              <a:rPr lang="en-GB" dirty="0"/>
              <a:t>and summarize the main points of each dimension in your own words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9774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Compare your mind maps to one another</a:t>
            </a:r>
          </a:p>
          <a:p>
            <a:pPr lvl="1"/>
            <a:r>
              <a:rPr lang="en-GB" dirty="0"/>
              <a:t>How different or similar are they?</a:t>
            </a:r>
          </a:p>
          <a:p>
            <a:pPr lvl="1"/>
            <a:r>
              <a:rPr lang="en-GB" dirty="0"/>
              <a:t>Which one is closest to the truth?</a:t>
            </a:r>
          </a:p>
        </p:txBody>
      </p:sp>
      <p:pic>
        <p:nvPicPr>
          <p:cNvPr id="5" name="Sisällön paikkamerkki 4" descr="food-agriculture-reorganisation_141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25667"/>
          <a:stretch/>
        </p:blipFill>
        <p:spPr/>
      </p:pic>
    </p:spTree>
    <p:extLst>
      <p:ext uri="{BB962C8B-B14F-4D97-AF65-F5344CB8AC3E}">
        <p14:creationId xmlns:p14="http://schemas.microsoft.com/office/powerpoint/2010/main" val="4143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794" cy="4525963"/>
          </a:xfrm>
        </p:spPr>
        <p:txBody>
          <a:bodyPr>
            <a:normAutofit/>
          </a:bodyPr>
          <a:lstStyle/>
          <a:p>
            <a:r>
              <a:rPr lang="en-GB" dirty="0"/>
              <a:t>Go to </a:t>
            </a:r>
            <a:r>
              <a:rPr lang="en-GB" dirty="0">
                <a:hlinkClick r:id="rId2"/>
              </a:rPr>
              <a:t>Country comparison bar charts</a:t>
            </a:r>
            <a:endParaRPr lang="en-GB" dirty="0"/>
          </a:p>
          <a:p>
            <a:pPr lvl="1"/>
            <a:r>
              <a:rPr lang="en-GB" dirty="0"/>
              <a:t>Pick one country and examine its scores for each of the cultural dimensions</a:t>
            </a:r>
          </a:p>
          <a:p>
            <a:pPr lvl="1"/>
            <a:r>
              <a:rPr lang="en-GB" dirty="0"/>
              <a:t>Choose another country and contrast the scores</a:t>
            </a:r>
          </a:p>
          <a:p>
            <a:pPr lvl="1"/>
            <a:r>
              <a:rPr lang="en-GB" dirty="0"/>
              <a:t>Can you see any correlations between any of the dimensions?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28800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11C6C2-7519-4C4C-8F54-CB023203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5DC9A1-1EB5-ED4D-BA71-9A69857F6E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”10 minutes with Geert Hofstede on </a:t>
            </a:r>
            <a:r>
              <a:rPr lang="en-GB" i="1" dirty="0">
                <a:hlinkClick r:id="rId2"/>
              </a:rPr>
              <a:t>individualism vs. collectivism</a:t>
            </a:r>
            <a:r>
              <a:rPr lang="en-GB" dirty="0">
                <a:hlinkClick r:id="rId2"/>
              </a:rPr>
              <a:t>”</a:t>
            </a:r>
            <a:endParaRPr lang="en-GB" dirty="0"/>
          </a:p>
          <a:p>
            <a:endParaRPr lang="en-GB" dirty="0"/>
          </a:p>
          <a:p>
            <a:r>
              <a:rPr lang="en-GB" dirty="0"/>
              <a:t>Pay attention to the correlations between dimensions!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A9F3241-1896-194B-99CA-29E326523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3" y="1600199"/>
            <a:ext cx="3394473" cy="4525963"/>
          </a:xfrm>
        </p:spPr>
      </p:pic>
    </p:spTree>
    <p:extLst>
      <p:ext uri="{BB962C8B-B14F-4D97-AF65-F5344CB8AC3E}">
        <p14:creationId xmlns:p14="http://schemas.microsoft.com/office/powerpoint/2010/main" val="20670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0E3AF5-6E6F-F7A7-4B95-DACF708F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11DA8-5A22-B9B0-591B-586BC8161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Read the summary of </a:t>
            </a:r>
            <a:r>
              <a:rPr lang="en-GB" b="1" noProof="1"/>
              <a:t>Bond and Smith (1996) </a:t>
            </a:r>
            <a:r>
              <a:rPr lang="en-GB" noProof="1"/>
              <a:t>from </a:t>
            </a:r>
            <a:r>
              <a:rPr lang="en-GB" b="1" noProof="1"/>
              <a:t>Kognity 4.1.10</a:t>
            </a:r>
          </a:p>
          <a:p>
            <a:pPr lvl="1"/>
            <a:r>
              <a:rPr lang="en-GB" noProof="1"/>
              <a:t>How was the </a:t>
            </a:r>
            <a:r>
              <a:rPr lang="en-GB" i="1" noProof="1"/>
              <a:t>Asch paradigm</a:t>
            </a:r>
            <a:r>
              <a:rPr lang="en-GB" noProof="1"/>
              <a:t> applied?</a:t>
            </a:r>
          </a:p>
          <a:p>
            <a:pPr lvl="1"/>
            <a:r>
              <a:rPr lang="en-GB" noProof="1"/>
              <a:t>What kind of evidence does it provide for </a:t>
            </a:r>
            <a:r>
              <a:rPr lang="en-GB" i="1" noProof="1"/>
              <a:t>cultural dimensions</a:t>
            </a:r>
            <a:r>
              <a:rPr lang="en-GB" noProof="1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9064BD6-E0B8-B1CA-626A-BB4331B1B7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7325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07452-1E9E-2B41-BCE7-D9FF660C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39EFB-634E-7A4C-BF7E-D7AED095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9918"/>
            <a:ext cx="4256314" cy="4653116"/>
          </a:xfrm>
        </p:spPr>
        <p:txBody>
          <a:bodyPr>
            <a:normAutofit/>
          </a:bodyPr>
          <a:lstStyle/>
          <a:p>
            <a:r>
              <a:rPr lang="en-GB" dirty="0"/>
              <a:t>How can information from Hofstede’s model be applied in schools and in workplaces?</a:t>
            </a:r>
          </a:p>
          <a:p>
            <a:pPr lvl="1"/>
            <a:r>
              <a:rPr lang="en-GB" dirty="0"/>
              <a:t>Try to give concrete examples or guidelines based on what you have learned</a:t>
            </a:r>
          </a:p>
          <a:p>
            <a:pPr lvl="1"/>
            <a:r>
              <a:rPr lang="en-GB" dirty="0"/>
              <a:t>Write your suggestions </a:t>
            </a:r>
            <a:br>
              <a:rPr lang="en-GB" dirty="0"/>
            </a:br>
            <a:r>
              <a:rPr lang="en-GB" dirty="0"/>
              <a:t>to the whiteboard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002191B-7023-EC42-8243-F6E68687C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1371" y="1600200"/>
            <a:ext cx="3392257" cy="4525963"/>
          </a:xfrm>
        </p:spPr>
      </p:pic>
    </p:spTree>
    <p:extLst>
      <p:ext uri="{BB962C8B-B14F-4D97-AF65-F5344CB8AC3E}">
        <p14:creationId xmlns:p14="http://schemas.microsoft.com/office/powerpoint/2010/main" val="19304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Compliance</a:t>
            </a:r>
            <a:r>
              <a:rPr lang="fi-FI" dirty="0"/>
              <a:t> </a:t>
            </a:r>
            <a:r>
              <a:rPr lang="fi-FI" dirty="0" err="1"/>
              <a:t>techniques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Compliance</a:t>
            </a:r>
          </a:p>
          <a:p>
            <a:pPr lvl="1"/>
            <a:r>
              <a:rPr lang="en-GB" dirty="0"/>
              <a:t>Change in behaviour due to direct request or demand</a:t>
            </a:r>
          </a:p>
          <a:p>
            <a:pPr lvl="1"/>
            <a:r>
              <a:rPr lang="en-GB" dirty="0"/>
              <a:t>A form of social influence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148681"/>
            <a:ext cx="3810000" cy="3429000"/>
          </a:xfrm>
        </p:spPr>
      </p:pic>
    </p:spTree>
    <p:extLst>
      <p:ext uri="{BB962C8B-B14F-4D97-AF65-F5344CB8AC3E}">
        <p14:creationId xmlns:p14="http://schemas.microsoft.com/office/powerpoint/2010/main" val="26905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081F1-BA08-F1F8-54C2-EB5A7979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Compliance</a:t>
            </a:r>
            <a:r>
              <a:rPr lang="fi-FI" dirty="0"/>
              <a:t> </a:t>
            </a:r>
            <a:r>
              <a:rPr lang="fi-FI" dirty="0" err="1"/>
              <a:t>techniques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860E8B-61AE-2349-C159-FED6755B04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b="1" noProof="1"/>
          </a:p>
          <a:p>
            <a:r>
              <a:rPr lang="en-GB" b="1" noProof="1"/>
              <a:t>Foot-in-the-door technique (FITD)</a:t>
            </a:r>
          </a:p>
          <a:p>
            <a:pPr lvl="1"/>
            <a:r>
              <a:rPr lang="en-GB" noProof="1"/>
              <a:t>Once someone agrees to a small reques, they are more likely to agree to something larger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442B78F-0E61-11D8-1F65-26D03873A6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894FCF-81E4-B1B2-8746-40AB55DF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843DE-2315-8DE2-6F64-15EDB5312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Read </a:t>
            </a:r>
            <a:r>
              <a:rPr lang="en-GB" i="1" noProof="1"/>
              <a:t>”Why do we comply?” </a:t>
            </a:r>
            <a:r>
              <a:rPr lang="en-GB" noProof="1"/>
              <a:t>and its subheadings from </a:t>
            </a:r>
            <a:r>
              <a:rPr lang="en-GB" b="1" noProof="1"/>
              <a:t>Kognity 4.1.3</a:t>
            </a:r>
          </a:p>
          <a:p>
            <a:pPr lvl="1"/>
            <a:r>
              <a:rPr lang="en-GB" noProof="1"/>
              <a:t>Focus on </a:t>
            </a:r>
            <a:r>
              <a:rPr lang="en-GB" b="1" noProof="1"/>
              <a:t>principles of compliance </a:t>
            </a:r>
            <a:r>
              <a:rPr lang="en-GB" noProof="1"/>
              <a:t>by Cialdini and </a:t>
            </a:r>
            <a:r>
              <a:rPr lang="en-GB" b="1" noProof="1"/>
              <a:t>FITD</a:t>
            </a:r>
          </a:p>
          <a:p>
            <a:pPr lvl="1"/>
            <a:r>
              <a:rPr lang="en-GB" noProof="1"/>
              <a:t>Amend your notes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B26576-5F83-9AE6-9ECF-7BF1C54630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1"/>
              <a:t>Form groups and read (1) </a:t>
            </a:r>
            <a:r>
              <a:rPr lang="en-GB" b="1" noProof="1"/>
              <a:t>Freedman and Fraser (1966)</a:t>
            </a:r>
            <a:r>
              <a:rPr lang="en-GB" noProof="1"/>
              <a:t>, (2) </a:t>
            </a:r>
            <a:r>
              <a:rPr lang="en-GB" b="1" noProof="1"/>
              <a:t>Dolin et al. (1995)</a:t>
            </a:r>
            <a:r>
              <a:rPr lang="en-GB" noProof="1"/>
              <a:t> and (3) </a:t>
            </a:r>
            <a:r>
              <a:rPr lang="en-GB" b="1" noProof="1"/>
              <a:t>Guéguen et al. (2016) </a:t>
            </a:r>
            <a:r>
              <a:rPr lang="en-GB" noProof="1"/>
              <a:t>from </a:t>
            </a:r>
            <a:r>
              <a:rPr lang="en-GB" b="1" noProof="1"/>
              <a:t>Kognity 4.1.10</a:t>
            </a:r>
          </a:p>
          <a:p>
            <a:pPr lvl="1"/>
            <a:r>
              <a:rPr lang="en-GB" noProof="1"/>
              <a:t>How can FITD be used to change behaviour for the better?</a:t>
            </a:r>
          </a:p>
          <a:p>
            <a:pPr lvl="1"/>
            <a:r>
              <a:rPr lang="en-GB" noProof="1"/>
              <a:t>Apply the studies</a:t>
            </a:r>
          </a:p>
        </p:txBody>
      </p:sp>
    </p:spTree>
    <p:extLst>
      <p:ext uri="{BB962C8B-B14F-4D97-AF65-F5344CB8AC3E}">
        <p14:creationId xmlns:p14="http://schemas.microsoft.com/office/powerpoint/2010/main" val="37220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5010F-14D2-AC4C-7B05-A69A7955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Compliance</a:t>
            </a:r>
            <a:r>
              <a:rPr lang="fi-FI" dirty="0"/>
              <a:t> </a:t>
            </a:r>
            <a:r>
              <a:rPr lang="fi-FI" dirty="0" err="1"/>
              <a:t>techniques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9288D-F44E-3CD5-F4D4-CFF73E741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noProof="1"/>
          </a:p>
          <a:p>
            <a:r>
              <a:rPr lang="en-GB" b="1" noProof="1"/>
              <a:t>Door-in-the-face technique</a:t>
            </a:r>
          </a:p>
          <a:p>
            <a:pPr lvl="1"/>
            <a:r>
              <a:rPr lang="en-GB" noProof="1"/>
              <a:t>Making a large request that is likely to be refused, followed by a smaller reasonable request (actual aim)</a:t>
            </a:r>
          </a:p>
          <a:p>
            <a:pPr lvl="1"/>
            <a:r>
              <a:rPr lang="en-GB" b="1" noProof="1"/>
              <a:t>Cialdini et al. (1975)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9C2968B-B0E0-A62E-E5BE-EA7BE32BF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595" y="1996502"/>
            <a:ext cx="4965405" cy="37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EFD2D-C914-AAD0-0802-BE7E788F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Compliance</a:t>
            </a:r>
            <a:r>
              <a:rPr lang="fi-FI" dirty="0"/>
              <a:t> </a:t>
            </a:r>
            <a:r>
              <a:rPr lang="fi-FI" dirty="0" err="1"/>
              <a:t>techniques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5ED17-7304-8588-558C-1FC99E98FB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noProof="1"/>
          </a:p>
          <a:p>
            <a:endParaRPr lang="en-GB" b="1" noProof="1"/>
          </a:p>
          <a:p>
            <a:r>
              <a:rPr lang="en-GB" b="1" noProof="1"/>
              <a:t>Low-ball technique</a:t>
            </a:r>
          </a:p>
          <a:p>
            <a:pPr lvl="1"/>
            <a:r>
              <a:rPr lang="en-GB" noProof="1"/>
              <a:t>Once commitment is secured, extra cost are presented</a:t>
            </a:r>
          </a:p>
          <a:p>
            <a:pPr lvl="1"/>
            <a:r>
              <a:rPr lang="en-GB" b="1" noProof="1"/>
              <a:t>Cialdini et al. (1974)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3ED7AFA-0246-65A4-B75F-04F69F69BE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369998"/>
            <a:ext cx="4191000" cy="25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35C5DA-8F23-20D0-E801-4B08A53D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Compliance</a:t>
            </a:r>
            <a:r>
              <a:rPr lang="fi-FI" dirty="0"/>
              <a:t> </a:t>
            </a:r>
            <a:r>
              <a:rPr lang="fi-FI" dirty="0" err="1"/>
              <a:t>techniques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0C68A-2D72-FBFF-41C7-8A5C1177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b="1" noProof="1"/>
          </a:p>
          <a:p>
            <a:endParaRPr lang="en-GB" b="1" noProof="1"/>
          </a:p>
          <a:p>
            <a:r>
              <a:rPr lang="en-GB" b="1" noProof="1"/>
              <a:t>Hazing</a:t>
            </a:r>
          </a:p>
          <a:p>
            <a:pPr lvl="1"/>
            <a:r>
              <a:rPr lang="en-GB" noProof="1"/>
              <a:t>Engaging in series of initiation rites to join an exclusive group</a:t>
            </a:r>
          </a:p>
          <a:p>
            <a:pPr lvl="1"/>
            <a:r>
              <a:rPr lang="en-GB" b="1" noProof="1"/>
              <a:t>Aronson and Mills (1959)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057EFD-ADD9-76A6-BC27-7A697E9F4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0000" y="1691481"/>
            <a:ext cx="317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952CA-0300-244C-BCDE-347F5BE2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065ED3-5927-9F43-854A-D58051729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noProof="1"/>
              <a:t>There is no definitive definition of culture</a:t>
            </a:r>
          </a:p>
          <a:p>
            <a:pPr lvl="1"/>
            <a:r>
              <a:rPr lang="en-GB" noProof="1"/>
              <a:t>“The values, beliefs, language, rituals, traditions, and other behaviours that are passed from one generation to another within any social group” (APA)</a:t>
            </a:r>
          </a:p>
          <a:p>
            <a:pPr lvl="1"/>
            <a:r>
              <a:rPr lang="en-GB" noProof="1"/>
              <a:t>”Everything learned”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BAADC9-3DAA-0148-A7F2-9B0D13E7F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9769"/>
            <a:ext cx="4038600" cy="2526824"/>
          </a:xfrm>
        </p:spPr>
      </p:pic>
    </p:spTree>
    <p:extLst>
      <p:ext uri="{BB962C8B-B14F-4D97-AF65-F5344CB8AC3E}">
        <p14:creationId xmlns:p14="http://schemas.microsoft.com/office/powerpoint/2010/main" val="36415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664D8-E045-9CC5-182F-22CFF44E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F6E9F5-AEAF-6672-43B6-D60455F4A1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pPr marL="0" indent="0">
              <a:buNone/>
            </a:pPr>
            <a:endParaRPr lang="en-GB" noProof="1"/>
          </a:p>
          <a:p>
            <a:endParaRPr lang="en-GB" noProof="1"/>
          </a:p>
          <a:p>
            <a:r>
              <a:rPr lang="en-GB" noProof="1"/>
              <a:t>What was meant by </a:t>
            </a:r>
            <a:r>
              <a:rPr lang="en-GB" i="1" noProof="1"/>
              <a:t>cognitive dissonance</a:t>
            </a:r>
            <a:r>
              <a:rPr lang="en-GB" noProof="1"/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D618FC-62B7-7F72-EFC3-287A34CA05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A theory that proposes we experience discomfort when we have inconsistency in our cognitive systems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A66D4A4-97D9-B78F-A2E3-5825C028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47" y="1701210"/>
            <a:ext cx="4192353" cy="35565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4F6013E-08E5-07E0-C8B6-D17EA2F1110F}"/>
              </a:ext>
            </a:extLst>
          </p:cNvPr>
          <p:cNvSpPr txBox="1"/>
          <p:nvPr/>
        </p:nvSpPr>
        <p:spPr>
          <a:xfrm>
            <a:off x="2659522" y="5024863"/>
            <a:ext cx="382495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noProof="0" dirty="0"/>
              <a:t>How is </a:t>
            </a:r>
            <a:r>
              <a:rPr lang="en-GB" sz="2400" b="1" dirty="0"/>
              <a:t>cognitive dissonance </a:t>
            </a:r>
            <a:br>
              <a:rPr lang="en-GB" sz="2400" b="1" dirty="0"/>
            </a:br>
            <a:r>
              <a:rPr lang="en-GB" sz="2400" b="1" dirty="0"/>
              <a:t>related to compliance?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6602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E1CCF-A7AE-9F51-5E1B-69AE40D5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6D26FA-8A02-8B87-D541-5E4A04F33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57061" cy="4525963"/>
          </a:xfrm>
        </p:spPr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”Additional information on cognitive dissonance” </a:t>
            </a:r>
            <a:r>
              <a:rPr lang="en-GB" noProof="1"/>
              <a:t>and </a:t>
            </a:r>
            <a:r>
              <a:rPr lang="en-GB" i="1" noProof="1"/>
              <a:t>”Long summary of Festinger 1952)”</a:t>
            </a:r>
            <a:r>
              <a:rPr lang="en-GB" noProof="1"/>
              <a:t> from </a:t>
            </a:r>
            <a:r>
              <a:rPr lang="en-GB" noProof="1">
                <a:solidFill>
                  <a:srgbClr val="0070C0"/>
                </a:solidFill>
              </a:rPr>
              <a:t>teacher’s supplementary materials</a:t>
            </a:r>
          </a:p>
          <a:p>
            <a:pPr lvl="1"/>
            <a:r>
              <a:rPr lang="en-GB" noProof="1"/>
              <a:t>Summarise the main points in your own words</a:t>
            </a:r>
          </a:p>
          <a:p>
            <a:pPr lvl="1"/>
            <a:r>
              <a:rPr lang="en-GB" noProof="1"/>
              <a:t>How is </a:t>
            </a:r>
            <a:r>
              <a:rPr lang="en-GB" i="1" noProof="1"/>
              <a:t>cognitive dissonance </a:t>
            </a:r>
            <a:r>
              <a:rPr lang="en-GB" noProof="1"/>
              <a:t>related to </a:t>
            </a:r>
            <a:r>
              <a:rPr lang="en-GB" i="1" noProof="1"/>
              <a:t>compliance</a:t>
            </a:r>
            <a:r>
              <a:rPr lang="en-GB" noProof="1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EE65C86-2A5C-E37A-B054-FC41E07D0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2484" y="1417638"/>
            <a:ext cx="3168502" cy="43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099EED-61E5-7DA2-A811-4D57B76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95F003-139D-C2CF-9659-2DFEB72F9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Teacher divides you into six groups and gives each group one </a:t>
            </a:r>
            <a:r>
              <a:rPr lang="en-GB" i="1" noProof="0" dirty="0"/>
              <a:t>basic concept</a:t>
            </a:r>
            <a:r>
              <a:rPr lang="en-GB" noProof="0" dirty="0"/>
              <a:t> from the syllabus</a:t>
            </a:r>
          </a:p>
          <a:p>
            <a:r>
              <a:rPr lang="en-GB" noProof="0" dirty="0"/>
              <a:t>Each group makes a </a:t>
            </a:r>
            <a:r>
              <a:rPr lang="en-GB" b="1" noProof="0" dirty="0"/>
              <a:t>concept map </a:t>
            </a:r>
            <a:r>
              <a:rPr lang="en-GB" noProof="0" dirty="0"/>
              <a:t>based on the concept on</a:t>
            </a:r>
            <a:r>
              <a:rPr lang="en-GB" i="1" noProof="0" dirty="0"/>
              <a:t> </a:t>
            </a:r>
            <a:r>
              <a:rPr lang="en-GB" i="1" dirty="0"/>
              <a:t>group behaviour</a:t>
            </a:r>
            <a:r>
              <a:rPr lang="en-GB" noProof="0" dirty="0"/>
              <a:t> </a:t>
            </a:r>
          </a:p>
        </p:txBody>
      </p:sp>
      <p:pic>
        <p:nvPicPr>
          <p:cNvPr id="7" name="Sisällön paikkamerkki 6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265AAC26-B47F-C239-DDF8-23128072C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7013"/>
            <a:ext cx="4038600" cy="4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Grainfield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www.gardeningknowhow.com</a:t>
            </a:r>
            <a:r>
              <a:rPr lang="fi-FI" dirty="0"/>
              <a:t>/</a:t>
            </a:r>
            <a:r>
              <a:rPr lang="fi-FI" dirty="0" err="1"/>
              <a:t>edible</a:t>
            </a:r>
            <a:r>
              <a:rPr lang="fi-FI" dirty="0"/>
              <a:t>/</a:t>
            </a:r>
            <a:r>
              <a:rPr lang="fi-FI" dirty="0" err="1"/>
              <a:t>grains</a:t>
            </a:r>
            <a:r>
              <a:rPr lang="fi-FI" dirty="0"/>
              <a:t>/general-</a:t>
            </a:r>
            <a:r>
              <a:rPr lang="fi-FI" dirty="0" err="1"/>
              <a:t>grains</a:t>
            </a:r>
            <a:r>
              <a:rPr lang="fi-FI" dirty="0"/>
              <a:t>/</a:t>
            </a:r>
            <a:r>
              <a:rPr lang="fi-FI" dirty="0" err="1"/>
              <a:t>harvesting-small-grain-crops.htm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2 &lt;http://</a:t>
            </a:r>
            <a:r>
              <a:rPr lang="fi-FI" dirty="0" err="1"/>
              <a:t>www.earthtimes.org</a:t>
            </a:r>
            <a:r>
              <a:rPr lang="fi-FI" dirty="0"/>
              <a:t>/</a:t>
            </a:r>
            <a:r>
              <a:rPr lang="fi-FI" dirty="0" err="1"/>
              <a:t>going-green</a:t>
            </a:r>
            <a:r>
              <a:rPr lang="fi-FI" dirty="0"/>
              <a:t>/food-</a:t>
            </a:r>
            <a:r>
              <a:rPr lang="fi-FI" dirty="0" err="1"/>
              <a:t>agriculture</a:t>
            </a:r>
            <a:r>
              <a:rPr lang="fi-FI" dirty="0"/>
              <a:t>-</a:t>
            </a:r>
            <a:r>
              <a:rPr lang="fi-FI" dirty="0" err="1"/>
              <a:t>reorganisation</a:t>
            </a:r>
            <a:r>
              <a:rPr lang="fi-FI" dirty="0"/>
              <a:t>/1515/&gt; </a:t>
            </a:r>
            <a:r>
              <a:rPr lang="fi-FI" dirty="0" err="1"/>
              <a:t>Accessed</a:t>
            </a:r>
            <a:r>
              <a:rPr lang="fi-FI" dirty="0"/>
              <a:t> 11th of August 2015.</a:t>
            </a:r>
          </a:p>
          <a:p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3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wallup.net</a:t>
            </a:r>
            <a:r>
              <a:rPr lang="fi-FI" dirty="0"/>
              <a:t>/</a:t>
            </a:r>
            <a:r>
              <a:rPr lang="fi-FI" dirty="0" err="1"/>
              <a:t>morning-nature-sun-rays-landscape-sunlight-field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Culture </a:t>
            </a:r>
            <a:r>
              <a:rPr lang="fi-FI" dirty="0" err="1"/>
              <a:t>iceberg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laureltomin.wordpress.com</a:t>
            </a:r>
            <a:r>
              <a:rPr lang="fi-FI" dirty="0"/>
              <a:t>/2017/02/20/</a:t>
            </a:r>
            <a:r>
              <a:rPr lang="fi-FI" dirty="0" err="1"/>
              <a:t>deep</a:t>
            </a:r>
            <a:r>
              <a:rPr lang="fi-FI" dirty="0"/>
              <a:t>-culture-in-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elementary-classroom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Acculturation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www.lifepersona.com</a:t>
            </a:r>
            <a:r>
              <a:rPr lang="fi-FI" dirty="0"/>
              <a:t>/the-5-most-resulting-acculturation-examples&gt;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Sam and Berry </a:t>
            </a:r>
            <a:r>
              <a:rPr lang="fi-FI" dirty="0" err="1"/>
              <a:t>diagram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 err="1"/>
              <a:t>Acculturative</a:t>
            </a:r>
            <a:r>
              <a:rPr lang="fi-FI" dirty="0"/>
              <a:t> </a:t>
            </a:r>
            <a:r>
              <a:rPr lang="fi-FI" dirty="0" err="1"/>
              <a:t>stress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/50775/</a:t>
            </a:r>
            <a:r>
              <a:rPr lang="fi-FI" dirty="0" err="1"/>
              <a:t>acculturation-models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April</a:t>
            </a:r>
            <a:r>
              <a:rPr lang="fi-FI" dirty="0"/>
              <a:t> 2026. </a:t>
            </a:r>
          </a:p>
          <a:p>
            <a:r>
              <a:rPr lang="fi-FI" dirty="0" err="1"/>
              <a:t>Responsibility</a:t>
            </a:r>
            <a:r>
              <a:rPr lang="fi-FI" dirty="0"/>
              <a:t> </a:t>
            </a:r>
            <a:r>
              <a:rPr lang="fi-FI" dirty="0" err="1"/>
              <a:t>ahead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www.modernanalyst.com</a:t>
            </a:r>
            <a:r>
              <a:rPr lang="fi-FI" dirty="0"/>
              <a:t>/Resources/</a:t>
            </a:r>
            <a:r>
              <a:rPr lang="fi-FI" dirty="0" err="1"/>
              <a:t>Articles</a:t>
            </a:r>
            <a:r>
              <a:rPr lang="fi-FI" dirty="0"/>
              <a:t>/</a:t>
            </a:r>
            <a:r>
              <a:rPr lang="fi-FI" dirty="0" err="1"/>
              <a:t>tabid</a:t>
            </a:r>
            <a:r>
              <a:rPr lang="fi-FI" dirty="0"/>
              <a:t>/115/ID/2834/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Responsibilities</a:t>
            </a:r>
            <a:r>
              <a:rPr lang="fi-FI" dirty="0"/>
              <a:t>-of-</a:t>
            </a:r>
            <a:r>
              <a:rPr lang="fi-FI" dirty="0" err="1"/>
              <a:t>the</a:t>
            </a:r>
            <a:r>
              <a:rPr lang="fi-FI" dirty="0"/>
              <a:t>-BA-</a:t>
            </a:r>
            <a:r>
              <a:rPr lang="fi-FI" dirty="0" err="1"/>
              <a:t>Manager.aspx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/>
              <a:t>Albert </a:t>
            </a:r>
            <a:r>
              <a:rPr lang="fi-FI" dirty="0" err="1"/>
              <a:t>Bandura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stanford.edu</a:t>
            </a:r>
            <a:r>
              <a:rPr lang="fi-FI" dirty="0"/>
              <a:t>/</a:t>
            </a:r>
            <a:r>
              <a:rPr lang="fi-FI" dirty="0" err="1"/>
              <a:t>dept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bandura</a:t>
            </a:r>
            <a:r>
              <a:rPr lang="fi-FI" dirty="0"/>
              <a:t>/</a:t>
            </a:r>
            <a:r>
              <a:rPr lang="fi-FI" dirty="0" err="1"/>
              <a:t>bandura</a:t>
            </a:r>
            <a:r>
              <a:rPr lang="fi-FI" dirty="0"/>
              <a:t>-bio-</a:t>
            </a:r>
            <a:r>
              <a:rPr lang="fi-FI" dirty="0" err="1"/>
              <a:t>pajares</a:t>
            </a:r>
            <a:r>
              <a:rPr lang="fi-FI" dirty="0"/>
              <a:t>/Albert%20_Bandura%20_Biographical_Sketch.html&gt;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/>
              <a:t>SLT </a:t>
            </a:r>
            <a:r>
              <a:rPr lang="fi-FI" dirty="0" err="1"/>
              <a:t>diagram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 err="1"/>
              <a:t>Conformity</a:t>
            </a:r>
            <a:r>
              <a:rPr lang="fi-FI" dirty="0"/>
              <a:t> &lt;http://</a:t>
            </a:r>
            <a:r>
              <a:rPr lang="fi-FI" dirty="0" err="1"/>
              <a:t>schoolsucksproject.com</a:t>
            </a:r>
            <a:r>
              <a:rPr lang="fi-FI" dirty="0"/>
              <a:t>/podcast-342-conformity-vs-the-six-pillars-of-self-esteem-with-jake-desyllas/&gt;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BC213-D332-104A-4AEA-6A6C9EBB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836A54-5A1F-3EAB-E415-3075B55E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Asch’s</a:t>
            </a:r>
            <a:r>
              <a:rPr lang="fi-FI" dirty="0"/>
              <a:t> </a:t>
            </a:r>
            <a:r>
              <a:rPr lang="fi-FI" dirty="0" err="1"/>
              <a:t>experiments</a:t>
            </a:r>
            <a:r>
              <a:rPr lang="fi-FI" dirty="0"/>
              <a:t> (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pictures</a:t>
            </a:r>
            <a:r>
              <a:rPr lang="fi-FI" dirty="0"/>
              <a:t>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asch-conformity.html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/>
              <a:t>Solomon </a:t>
            </a:r>
            <a:r>
              <a:rPr lang="fi-FI" dirty="0" err="1"/>
              <a:t>Asch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Solomon_Asch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31st of August 2017.</a:t>
            </a:r>
          </a:p>
          <a:p>
            <a:r>
              <a:rPr lang="fi-FI" dirty="0"/>
              <a:t>Salomon </a:t>
            </a:r>
            <a:r>
              <a:rPr lang="fi-FI" dirty="0" err="1"/>
              <a:t>Asch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link.springer.com</a:t>
            </a:r>
            <a:r>
              <a:rPr lang="fi-FI" dirty="0"/>
              <a:t>/</a:t>
            </a:r>
            <a:r>
              <a:rPr lang="fi-FI" dirty="0" err="1"/>
              <a:t>rwe</a:t>
            </a:r>
            <a:r>
              <a:rPr lang="fi-FI" dirty="0"/>
              <a:t>/10.1007/978-1-4419-0463-8_346&gt;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Prague</a:t>
            </a:r>
            <a:r>
              <a:rPr lang="fi-FI" dirty="0"/>
              <a:t> </a:t>
            </a:r>
            <a:r>
              <a:rPr lang="fi-FI" dirty="0" err="1"/>
              <a:t>clock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/50762/</a:t>
            </a:r>
            <a:r>
              <a:rPr lang="fi-FI" dirty="0" err="1"/>
              <a:t>conformity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/>
              <a:t>Henri </a:t>
            </a:r>
            <a:r>
              <a:rPr lang="fi-FI" dirty="0" err="1"/>
              <a:t>Tajfel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Henri_Tajfel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/>
              <a:t>SIT </a:t>
            </a:r>
            <a:r>
              <a:rPr lang="fi-FI" dirty="0" err="1"/>
              <a:t>diagram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 err="1"/>
              <a:t>Wheat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– van Gogh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Wheat_Fields</a:t>
            </a:r>
            <a:r>
              <a:rPr lang="fi-FI" dirty="0"/>
              <a:t>_(</a:t>
            </a:r>
            <a:r>
              <a:rPr lang="fi-FI" dirty="0" err="1"/>
              <a:t>Van_Gogh_series</a:t>
            </a:r>
            <a:r>
              <a:rPr lang="fi-FI" dirty="0"/>
              <a:t>)&gt;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Emic</a:t>
            </a:r>
            <a:r>
              <a:rPr lang="fi-FI" dirty="0"/>
              <a:t> and </a:t>
            </a:r>
            <a:r>
              <a:rPr lang="fi-FI" dirty="0" err="1"/>
              <a:t>etic</a:t>
            </a:r>
            <a:r>
              <a:rPr lang="fi-FI" dirty="0"/>
              <a:t> </a:t>
            </a:r>
            <a:r>
              <a:rPr lang="fi-FI" dirty="0" err="1"/>
              <a:t>holder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testerstories.com</a:t>
            </a:r>
            <a:r>
              <a:rPr lang="fi-FI" dirty="0"/>
              <a:t>/2023/01/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emic</a:t>
            </a:r>
            <a:r>
              <a:rPr lang="fi-FI" dirty="0"/>
              <a:t>-and-</a:t>
            </a:r>
            <a:r>
              <a:rPr lang="fi-FI" dirty="0" err="1"/>
              <a:t>etic</a:t>
            </a:r>
            <a:r>
              <a:rPr lang="fi-FI" dirty="0"/>
              <a:t>-in-</a:t>
            </a:r>
            <a:r>
              <a:rPr lang="fi-FI" dirty="0" err="1"/>
              <a:t>testing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Hofstede’s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www.business</a:t>
            </a:r>
            <a:r>
              <a:rPr lang="fi-FI" dirty="0"/>
              <a:t>-to-</a:t>
            </a:r>
            <a:r>
              <a:rPr lang="fi-FI" dirty="0" err="1"/>
              <a:t>you.com</a:t>
            </a:r>
            <a:r>
              <a:rPr lang="fi-FI" dirty="0"/>
              <a:t>/</a:t>
            </a:r>
            <a:r>
              <a:rPr lang="fi-FI" dirty="0" err="1"/>
              <a:t>hofstedes-cultural-dimensions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Geert</a:t>
            </a:r>
            <a:r>
              <a:rPr lang="fi-FI" dirty="0"/>
              <a:t> </a:t>
            </a:r>
            <a:r>
              <a:rPr lang="fi-FI" dirty="0" err="1"/>
              <a:t>Hofstede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www.toolshero.com</a:t>
            </a:r>
            <a:r>
              <a:rPr lang="fi-FI" dirty="0"/>
              <a:t>/</a:t>
            </a:r>
            <a:r>
              <a:rPr lang="fi-FI" dirty="0" err="1"/>
              <a:t>toolsheroes</a:t>
            </a:r>
            <a:r>
              <a:rPr lang="fi-FI" dirty="0"/>
              <a:t>/</a:t>
            </a:r>
            <a:r>
              <a:rPr lang="fi-FI" dirty="0" err="1"/>
              <a:t>geert-hofstede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506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BBBF2-4544-165C-4FDA-7AE8ABE0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BD6189-FAD9-052B-2A37-D60B1AFC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Individualism</a:t>
            </a:r>
            <a:r>
              <a:rPr lang="fi-FI" dirty="0"/>
              <a:t> and </a:t>
            </a:r>
            <a:r>
              <a:rPr lang="fi-FI" dirty="0" err="1"/>
              <a:t>collectivism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/@</a:t>
            </a:r>
            <a:r>
              <a:rPr lang="fi-FI" dirty="0" err="1"/>
              <a:t>teixeih</a:t>
            </a:r>
            <a:r>
              <a:rPr lang="fi-FI" dirty="0"/>
              <a:t>/individualism-and-collectivism-shouldnt-exist-today-6d71a70160a0&gt;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workplace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www.shrm.org</a:t>
            </a:r>
            <a:r>
              <a:rPr lang="fi-FI" dirty="0"/>
              <a:t>/hr-</a:t>
            </a:r>
            <a:r>
              <a:rPr lang="fi-FI" dirty="0" err="1"/>
              <a:t>today</a:t>
            </a:r>
            <a:r>
              <a:rPr lang="fi-FI" dirty="0"/>
              <a:t>/news/hr-magazine/0917/</a:t>
            </a:r>
            <a:r>
              <a:rPr lang="fi-FI" dirty="0" err="1"/>
              <a:t>pages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build</a:t>
            </a:r>
            <a:r>
              <a:rPr lang="fi-FI" dirty="0"/>
              <a:t>-a-</a:t>
            </a:r>
            <a:r>
              <a:rPr lang="fi-FI" dirty="0" err="1"/>
              <a:t>better</a:t>
            </a:r>
            <a:r>
              <a:rPr lang="fi-FI" dirty="0"/>
              <a:t>-</a:t>
            </a:r>
            <a:r>
              <a:rPr lang="fi-FI" dirty="0" err="1"/>
              <a:t>workplace.aspx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Salesperson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autodo.info</a:t>
            </a:r>
            <a:r>
              <a:rPr lang="fi-FI" dirty="0"/>
              <a:t>/</a:t>
            </a:r>
            <a:r>
              <a:rPr lang="fi-FI" dirty="0" err="1"/>
              <a:t>pages</a:t>
            </a:r>
            <a:r>
              <a:rPr lang="fi-FI" dirty="0"/>
              <a:t>/s/</a:t>
            </a:r>
            <a:r>
              <a:rPr lang="fi-FI" dirty="0" err="1"/>
              <a:t>salesperson-cartoon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Foot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door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schankprinting.com</a:t>
            </a:r>
            <a:r>
              <a:rPr lang="fi-FI" dirty="0"/>
              <a:t>/2018/08/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foot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door-technique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dissonance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www.openmindsfoundation.org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cognitive-dissonance-revisited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Door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face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getthere.com.au</a:t>
            </a:r>
            <a:r>
              <a:rPr lang="fi-FI" dirty="0"/>
              <a:t>/</a:t>
            </a:r>
            <a:r>
              <a:rPr lang="fi-FI" dirty="0" err="1"/>
              <a:t>copywriting</a:t>
            </a:r>
            <a:r>
              <a:rPr lang="fi-FI" dirty="0"/>
              <a:t>-for-an-internet-</a:t>
            </a:r>
            <a:r>
              <a:rPr lang="fi-FI" dirty="0" err="1"/>
              <a:t>audience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Low-ball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www.therecruitmentcompany.com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/2017/</a:t>
            </a:r>
            <a:r>
              <a:rPr lang="fi-FI" dirty="0" err="1"/>
              <a:t>february</a:t>
            </a:r>
            <a:r>
              <a:rPr lang="fi-FI" dirty="0"/>
              <a:t>/</a:t>
            </a:r>
            <a:r>
              <a:rPr lang="fi-FI" dirty="0" err="1"/>
              <a:t>deal</a:t>
            </a:r>
            <a:r>
              <a:rPr lang="fi-FI" dirty="0"/>
              <a:t>-</a:t>
            </a:r>
            <a:r>
              <a:rPr lang="fi-FI" dirty="0" err="1"/>
              <a:t>or</a:t>
            </a:r>
            <a:r>
              <a:rPr lang="fi-FI" dirty="0"/>
              <a:t>-no-</a:t>
            </a:r>
            <a:r>
              <a:rPr lang="fi-FI" dirty="0" err="1"/>
              <a:t>deal</a:t>
            </a:r>
            <a:r>
              <a:rPr lang="fi-FI" dirty="0"/>
              <a:t>-</a:t>
            </a:r>
            <a:r>
              <a:rPr lang="fi-FI" dirty="0" err="1"/>
              <a:t>advice</a:t>
            </a:r>
            <a:r>
              <a:rPr lang="fi-FI" dirty="0"/>
              <a:t>-on-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handle</a:t>
            </a:r>
            <a:r>
              <a:rPr lang="fi-FI" dirty="0"/>
              <a:t>-a-</a:t>
            </a:r>
            <a:r>
              <a:rPr lang="fi-FI" dirty="0" err="1"/>
              <a:t>low</a:t>
            </a:r>
            <a:r>
              <a:rPr lang="fi-FI" dirty="0"/>
              <a:t>-</a:t>
            </a:r>
            <a:r>
              <a:rPr lang="fi-FI" dirty="0" err="1"/>
              <a:t>ball-job-offer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Hazing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Hazing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/>
              <a:t>Leon </a:t>
            </a:r>
            <a:r>
              <a:rPr lang="fi-FI" dirty="0" err="1"/>
              <a:t>Festinger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Leon_Festinger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41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6B53B8-A1B9-402D-93E8-367FC900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696279-FB75-EB83-2786-21E2A18D5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”Supplementary information on culture” </a:t>
            </a:r>
            <a:r>
              <a:rPr lang="en-GB" noProof="1"/>
              <a:t>from </a:t>
            </a:r>
            <a:r>
              <a:rPr lang="en-GB" noProof="1">
                <a:solidFill>
                  <a:srgbClr val="0070C0"/>
                </a:solidFill>
              </a:rPr>
              <a:t>teacher’s supplementary materials</a:t>
            </a:r>
          </a:p>
          <a:p>
            <a:pPr lvl="1"/>
            <a:r>
              <a:rPr lang="en-GB" noProof="1"/>
              <a:t>Pay attention to </a:t>
            </a:r>
            <a:r>
              <a:rPr lang="en-GB" b="1" noProof="1"/>
              <a:t>Matsumoto’s (2004) </a:t>
            </a:r>
            <a:r>
              <a:rPr lang="en-GB" noProof="1"/>
              <a:t>definition of culture and </a:t>
            </a:r>
            <a:r>
              <a:rPr lang="en-GB" b="1" noProof="1"/>
              <a:t>surface</a:t>
            </a:r>
            <a:r>
              <a:rPr lang="en-GB" noProof="1"/>
              <a:t> and </a:t>
            </a:r>
            <a:r>
              <a:rPr lang="en-GB" b="1" noProof="1"/>
              <a:t>deep culture</a:t>
            </a:r>
          </a:p>
          <a:p>
            <a:pPr lvl="1"/>
            <a:r>
              <a:rPr lang="en-GB" noProof="1"/>
              <a:t>How does this relate to your mind maps?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DA504E7-F6CC-B9DD-3AC7-3E21D5D35B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19351"/>
            <a:ext cx="4038600" cy="46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B0EACB-937E-99E4-2C76-D9362F29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D10D0F-465D-A78C-6168-B32579104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1"/>
          </a:p>
          <a:p>
            <a:r>
              <a:rPr lang="en-GB" noProof="1"/>
              <a:t>What was meant by </a:t>
            </a:r>
            <a:r>
              <a:rPr lang="en-GB" b="1" noProof="1"/>
              <a:t>enculturation</a:t>
            </a:r>
            <a:r>
              <a:rPr lang="en-GB" noProof="1"/>
              <a:t>?</a:t>
            </a:r>
          </a:p>
          <a:p>
            <a:pPr lvl="1"/>
            <a:r>
              <a:rPr lang="en-GB" noProof="1"/>
              <a:t>How was it different from </a:t>
            </a:r>
            <a:r>
              <a:rPr lang="en-GB" b="1" noProof="1"/>
              <a:t>acculturation</a:t>
            </a:r>
            <a:r>
              <a:rPr lang="en-GB" noProof="1"/>
              <a:t>?</a:t>
            </a:r>
          </a:p>
          <a:p>
            <a:endParaRPr lang="en-GB" i="1" dirty="0"/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E97B4B6D-1764-4E97-4171-148F486388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321375"/>
            <a:ext cx="4038600" cy="2892226"/>
          </a:xfrm>
        </p:spPr>
      </p:pic>
    </p:spTree>
    <p:extLst>
      <p:ext uri="{BB962C8B-B14F-4D97-AF65-F5344CB8AC3E}">
        <p14:creationId xmlns:p14="http://schemas.microsoft.com/office/powerpoint/2010/main" val="42818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984249-DAD5-FF8A-7F2F-0C0309AD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Acculturation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FD636C7-AFDF-98FE-C7DA-0BF4B3FE5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19481"/>
            <a:ext cx="4041775" cy="55539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fi-FI" sz="3200" dirty="0"/>
              <a:t>ACCULTURATION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77DBC7A-2DAB-6CB4-E6C0-3127B082F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64849"/>
            <a:ext cx="4135418" cy="3661314"/>
          </a:xfrm>
        </p:spPr>
        <p:txBody>
          <a:bodyPr>
            <a:normAutofit/>
          </a:bodyPr>
          <a:lstStyle/>
          <a:p>
            <a:r>
              <a:rPr lang="en-GB" sz="2800" noProof="0" dirty="0"/>
              <a:t>The process of psychological and cultural change resulting from interacting </a:t>
            </a:r>
            <a:r>
              <a:rPr lang="en-GB" sz="2800" dirty="0"/>
              <a:t>with</a:t>
            </a:r>
            <a:r>
              <a:rPr lang="en-GB" sz="2800" noProof="0" dirty="0"/>
              <a:t> another culture</a:t>
            </a:r>
          </a:p>
          <a:p>
            <a:r>
              <a:rPr lang="en-GB" sz="2800" dirty="0"/>
              <a:t>Adapting to another culture</a:t>
            </a:r>
            <a:endParaRPr lang="en-GB" sz="2800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B91CE21-E379-C56C-A689-892053C36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19481"/>
            <a:ext cx="4040188" cy="55539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fi-FI" sz="3200" dirty="0"/>
              <a:t>ENCULTURATION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D8319FF-7A3D-058F-83B9-923D9DBB7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64849"/>
            <a:ext cx="4040188" cy="3661314"/>
          </a:xfrm>
        </p:spPr>
        <p:txBody>
          <a:bodyPr>
            <a:normAutofit/>
          </a:bodyPr>
          <a:lstStyle/>
          <a:p>
            <a:r>
              <a:rPr lang="en-GB" sz="2800" noProof="0" dirty="0"/>
              <a:t>The process by which people internalise the surrounding culture to fully function within it</a:t>
            </a:r>
          </a:p>
          <a:p>
            <a:r>
              <a:rPr lang="en-GB" sz="2800" dirty="0"/>
              <a:t>Internalising one’s own culture</a:t>
            </a:r>
            <a:endParaRPr lang="en-GB" sz="2800" noProof="0" dirty="0"/>
          </a:p>
        </p:txBody>
      </p:sp>
      <p:sp>
        <p:nvSpPr>
          <p:cNvPr id="9" name="Alanuoli 8">
            <a:extLst>
              <a:ext uri="{FF2B5EF4-FFF2-40B4-BE49-F238E27FC236}">
                <a16:creationId xmlns:a16="http://schemas.microsoft.com/office/drawing/2014/main" id="{4A717D9D-35EA-7981-11D4-6150FEA46813}"/>
              </a:ext>
            </a:extLst>
          </p:cNvPr>
          <p:cNvSpPr/>
          <p:nvPr/>
        </p:nvSpPr>
        <p:spPr>
          <a:xfrm flipV="1">
            <a:off x="5538714" y="5416105"/>
            <a:ext cx="2254396" cy="12712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3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p"/>
      <p:bldP spid="5" grpId="0" uiExpand="1" build="allAtOnce" animBg="1" autoUpdateAnimBg="0"/>
      <p:bldP spid="6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2B267-E300-4E44-B79E-27E1391E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Acculturation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02FBCC-5451-2144-918A-AAB1C48C9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Individuals can adopt four strategies of cultural change</a:t>
            </a:r>
          </a:p>
          <a:p>
            <a:pPr lvl="1"/>
            <a:r>
              <a:rPr lang="en-GB" b="1" dirty="0"/>
              <a:t>(1) Assimilation</a:t>
            </a:r>
          </a:p>
          <a:p>
            <a:pPr lvl="1"/>
            <a:r>
              <a:rPr lang="en-GB" b="1" dirty="0"/>
              <a:t>(2) Integration</a:t>
            </a:r>
          </a:p>
          <a:p>
            <a:pPr lvl="1"/>
            <a:r>
              <a:rPr lang="en-GB" b="1" dirty="0"/>
              <a:t>(3) Separation</a:t>
            </a:r>
          </a:p>
          <a:p>
            <a:pPr lvl="1"/>
            <a:r>
              <a:rPr lang="en-GB" b="1" dirty="0"/>
              <a:t>(4) Marginalization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2042532-9630-2244-A26C-7716260F915D}"/>
              </a:ext>
            </a:extLst>
          </p:cNvPr>
          <p:cNvSpPr txBox="1"/>
          <p:nvPr/>
        </p:nvSpPr>
        <p:spPr>
          <a:xfrm>
            <a:off x="459369" y="1416718"/>
            <a:ext cx="82252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Two-dimensional model of acculturation (Sam and Berry, 2010)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35D9475-B6B8-9DFE-B387-7B0A8F794F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42413" y="2175017"/>
            <a:ext cx="5038061" cy="32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A5690-E279-D64E-B2EB-7D568ADE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Acculturation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9100B1-E24C-C949-B980-0C3B8F455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Acculturative stress</a:t>
            </a:r>
          </a:p>
          <a:p>
            <a:pPr lvl="1"/>
            <a:r>
              <a:rPr lang="en-GB" dirty="0"/>
              <a:t>Stress caused by coping with conflicting cultural norms (Sullivan, 2009) </a:t>
            </a:r>
          </a:p>
          <a:p>
            <a:pPr lvl="1"/>
            <a:r>
              <a:rPr lang="en-GB" i="1" dirty="0"/>
              <a:t>Integration strategies </a:t>
            </a:r>
            <a:r>
              <a:rPr lang="en-GB" dirty="0"/>
              <a:t>result in the lowest level of acculturative stress (Berry, 2006)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6FF44C-609A-1D40-BD9D-0E6E58AD67EE}"/>
              </a:ext>
            </a:extLst>
          </p:cNvPr>
          <p:cNvSpPr txBox="1"/>
          <p:nvPr/>
        </p:nvSpPr>
        <p:spPr>
          <a:xfrm>
            <a:off x="5152730" y="5004670"/>
            <a:ext cx="307071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Have you experienced </a:t>
            </a:r>
          </a:p>
          <a:p>
            <a:pPr algn="ctr"/>
            <a:r>
              <a:rPr lang="en-GB" sz="2400" b="1" dirty="0"/>
              <a:t>acculturative stress?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099BB47-EFED-6F8F-5C61-02BC94979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222" t="3221" r="2633" b="7308"/>
          <a:stretch>
            <a:fillRect/>
          </a:stretch>
        </p:blipFill>
        <p:spPr>
          <a:xfrm>
            <a:off x="4344970" y="1600200"/>
            <a:ext cx="4692704" cy="32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1947</Words>
  <Application>Microsoft Macintosh PowerPoint</Application>
  <PresentationFormat>Näytössä katseltava diaesitys (4:3)</PresentationFormat>
  <Paragraphs>247</Paragraphs>
  <Slides>45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Office-teema</vt:lpstr>
      <vt:lpstr>4.1 GROUP BEHAVIOUR</vt:lpstr>
      <vt:lpstr>TASK</vt:lpstr>
      <vt:lpstr>TASK</vt:lpstr>
      <vt:lpstr>Culture</vt:lpstr>
      <vt:lpstr>TASK</vt:lpstr>
      <vt:lpstr>REVIEW</vt:lpstr>
      <vt:lpstr>Acculturation</vt:lpstr>
      <vt:lpstr>Acculturation</vt:lpstr>
      <vt:lpstr>Acculturation</vt:lpstr>
      <vt:lpstr>TASK</vt:lpstr>
      <vt:lpstr>TASK</vt:lpstr>
      <vt:lpstr>REVIEW</vt:lpstr>
      <vt:lpstr>TASK</vt:lpstr>
      <vt:lpstr>TASK</vt:lpstr>
      <vt:lpstr>REVIEW</vt:lpstr>
      <vt:lpstr>Conformity</vt:lpstr>
      <vt:lpstr>Conformity</vt:lpstr>
      <vt:lpstr>Conformity</vt:lpstr>
      <vt:lpstr>TASK</vt:lpstr>
      <vt:lpstr>Conformity</vt:lpstr>
      <vt:lpstr>TASK</vt:lpstr>
      <vt:lpstr>REVIEW</vt:lpstr>
      <vt:lpstr>TASK</vt:lpstr>
      <vt:lpstr>TASK</vt:lpstr>
      <vt:lpstr>REVIEW</vt:lpstr>
      <vt:lpstr>TASK</vt:lpstr>
      <vt:lpstr>REVIEW</vt:lpstr>
      <vt:lpstr>Cultural dimensions</vt:lpstr>
      <vt:lpstr>TASK</vt:lpstr>
      <vt:lpstr>TASK</vt:lpstr>
      <vt:lpstr>TASK</vt:lpstr>
      <vt:lpstr>TASK</vt:lpstr>
      <vt:lpstr>TASK</vt:lpstr>
      <vt:lpstr>Compliance techniques</vt:lpstr>
      <vt:lpstr>Compliance techniques</vt:lpstr>
      <vt:lpstr>TASK</vt:lpstr>
      <vt:lpstr>Compliance techniques</vt:lpstr>
      <vt:lpstr>Compliance techniques</vt:lpstr>
      <vt:lpstr>Compliance techniques</vt:lpstr>
      <vt:lpstr>REVIEW</vt:lpstr>
      <vt:lpstr>TASK</vt:lpstr>
      <vt:lpstr>TASK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150</cp:revision>
  <dcterms:created xsi:type="dcterms:W3CDTF">2016-01-27T06:20:57Z</dcterms:created>
  <dcterms:modified xsi:type="dcterms:W3CDTF">2026-04-21T12:04:39Z</dcterms:modified>
</cp:coreProperties>
</file>