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6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36053B-3E4A-4D07-572C-7A50998F0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CD8651-FD29-E900-BB4C-7CC2F1BFC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82D87B-3790-C09C-571A-9793FAAE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40F0D7-C79E-F526-3B06-F41A0A2B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C888AE-18B6-E1A0-6A19-6CE95B09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60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8BA88E-2D2E-2264-AFDE-A9F0037DA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5CD1BD2-2EAA-24CB-74B0-246DA8DA2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E56007-0218-F77D-CDF1-BD8B9797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DFC289-7DF2-3FC8-E101-634CBF932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5C7C03-44A2-5B73-8DDD-4A45190A2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26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CC7551-6B91-754B-2AAC-C9ED37F65A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84ABFE-0A1E-D820-4B33-5911DB2D8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4688E4-DA00-744E-1325-3F24E84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C7FCA1-5219-3EE4-DBC8-60BEB9B71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526FAF-4CCB-AD40-9138-09272FEC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726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4AF187-6C20-65DB-B700-40C79E593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08869F-732F-6786-83A3-979A8A0A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61B3DE6-5592-9C5D-E76C-A1F20941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310BA4-2AD5-B88C-22F7-0672B0BA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DB0D06-C344-DA38-1CE6-256A5E880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07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363B7E-BABE-C4F4-1B6A-384BF2922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8BCFA-7C9B-C075-D169-17AACD01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1702D6-49DB-A29A-0812-0A356CE0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DFEDDD-C18A-C38C-BBA5-768DA5BB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2F49EB-20C3-731F-0F21-9EB81EA5D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98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EC78B0-E522-9B88-6498-7CCF8F797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038486-035B-BACF-453E-BFFE74594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D1C4E76-2FA8-6EE2-4730-0A0D571B9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9C650D6-F785-6AB1-459C-CB2F7872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E29CB1A-9959-079C-6F77-FB0F10923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6D5C01-D23E-FD2F-1E6E-AF994A1B8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839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383F87-A40C-B846-C8A5-B72E3D86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F6AAC01-45E5-F665-EFAA-ED746EABD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5BAD9E-A2D7-D8E3-845A-3FAFB3426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47AD793-A797-B968-03F2-C11465DD2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2DB40B0-0E8B-323F-69C1-2CB6D80D4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D3FD36B-B6CB-D8AA-4A79-D6BC2F31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0148667-61CE-A689-3F8E-5994311A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24EE2D4-5F2C-362F-6B3D-B5D90FFD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8976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46C4D7-2BFB-18A2-7B08-5CA3F1E4F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07E8121-3B5A-123E-8171-589883DA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89C9960-E22F-8837-D9F3-07C027241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E1F1994-AA58-F4D9-1920-4B417BF08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89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A30623B-6762-2F99-4731-C53225F27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EAA6D33-3C14-B4B1-A352-7A909416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D74043B-5380-F507-A7D6-54D4B972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1488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BC6BAC-757C-C0E3-493B-7D543C8FE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DDC38B-98EA-74B5-42CF-47468EDB9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7F0473F-6CB7-20BD-4708-303D3A621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839CAC-D004-F8A0-79C4-BDAB40981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8E2B2F8-36E1-61C8-ACDF-284E131B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E62FA4-8A87-5BE2-F450-8A620B8FA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808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BF5FEC-70DB-F8E0-8DC4-C93E9E287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E815D34-787C-5887-DC45-26DE07574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B202E7-06CC-DDD9-29A0-3D2E9C777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AAF582-0AD0-5C98-2C56-36159CEB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FB026E-E013-78E2-B477-DBC80D568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331947-C76C-BB53-F613-738CB8F6A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31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F65D485-D11A-CD33-D1DC-10CE7BF07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24355-36F4-10A4-AFAE-E2D8EF5E0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7FE212-6723-9BDD-3AF3-0E2FC925C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B95182-4F0E-4D60-82CE-16AF34C3F8F0}" type="datetimeFigureOut">
              <a:rPr lang="fi-FI" smtClean="0"/>
              <a:t>4.12.2024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925C1-F16F-7190-87F6-5A7909653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84FFC1-9A0D-33F2-4028-F007FB203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C0C7DC-67D5-4EE0-B6A0-032682A79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6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FFA90-DE6B-CF52-2716-AF6B95518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15-16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BD2346A-5E62-E8FB-490B-D0FC28BAEA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Yhdenmuotoiset kuviot ja mittakaava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97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31F5D-BA5C-930A-9476-B9F7AE86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253751"/>
            <a:ext cx="4443154" cy="1087819"/>
          </a:xfrm>
        </p:spPr>
        <p:txBody>
          <a:bodyPr anchor="b">
            <a:normAutofit/>
          </a:bodyPr>
          <a:lstStyle/>
          <a:p>
            <a:r>
              <a:rPr lang="fi-FI" sz="3400" dirty="0"/>
              <a:t>Yhdenmuotoisuus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F08FC7-18BD-9E9D-1032-958B14F09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551536"/>
            <a:ext cx="4760884" cy="4858500"/>
          </a:xfrm>
        </p:spPr>
        <p:txBody>
          <a:bodyPr>
            <a:normAutofit/>
          </a:bodyPr>
          <a:lstStyle/>
          <a:p>
            <a:r>
              <a:rPr lang="fi-FI" sz="1800" dirty="0"/>
              <a:t>Kaksi kuviota ovat </a:t>
            </a:r>
            <a:r>
              <a:rPr lang="fi-FI" sz="1800" b="1" i="1" dirty="0"/>
              <a:t>yhdenmuotoiset</a:t>
            </a:r>
            <a:r>
              <a:rPr lang="fi-FI" sz="1800" dirty="0"/>
              <a:t>, jos niillä on täsmälleen sama muoto.</a:t>
            </a:r>
          </a:p>
          <a:p>
            <a:r>
              <a:rPr lang="fi-FI" sz="1800" dirty="0"/>
              <a:t>Niillä voi olla eri sijainti, kierto, peilaus ja koko.</a:t>
            </a:r>
          </a:p>
          <a:p>
            <a:r>
              <a:rPr lang="fi-FI" sz="1800" dirty="0"/>
              <a:t>Yhdenmuotoisissa kuvioissa toisiaan vastaavia osia kutsutaan </a:t>
            </a:r>
            <a:r>
              <a:rPr lang="fi-FI" sz="1800" b="1" i="1" dirty="0"/>
              <a:t>vastinosiksi</a:t>
            </a:r>
          </a:p>
          <a:p>
            <a:r>
              <a:rPr lang="fi-FI" sz="1800" dirty="0"/>
              <a:t>Kahden yhdenmuotoisen kuvion minkä tahansa vastinpituuksien suhde on aina yhtä suuri.</a:t>
            </a:r>
          </a:p>
          <a:p>
            <a:r>
              <a:rPr lang="fi-FI" sz="1800" dirty="0"/>
              <a:t>Kahden yhdenmuotoisen kuvion vastinkulmat ovat yhtä suuret.</a:t>
            </a:r>
          </a:p>
          <a:p>
            <a:r>
              <a:rPr lang="fi-FI" sz="1800" dirty="0"/>
              <a:t>Yhdenmuotoisuutta merkitään ~-merkillä, esim. ABCD ~ EFGH.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FB91F1B-B3E0-4C19-7652-5A7976309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2057" y="1923584"/>
            <a:ext cx="6440424" cy="3236312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4CCF63F7-9DD6-415F-675E-88691567FDE9}"/>
              </a:ext>
            </a:extLst>
          </p:cNvPr>
          <p:cNvSpPr txBox="1"/>
          <p:nvPr/>
        </p:nvSpPr>
        <p:spPr>
          <a:xfrm>
            <a:off x="5685905" y="879905"/>
            <a:ext cx="5772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Esimerkiksi nelikulmiossa ABCD ja EFGH punaisten vastinsivujen pituuksien suhde on </a:t>
            </a:r>
            <a:r>
              <a:rPr lang="fi-FI" dirty="0">
                <a:solidFill>
                  <a:srgbClr val="FF0000"/>
                </a:solidFill>
              </a:rPr>
              <a:t>2,1</a:t>
            </a:r>
            <a:r>
              <a:rPr lang="fi-FI" dirty="0"/>
              <a:t>/</a:t>
            </a:r>
            <a:r>
              <a:rPr lang="fi-FI" dirty="0">
                <a:solidFill>
                  <a:srgbClr val="FF0000"/>
                </a:solidFill>
              </a:rPr>
              <a:t>1,4</a:t>
            </a:r>
            <a:r>
              <a:rPr lang="fi-FI" dirty="0"/>
              <a:t> = 1,5 ja sinisten vastinsivujen pituuksien suhde on </a:t>
            </a:r>
            <a:r>
              <a:rPr lang="fi-FI" dirty="0">
                <a:solidFill>
                  <a:srgbClr val="4176AF"/>
                </a:solidFill>
              </a:rPr>
              <a:t>4,2</a:t>
            </a:r>
            <a:r>
              <a:rPr lang="fi-FI" dirty="0"/>
              <a:t>/</a:t>
            </a:r>
            <a:r>
              <a:rPr lang="fi-FI" dirty="0">
                <a:solidFill>
                  <a:srgbClr val="4176AF"/>
                </a:solidFill>
              </a:rPr>
              <a:t>2,8</a:t>
            </a:r>
            <a:r>
              <a:rPr lang="fi-FI" dirty="0"/>
              <a:t> = 1,5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D2ED990-4145-5D8F-7A0C-302F1625A5C2}"/>
              </a:ext>
            </a:extLst>
          </p:cNvPr>
          <p:cNvSpPr txBox="1"/>
          <p:nvPr/>
        </p:nvSpPr>
        <p:spPr>
          <a:xfrm>
            <a:off x="5776293" y="5499968"/>
            <a:ext cx="5404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Myös vastinkulmat ovat keskenään yhtä suuret. Esim. </a:t>
            </a:r>
            <a:r>
              <a:rPr lang="fi-FI" dirty="0" smtClean="0"/>
              <a:t>kulma A </a:t>
            </a:r>
            <a:r>
              <a:rPr lang="fi-FI" dirty="0"/>
              <a:t>= </a:t>
            </a:r>
            <a:r>
              <a:rPr lang="fi-FI" dirty="0" smtClean="0"/>
              <a:t>kulma E </a:t>
            </a:r>
            <a:r>
              <a:rPr lang="fi-FI" dirty="0"/>
              <a:t>ja </a:t>
            </a:r>
            <a:r>
              <a:rPr lang="fi-FI" dirty="0" smtClean="0"/>
              <a:t>kulma </a:t>
            </a:r>
            <a:r>
              <a:rPr lang="fi-FI" dirty="0" smtClean="0"/>
              <a:t>B = kulma </a:t>
            </a:r>
            <a:r>
              <a:rPr lang="fi-FI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72741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3D8684-51CF-F134-5392-6DD1F294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1- yhdenmuotoisuus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B0F5825-DAAE-94BF-B80B-B1DAC44A31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4036" y="1508569"/>
            <a:ext cx="10703928" cy="4153284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138F1D0-4D2E-863B-60CE-08E2734B50A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4689" y="1544399"/>
            <a:ext cx="10816165" cy="5203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52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72F9BD-0626-BF17-2836-02BC80160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Mittakaava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6BB7F1F2-1737-CE05-BECF-EE5056E8D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Mittakaava on suhdeluku, joka ilmaisee esimerkiksi kuvan, kartan, piirroksen tai kuvion koon suhteessa yhdenmuotoiseen kappaleeseen.</a:t>
            </a:r>
          </a:p>
          <a:p>
            <a:r>
              <a:rPr lang="fi-FI" sz="2000" dirty="0"/>
              <a:t>Mittakaavaa käytetään usein kartoissa, pohjapiirroksissa ja pienoismalleissa.</a:t>
            </a:r>
          </a:p>
          <a:p>
            <a:r>
              <a:rPr lang="fi-FI" sz="2000" dirty="0"/>
              <a:t>Yhdenmuotoisten kuvioiden vastinpituuksien suhdetta kutsutaan </a:t>
            </a:r>
            <a:r>
              <a:rPr lang="fi-FI" sz="2000" b="1" i="1" dirty="0"/>
              <a:t>mittakaavaksi</a:t>
            </a:r>
            <a:r>
              <a:rPr lang="fi-FI" sz="2000" dirty="0"/>
              <a:t>.</a:t>
            </a:r>
          </a:p>
          <a:p>
            <a:pPr marL="0" indent="0">
              <a:buNone/>
            </a:pPr>
            <a:r>
              <a:rPr lang="fi-FI" sz="2400" b="1" dirty="0"/>
              <a:t>Esimerkki 2 – mittakaava</a:t>
            </a:r>
          </a:p>
          <a:p>
            <a:r>
              <a:rPr lang="fi-FI" sz="2000" dirty="0"/>
              <a:t>Kolmiot ovat yhdenmuotoisia. Määritä kolmioiden mittakaava.</a:t>
            </a:r>
          </a:p>
          <a:p>
            <a:endParaRPr lang="fi-FI" sz="1600" dirty="0"/>
          </a:p>
          <a:p>
            <a:pPr marL="0" indent="0">
              <a:buNone/>
            </a:pPr>
            <a:endParaRPr lang="fi-FI" sz="1600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A7D37F21-9B5E-5479-5445-49F5BD38F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836" y="4226030"/>
            <a:ext cx="4964914" cy="19509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iruutu 8">
                <a:extLst>
                  <a:ext uri="{FF2B5EF4-FFF2-40B4-BE49-F238E27FC236}">
                    <a16:creationId xmlns:a16="http://schemas.microsoft.com/office/drawing/2014/main" id="{BAAA161C-0398-C679-1295-A0A558CE184D}"/>
                  </a:ext>
                </a:extLst>
              </p:cNvPr>
              <p:cNvSpPr txBox="1"/>
              <p:nvPr/>
            </p:nvSpPr>
            <p:spPr>
              <a:xfrm>
                <a:off x="1256145" y="4226030"/>
                <a:ext cx="4710545" cy="21786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000" dirty="0"/>
                  <a:t>Mittakaava on vastinpituuksien suhde.</a:t>
                </a:r>
              </a:p>
              <a:p>
                <a:endParaRPr lang="fi-FI" sz="20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i-FI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6 </m:t>
                          </m:r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fi-FI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fi-FI" sz="2000" b="0" dirty="0"/>
              </a:p>
              <a:p>
                <a:endParaRPr lang="fi-FI" sz="2000" b="0" dirty="0"/>
              </a:p>
              <a:p>
                <a:r>
                  <a:rPr lang="fi-FI" sz="2000" dirty="0"/>
                  <a:t>Kolmioiden mittakaava on 3 : 1.</a:t>
                </a:r>
              </a:p>
              <a:p>
                <a:endParaRPr lang="fi-FI" dirty="0"/>
              </a:p>
            </p:txBody>
          </p:sp>
        </mc:Choice>
        <mc:Fallback xmlns="">
          <p:sp>
            <p:nvSpPr>
              <p:cNvPr id="9" name="Tekstiruutu 8">
                <a:extLst>
                  <a:ext uri="{FF2B5EF4-FFF2-40B4-BE49-F238E27FC236}">
                    <a16:creationId xmlns:a16="http://schemas.microsoft.com/office/drawing/2014/main" id="{BAAA161C-0398-C679-1295-A0A558CE1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6145" y="4226030"/>
                <a:ext cx="4710545" cy="2178673"/>
              </a:xfrm>
              <a:prstGeom prst="rect">
                <a:avLst/>
              </a:prstGeom>
              <a:blipFill>
                <a:blip r:embed="rId3"/>
                <a:stretch>
                  <a:fillRect l="-1294" t="-139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534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5B239E-D26A-AFE6-0139-81F2CFA6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3 - mittakaava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2E28C3-2060-F5F6-319D-BEB38FED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25" y="1336062"/>
            <a:ext cx="10263360" cy="4185876"/>
          </a:xfrm>
        </p:spPr>
        <p:txBody>
          <a:bodyPr/>
          <a:lstStyle/>
          <a:p>
            <a:r>
              <a:rPr lang="fi-FI" dirty="0"/>
              <a:t>Kartalla Helsingin ja Tallinnan välinen etäisyys on 4 cm ja luonnossa 80 kilometriä. Määritä kartan mittakaava?</a:t>
            </a:r>
          </a:p>
          <a:p>
            <a:endParaRPr lang="fi-FI" dirty="0"/>
          </a:p>
        </p:txBody>
      </p:sp>
      <p:graphicFrame>
        <p:nvGraphicFramePr>
          <p:cNvPr id="7" name="Taulukko 6">
            <a:extLst>
              <a:ext uri="{FF2B5EF4-FFF2-40B4-BE49-F238E27FC236}">
                <a16:creationId xmlns:a16="http://schemas.microsoft.com/office/drawing/2014/main" id="{324DFB1B-CB94-7143-5470-2282688526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32343"/>
              </p:ext>
            </p:extLst>
          </p:nvPr>
        </p:nvGraphicFramePr>
        <p:xfrm>
          <a:off x="1173178" y="2213044"/>
          <a:ext cx="560007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690">
                  <a:extLst>
                    <a:ext uri="{9D8B030D-6E8A-4147-A177-3AD203B41FA5}">
                      <a16:colId xmlns:a16="http://schemas.microsoft.com/office/drawing/2014/main" val="1093407439"/>
                    </a:ext>
                  </a:extLst>
                </a:gridCol>
                <a:gridCol w="1866690">
                  <a:extLst>
                    <a:ext uri="{9D8B030D-6E8A-4147-A177-3AD203B41FA5}">
                      <a16:colId xmlns:a16="http://schemas.microsoft.com/office/drawing/2014/main" val="3448211755"/>
                    </a:ext>
                  </a:extLst>
                </a:gridCol>
                <a:gridCol w="1866690">
                  <a:extLst>
                    <a:ext uri="{9D8B030D-6E8A-4147-A177-3AD203B41FA5}">
                      <a16:colId xmlns:a16="http://schemas.microsoft.com/office/drawing/2014/main" val="310122917"/>
                    </a:ext>
                  </a:extLst>
                </a:gridCol>
              </a:tblGrid>
              <a:tr h="351752">
                <a:tc>
                  <a:txBody>
                    <a:bodyPr/>
                    <a:lstStyle/>
                    <a:p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Etäisyys (cm)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>
                          <a:solidFill>
                            <a:schemeClr val="tx1"/>
                          </a:solidFill>
                        </a:rPr>
                        <a:t>Mittakaava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337512"/>
                  </a:ext>
                </a:extLst>
              </a:tr>
              <a:tr h="351752"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Kartta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336613"/>
                  </a:ext>
                </a:extLst>
              </a:tr>
              <a:tr h="351752">
                <a:tc>
                  <a:txBody>
                    <a:bodyPr/>
                    <a:lstStyle/>
                    <a:p>
                      <a:r>
                        <a:rPr lang="fi-FI" dirty="0">
                          <a:solidFill>
                            <a:schemeClr val="tx1"/>
                          </a:solidFill>
                        </a:rPr>
                        <a:t>Maasto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8 000 000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x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0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4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E7B753-3E49-3C20-8CC9-A7DE18B87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Kolmion ominaisuuksia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098421-316E-B471-7C1C-3D8E076D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22687" cy="4351338"/>
          </a:xfrm>
        </p:spPr>
        <p:txBody>
          <a:bodyPr/>
          <a:lstStyle/>
          <a:p>
            <a:r>
              <a:rPr lang="fi-FI" dirty="0"/>
              <a:t>Kolmion kulmien summa on 180°</a:t>
            </a:r>
          </a:p>
          <a:p>
            <a:r>
              <a:rPr lang="fi-FI" dirty="0"/>
              <a:t>Kolmioiden kk-lause.</a:t>
            </a:r>
          </a:p>
          <a:p>
            <a:pPr lvl="1"/>
            <a:r>
              <a:rPr lang="fi-FI" dirty="0"/>
              <a:t>Jos kolmion kaksi kulmaa ovat yhtä suuret kuin vastinkulmat toisessa kolmiossa, kolmiot ovat yhdenmuotoiset.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3D7041E-1EB9-6C58-1451-B89394D07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7804" y="1590676"/>
            <a:ext cx="5771558" cy="488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53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F5604F-E793-1EA3-B6AE-C104B07E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Kk-lause esimerkki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1E81679-2CD3-2AB3-5BC1-20A4CAA0FE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1501" y="1536663"/>
            <a:ext cx="6386524" cy="144236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47B5DD1-3E28-5851-34FE-F17BA119C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9000"/>
            <a:ext cx="6219825" cy="2030439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1B9677F4-D1AF-054D-6054-E7CBEB7861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0955" b="50853"/>
          <a:stretch/>
        </p:blipFill>
        <p:spPr>
          <a:xfrm>
            <a:off x="7215432" y="1027906"/>
            <a:ext cx="4767018" cy="1797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02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3701" y="365125"/>
            <a:ext cx="7516274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55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6106377" cy="372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251</Words>
  <Application>Microsoft Office PowerPoint</Application>
  <PresentationFormat>Laajakuva</PresentationFormat>
  <Paragraphs>38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Times New Roman</vt:lpstr>
      <vt:lpstr>Office-teema</vt:lpstr>
      <vt:lpstr>Oppitunnit 15-16</vt:lpstr>
      <vt:lpstr>Yhdenmuotoisuus</vt:lpstr>
      <vt:lpstr>Esimerkki 1- yhdenmuotoisuus</vt:lpstr>
      <vt:lpstr>Mittakaava</vt:lpstr>
      <vt:lpstr>Esimerkki 3 - mittakaava</vt:lpstr>
      <vt:lpstr>Kolmion ominaisuuksia</vt:lpstr>
      <vt:lpstr>Kk-lause esimerkki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15-16</dc:title>
  <dc:creator>Brenda Simenson</dc:creator>
  <cp:lastModifiedBy>-</cp:lastModifiedBy>
  <cp:revision>5</cp:revision>
  <dcterms:created xsi:type="dcterms:W3CDTF">2024-10-30T15:18:50Z</dcterms:created>
  <dcterms:modified xsi:type="dcterms:W3CDTF">2024-12-04T14:38:57Z</dcterms:modified>
</cp:coreProperties>
</file>