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1" d="100"/>
          <a:sy n="61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A1513-7514-48BB-830E-E5E903362B39}" type="datetimeFigureOut">
              <a:rPr lang="fi-FI" smtClean="0"/>
              <a:t>2.10.2017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99570-B37F-47F5-A1A5-843F375619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57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A1E1-5A83-4C08-A3A2-440121518CED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21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7CD77-EDD9-49D0-A3EF-52B46CA7EA25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3768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A6ED5-1FC1-4FB9-9548-6F0FB59219C6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481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4AD1-A178-4A24-B7E5-1CB2987BEFB7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32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9DB1B-2FAC-44F4-A4F8-F4FFED1442B4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314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A153C-B5B9-4389-A823-61ED685ABDBA}" type="datetime1">
              <a:rPr lang="fi-FI" smtClean="0"/>
              <a:t>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832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AB59-5E5E-479F-AC32-0B87D97E8BCD}" type="datetime1">
              <a:rPr lang="fi-FI" smtClean="0"/>
              <a:t>2.10.2017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444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51E-D79A-4E66-B6D8-BB93D0B7F81E}" type="datetime1">
              <a:rPr lang="fi-FI" smtClean="0"/>
              <a:t>2.10.2017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526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6836-83B4-4935-801F-FAADF0A684D8}" type="datetime1">
              <a:rPr lang="fi-FI" smtClean="0"/>
              <a:t>2.10.2017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369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C0B1-DDE9-4CF5-B06D-D477AC4E40E4}" type="datetime1">
              <a:rPr lang="fi-FI" smtClean="0"/>
              <a:t>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5895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74E7-4431-47E1-BBC3-64D4746450A5}" type="datetime1">
              <a:rPr lang="fi-FI" smtClean="0"/>
              <a:t>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753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1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804E8-0E9F-4035-A6E1-6E31CEB61B55}" type="datetime1">
              <a:rPr lang="fi-FI" smtClean="0"/>
              <a:t>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J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3D08B-F2C1-486D-A97E-8E6000081F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654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>
                <a:latin typeface="AR CENA" panose="02000000000000000000" pitchFamily="2" charset="0"/>
              </a:rPr>
              <a:t>Arvonelikenttä</a:t>
            </a:r>
            <a:endParaRPr lang="fi-FI" dirty="0">
              <a:latin typeface="AR CENA" panose="02000000000000000000" pitchFamily="2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latin typeface="AR CENA" panose="02000000000000000000" pitchFamily="2" charset="0"/>
              </a:rPr>
              <a:t>Etiikan opetukseen pohdintatehtävä</a:t>
            </a:r>
            <a:endParaRPr lang="fi-FI" dirty="0">
              <a:latin typeface="AR CENA" panose="02000000000000000000" pitchFamily="2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6256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Lisäpohdittavaa: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Onko olemassa oikeita mielipiteitä? Ts. faktan, fiktion ja mielipiteiden erottaminen…</a:t>
            </a:r>
          </a:p>
          <a:p>
            <a:r>
              <a:rPr lang="fi-FI" dirty="0" smtClean="0"/>
              <a:t>Mitä, jos omat mielipiteet ovat ristiriitaisia, millä perusteella tehdä päätöksiä?</a:t>
            </a:r>
          </a:p>
          <a:p>
            <a:r>
              <a:rPr lang="fi-FI" dirty="0" smtClean="0"/>
              <a:t>Miten keskustella suurista kysymyksistä ilman turhaa kiihkoilua?</a:t>
            </a:r>
          </a:p>
          <a:p>
            <a:r>
              <a:rPr lang="fi-FI" dirty="0" smtClean="0"/>
              <a:t>Kenen pitäisi saada tehdä päätöksiä näissä asioissa?</a:t>
            </a:r>
          </a:p>
          <a:p>
            <a:r>
              <a:rPr lang="fi-FI" dirty="0" smtClean="0"/>
              <a:t>Entä, jos eri aikoina ja eri yhteiskunnissa tehdään erilaisia tulkintoja näistä, mitä johtopäätöksiä siitä tulisi vetää?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1295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Ohjeistus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Voidaan tehdä nopeana tuntityönä tai pidempänä projektina</a:t>
            </a:r>
          </a:p>
          <a:p>
            <a:r>
              <a:rPr lang="fi-FI" dirty="0" smtClean="0"/>
              <a:t>Voidaan tehdä </a:t>
            </a:r>
            <a:r>
              <a:rPr lang="fi-FI" dirty="0" err="1" smtClean="0"/>
              <a:t>arvonelikenttänä</a:t>
            </a:r>
            <a:r>
              <a:rPr lang="fi-FI" dirty="0" smtClean="0"/>
              <a:t> yhdelle isommalle paperille, tai yksittäisinä </a:t>
            </a:r>
            <a:r>
              <a:rPr lang="fi-FI" dirty="0" err="1" smtClean="0"/>
              <a:t>dioina/postereina</a:t>
            </a:r>
            <a:endParaRPr lang="fi-FI" dirty="0" smtClean="0"/>
          </a:p>
          <a:p>
            <a:r>
              <a:rPr lang="fi-FI" dirty="0" smtClean="0"/>
              <a:t>Pohdi annettuja suuria eettisiä teemoja </a:t>
            </a:r>
            <a:r>
              <a:rPr lang="fi-FI" dirty="0" err="1" smtClean="0"/>
              <a:t>puolesta-</a:t>
            </a:r>
            <a:r>
              <a:rPr lang="fi-FI" dirty="0" smtClean="0"/>
              <a:t> ja vastaan näkökulmista</a:t>
            </a:r>
          </a:p>
          <a:p>
            <a:r>
              <a:rPr lang="fi-FI" dirty="0" smtClean="0"/>
              <a:t>Pyri löytämään mahdollisimman paljon sekä </a:t>
            </a:r>
            <a:r>
              <a:rPr lang="fi-FI" dirty="0" err="1" smtClean="0"/>
              <a:t>puolesta-</a:t>
            </a:r>
            <a:r>
              <a:rPr lang="fi-FI" dirty="0" smtClean="0"/>
              <a:t> että </a:t>
            </a:r>
            <a:r>
              <a:rPr lang="fi-FI" dirty="0" err="1" smtClean="0"/>
              <a:t>vastaan-argumentteja</a:t>
            </a:r>
            <a:endParaRPr lang="fi-FI" dirty="0"/>
          </a:p>
          <a:p>
            <a:r>
              <a:rPr lang="fi-FI" dirty="0" smtClean="0"/>
              <a:t>Älä yritä löytää kaikkea omasta päästäsi, vaan laajenna perspektiiviä aiheesta käytäviin keskusteluihin ja kysele kavereiltakin</a:t>
            </a:r>
          </a:p>
          <a:p>
            <a:r>
              <a:rPr lang="fi-FI" dirty="0" smtClean="0"/>
              <a:t>Tavoitteena on ymmärtää, että asioihin </a:t>
            </a:r>
            <a:r>
              <a:rPr lang="fi-FI" dirty="0" err="1" smtClean="0"/>
              <a:t>löyty</a:t>
            </a:r>
            <a:r>
              <a:rPr lang="fi-FI" dirty="0" smtClean="0"/>
              <a:t> paljon erilaisia näkökulmia ja perusteluita. Kaikki ei ole aina mustavalkoista, vai onko, pohdi sitäkin.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11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33717"/>
              </p:ext>
            </p:extLst>
          </p:nvPr>
        </p:nvGraphicFramePr>
        <p:xfrm>
          <a:off x="297063" y="216976"/>
          <a:ext cx="3960440" cy="3097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/>
                <a:gridCol w="1980220"/>
              </a:tblGrid>
              <a:tr h="719724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abortin</a:t>
                      </a:r>
                      <a:r>
                        <a:rPr lang="fi-FI" sz="1600" baseline="0" dirty="0" smtClean="0"/>
                        <a:t> kannattajat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abortin vastustajat</a:t>
                      </a:r>
                      <a:endParaRPr lang="fi-FI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772295"/>
              </p:ext>
            </p:extLst>
          </p:nvPr>
        </p:nvGraphicFramePr>
        <p:xfrm>
          <a:off x="4860032" y="223348"/>
          <a:ext cx="3960440" cy="3097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/>
                <a:gridCol w="1980220"/>
              </a:tblGrid>
              <a:tr h="719724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eutanasian</a:t>
                      </a:r>
                      <a:r>
                        <a:rPr lang="fi-FI" sz="1600" baseline="0" dirty="0" smtClean="0"/>
                        <a:t> kannattajat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eutanasian</a:t>
                      </a:r>
                    </a:p>
                    <a:p>
                      <a:r>
                        <a:rPr lang="fi-FI" sz="1600" dirty="0" smtClean="0"/>
                        <a:t>vastustajat</a:t>
                      </a:r>
                      <a:endParaRPr lang="fi-FI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ulukk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849924"/>
              </p:ext>
            </p:extLst>
          </p:nvPr>
        </p:nvGraphicFramePr>
        <p:xfrm>
          <a:off x="323528" y="3573016"/>
          <a:ext cx="3960440" cy="3097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/>
                <a:gridCol w="1980220"/>
              </a:tblGrid>
              <a:tr h="719724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kuolemanra</a:t>
                      </a:r>
                      <a:r>
                        <a:rPr lang="fi-FI" sz="1600" baseline="0" dirty="0" smtClean="0"/>
                        <a:t>ngaistus kannattajat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kuolemanrangaistus</a:t>
                      </a:r>
                      <a:r>
                        <a:rPr lang="fi-FI" sz="1600" baseline="0" dirty="0" smtClean="0"/>
                        <a:t> vastustajat</a:t>
                      </a:r>
                      <a:endParaRPr lang="fi-FI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ulukk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077776"/>
              </p:ext>
            </p:extLst>
          </p:nvPr>
        </p:nvGraphicFramePr>
        <p:xfrm>
          <a:off x="4860032" y="3573016"/>
          <a:ext cx="3960440" cy="3097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/>
                <a:gridCol w="1980220"/>
              </a:tblGrid>
              <a:tr h="719724"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eläinkokeiden</a:t>
                      </a:r>
                    </a:p>
                    <a:p>
                      <a:r>
                        <a:rPr lang="fi-FI" sz="1600" baseline="0" dirty="0" smtClean="0"/>
                        <a:t>kannattajat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eläinkokeiden</a:t>
                      </a:r>
                      <a:r>
                        <a:rPr lang="fi-FI" sz="1600" baseline="0" dirty="0" smtClean="0"/>
                        <a:t> vastustajat</a:t>
                      </a:r>
                      <a:endParaRPr lang="fi-FI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 smtClean="0"/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Suorakulmio 7"/>
          <p:cNvSpPr/>
          <p:nvPr/>
        </p:nvSpPr>
        <p:spPr>
          <a:xfrm>
            <a:off x="3086096" y="6144487"/>
            <a:ext cx="263084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4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ONNIE" panose="02000000000000000000" pitchFamily="2" charset="0"/>
              </a:rPr>
              <a:t>arvonelikenttä</a:t>
            </a:r>
            <a:endParaRPr lang="fi-FI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BONNIE" panose="02000000000000000000" pitchFamily="2" charset="0"/>
            </a:endParaRPr>
          </a:p>
        </p:txBody>
      </p:sp>
      <p:pic>
        <p:nvPicPr>
          <p:cNvPr id="10" name="Picture 2" descr="C:\Users\opettaja\AppData\Local\Microsoft\Windows\Temporary Internet Files\Content.IE5\RZRTJF63\Thumb-up[1]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15" y="2696705"/>
            <a:ext cx="862483" cy="95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opettaja\AppData\Local\Microsoft\Windows\Temporary Internet Files\Content.IE5\RZRTJF63\Thumb-up[1]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96705"/>
            <a:ext cx="862483" cy="95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opettaja\AppData\Local\Microsoft\Windows\Temporary Internet Files\Content.IE5\YNY895NV\thumb-down-silhouette[1]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298" y="2852936"/>
            <a:ext cx="882222" cy="88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opettaja\AppData\Local\Microsoft\Windows\Temporary Internet Files\Content.IE5\YNY895NV\thumb-down-silhouette[1]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852936"/>
            <a:ext cx="882222" cy="88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812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R CENA" panose="02000000000000000000" pitchFamily="2" charset="0"/>
              </a:rPr>
              <a:t>Abortti</a:t>
            </a:r>
            <a:endParaRPr lang="fi-FI" dirty="0">
              <a:latin typeface="AR CENA" panose="02000000000000000000" pitchFamily="2" charset="0"/>
            </a:endParaRP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263413"/>
              </p:ext>
            </p:extLst>
          </p:nvPr>
        </p:nvGraphicFramePr>
        <p:xfrm>
          <a:off x="471054" y="1433945"/>
          <a:ext cx="8229600" cy="4925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15643">
                <a:tc>
                  <a:txBody>
                    <a:bodyPr/>
                    <a:lstStyle/>
                    <a:p>
                      <a:r>
                        <a:rPr lang="fi-FI" dirty="0" smtClean="0"/>
                        <a:t>abortin kannattajien perusteita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abortin vastustajien</a:t>
                      </a:r>
                      <a:r>
                        <a:rPr lang="fi-FI" baseline="0" dirty="0" smtClean="0"/>
                        <a:t> perusteita</a:t>
                      </a:r>
                      <a:endParaRPr lang="fi-FI" dirty="0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opettaja\AppData\Local\Microsoft\Windows\Temporary Internet Files\Content.IE5\RZRTJF63\Thumb-up[1]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90" y="216976"/>
            <a:ext cx="862483" cy="95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pettaja\AppData\Local\Microsoft\Windows\Temporary Internet Files\Content.IE5\YNY895NV\thumb-down-silhouette[1]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129" y="305239"/>
            <a:ext cx="882222" cy="88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265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R CENA" panose="02000000000000000000" pitchFamily="2" charset="0"/>
              </a:rPr>
              <a:t>Eutanasia</a:t>
            </a:r>
            <a:endParaRPr lang="fi-FI" dirty="0">
              <a:latin typeface="AR CENA" panose="02000000000000000000" pitchFamily="2" charset="0"/>
            </a:endParaRP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3866948"/>
              </p:ext>
            </p:extLst>
          </p:nvPr>
        </p:nvGraphicFramePr>
        <p:xfrm>
          <a:off x="471054" y="1433945"/>
          <a:ext cx="8229600" cy="4925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15643">
                <a:tc>
                  <a:txBody>
                    <a:bodyPr/>
                    <a:lstStyle/>
                    <a:p>
                      <a:r>
                        <a:rPr lang="fi-FI" dirty="0" smtClean="0"/>
                        <a:t>eutanasian kannattajien perusteita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eutanasian vastustajien</a:t>
                      </a:r>
                      <a:r>
                        <a:rPr lang="fi-FI" baseline="0" dirty="0" smtClean="0"/>
                        <a:t> perusteita</a:t>
                      </a:r>
                      <a:endParaRPr lang="fi-FI" dirty="0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opettaja\AppData\Local\Microsoft\Windows\Temporary Internet Files\Content.IE5\RZRTJF63\Thumb-up[1]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90" y="216976"/>
            <a:ext cx="862483" cy="95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pettaja\AppData\Local\Microsoft\Windows\Temporary Internet Files\Content.IE5\YNY895NV\thumb-down-silhouette[1]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129" y="305239"/>
            <a:ext cx="882222" cy="88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916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R CENA" panose="02000000000000000000" pitchFamily="2" charset="0"/>
              </a:rPr>
              <a:t>Kuolemanrangaistus</a:t>
            </a:r>
            <a:endParaRPr lang="fi-FI" dirty="0">
              <a:latin typeface="AR CENA" panose="02000000000000000000" pitchFamily="2" charset="0"/>
            </a:endParaRP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1268536"/>
              </p:ext>
            </p:extLst>
          </p:nvPr>
        </p:nvGraphicFramePr>
        <p:xfrm>
          <a:off x="471054" y="1433945"/>
          <a:ext cx="8229600" cy="49495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15643">
                <a:tc>
                  <a:txBody>
                    <a:bodyPr/>
                    <a:lstStyle/>
                    <a:p>
                      <a:r>
                        <a:rPr lang="fi-FI" dirty="0" smtClean="0"/>
                        <a:t>kuolemanrangaistuksen kannattajien perusteita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kuolemanrangaistuksen vastustajien</a:t>
                      </a:r>
                      <a:r>
                        <a:rPr lang="fi-FI" baseline="0" dirty="0" smtClean="0"/>
                        <a:t> perusteita</a:t>
                      </a:r>
                      <a:endParaRPr lang="fi-FI" dirty="0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opettaja\AppData\Local\Microsoft\Windows\Temporary Internet Files\Content.IE5\RZRTJF63\Thumb-up[1]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90" y="216976"/>
            <a:ext cx="862483" cy="95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pettaja\AppData\Local\Microsoft\Windows\Temporary Internet Files\Content.IE5\YNY895NV\thumb-down-silhouette[1]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129" y="305239"/>
            <a:ext cx="882222" cy="88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0076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R CENA" panose="02000000000000000000" pitchFamily="2" charset="0"/>
              </a:rPr>
              <a:t>Eläinkokeet</a:t>
            </a:r>
            <a:endParaRPr lang="fi-FI" dirty="0">
              <a:latin typeface="AR CENA" panose="02000000000000000000" pitchFamily="2" charset="0"/>
            </a:endParaRP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1822941"/>
              </p:ext>
            </p:extLst>
          </p:nvPr>
        </p:nvGraphicFramePr>
        <p:xfrm>
          <a:off x="471054" y="1433945"/>
          <a:ext cx="8229600" cy="4925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15643">
                <a:tc>
                  <a:txBody>
                    <a:bodyPr/>
                    <a:lstStyle/>
                    <a:p>
                      <a:r>
                        <a:rPr lang="fi-FI" dirty="0" smtClean="0"/>
                        <a:t>eläinkokeiden kannattajien perusteita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eläinkokeiden vastustajien</a:t>
                      </a:r>
                      <a:r>
                        <a:rPr lang="fi-FI" baseline="0" dirty="0" smtClean="0"/>
                        <a:t> perusteita</a:t>
                      </a:r>
                      <a:endParaRPr lang="fi-FI" dirty="0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6156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opettaja\AppData\Local\Microsoft\Windows\Temporary Internet Files\Content.IE5\RZRTJF63\Thumb-up[1]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90" y="216976"/>
            <a:ext cx="862483" cy="95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pettaja\AppData\Local\Microsoft\Windows\Temporary Internet Files\Content.IE5\YNY895NV\thumb-down-silhouette[1]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129" y="305239"/>
            <a:ext cx="882222" cy="88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2216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12544" y="157643"/>
            <a:ext cx="8229600" cy="914400"/>
          </a:xfrm>
        </p:spPr>
        <p:txBody>
          <a:bodyPr>
            <a:normAutofit/>
          </a:bodyPr>
          <a:lstStyle/>
          <a:p>
            <a:r>
              <a:rPr lang="fi-FI" sz="1400" b="1" dirty="0" smtClean="0">
                <a:solidFill>
                  <a:srgbClr val="FF0000"/>
                </a:solidFill>
              </a:rPr>
              <a:t>Abortti</a:t>
            </a:r>
            <a:r>
              <a:rPr lang="fi-FI" sz="1100" dirty="0" smtClean="0"/>
              <a:t/>
            </a:r>
            <a:br>
              <a:rPr lang="fi-FI" sz="1100" dirty="0" smtClean="0"/>
            </a:br>
            <a:r>
              <a:rPr lang="fi-FI" sz="1100" dirty="0" smtClean="0"/>
              <a:t>raskaudenkeskeytys – sikiön keinotekoinen poistaminen kohdusta</a:t>
            </a:r>
            <a:br>
              <a:rPr lang="fi-FI" sz="1100" dirty="0" smtClean="0"/>
            </a:br>
            <a:r>
              <a:rPr lang="fi-FI" sz="1100" dirty="0" smtClean="0"/>
              <a:t>(Suomessa ennen 20. raskausviikkoa, tai vaikean poikkeavuuden perusteella ennen 24. raskausviikkoa)</a:t>
            </a:r>
            <a:endParaRPr lang="fi-FI" sz="11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443542" y="1106742"/>
            <a:ext cx="4040188" cy="216024"/>
          </a:xfrm>
        </p:spPr>
        <p:txBody>
          <a:bodyPr>
            <a:normAutofit fontScale="85000" lnSpcReduction="10000"/>
          </a:bodyPr>
          <a:lstStyle/>
          <a:p>
            <a:r>
              <a:rPr lang="fi-FI" sz="1100" dirty="0" smtClean="0"/>
              <a:t>Abortin kannattajien </a:t>
            </a:r>
            <a:r>
              <a:rPr lang="fi-FI" sz="1100" dirty="0" smtClean="0"/>
              <a:t>perusteita:</a:t>
            </a:r>
            <a:endParaRPr lang="fi-FI" sz="1100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half" idx="3"/>
          </p:nvPr>
        </p:nvSpPr>
        <p:spPr>
          <a:xfrm>
            <a:off x="4668011" y="1160748"/>
            <a:ext cx="4041775" cy="216024"/>
          </a:xfrm>
        </p:spPr>
        <p:txBody>
          <a:bodyPr>
            <a:normAutofit fontScale="85000" lnSpcReduction="10000"/>
          </a:bodyPr>
          <a:lstStyle/>
          <a:p>
            <a:r>
              <a:rPr lang="fi-FI" sz="1100" i="1" dirty="0" smtClean="0"/>
              <a:t>Abortin vastustajien </a:t>
            </a:r>
            <a:r>
              <a:rPr lang="fi-FI" sz="1100" i="1" dirty="0" smtClean="0"/>
              <a:t>perusteita:</a:t>
            </a:r>
            <a:endParaRPr lang="fi-FI" sz="1100" i="1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2"/>
          </p:nvPr>
        </p:nvSpPr>
        <p:spPr>
          <a:xfrm>
            <a:off x="179512" y="1376771"/>
            <a:ext cx="4208207" cy="5113943"/>
          </a:xfrm>
        </p:spPr>
        <p:txBody>
          <a:bodyPr>
            <a:normAutofit/>
          </a:bodyPr>
          <a:lstStyle/>
          <a:p>
            <a:r>
              <a:rPr lang="fi-FI" sz="1000" dirty="0" smtClean="0"/>
              <a:t>Raiskausten uhrien ei pitäisi joutua vasten tahtoaan synnyttämään lasta (jonka isä on ei-toivottu</a:t>
            </a:r>
            <a:r>
              <a:rPr lang="fi-FI" sz="1000" dirty="0" smtClean="0"/>
              <a:t>)</a:t>
            </a:r>
          </a:p>
          <a:p>
            <a:r>
              <a:rPr lang="fi-FI" sz="1000" dirty="0" smtClean="0"/>
              <a:t>Yksilöllä tulee olla valinnanvapaus itseään koskevissa kysymyksissä</a:t>
            </a:r>
            <a:endParaRPr lang="fi-FI" sz="1000" dirty="0" smtClean="0"/>
          </a:p>
          <a:p>
            <a:r>
              <a:rPr lang="fi-FI" sz="1000" dirty="0" smtClean="0"/>
              <a:t>Abortti ei ole murha, koska sikiötä ei voi pitää vielä kehittyneenä persoonana (?)</a:t>
            </a:r>
          </a:p>
          <a:p>
            <a:r>
              <a:rPr lang="fi-FI" sz="1000" dirty="0" smtClean="0"/>
              <a:t>”vahinkolapset” eivät välttämättä saa tarvitsemaansa vanhemmuutta (ja voivat siten kasvaa ”ei-toivottuina” lapsina)</a:t>
            </a:r>
          </a:p>
          <a:p>
            <a:r>
              <a:rPr lang="fi-FI" sz="1000" dirty="0" smtClean="0"/>
              <a:t>Lapselle ei ole hyvä kasvaa ”ei-toivottuna”</a:t>
            </a:r>
          </a:p>
          <a:p>
            <a:r>
              <a:rPr lang="fi-FI" sz="1000" dirty="0" smtClean="0"/>
              <a:t>Lapselle ei ole hyväksi kasvaa kyseenalaisissa olosuhteissa, mahdollisesti hyljeksittynä ja huonoa hoivaa saavana – ehkä ilman </a:t>
            </a:r>
            <a:r>
              <a:rPr lang="fi-FI" sz="1000" dirty="0" smtClean="0"/>
              <a:t>isää/äitiä/kunnollista </a:t>
            </a:r>
            <a:r>
              <a:rPr lang="fi-FI" sz="1000" dirty="0" smtClean="0"/>
              <a:t>hoitajaa</a:t>
            </a:r>
          </a:p>
          <a:p>
            <a:r>
              <a:rPr lang="fi-FI" sz="1000" dirty="0" smtClean="0"/>
              <a:t>Yhteiskunnan kannalta tällaiselle ”ei-toivotulla” lapsella voi olla kuormittava vaikutus -&gt; sosiaalituet, taipumus epäsosiaaliseen käyttäytymiseen, taipumus rikollisuuteen yleistä jne.</a:t>
            </a:r>
            <a:r>
              <a:rPr lang="fi-FI" sz="1000" dirty="0"/>
              <a:t> </a:t>
            </a:r>
            <a:r>
              <a:rPr lang="fi-FI" sz="1000" dirty="0" smtClean="0"/>
              <a:t>-&gt; esim. 5 vuotta perhekotia maksaa n. 500 000 euroa</a:t>
            </a:r>
          </a:p>
          <a:p>
            <a:r>
              <a:rPr lang="fi-FI" sz="1000" dirty="0" smtClean="0"/>
              <a:t>Yksi ”lipsahdus” voi ”orjuuttaa” äidin pitkäksi aikaa/loppuelämäkseen</a:t>
            </a:r>
          </a:p>
          <a:p>
            <a:r>
              <a:rPr lang="fi-FI" sz="1000" dirty="0" smtClean="0"/>
              <a:t>Adoptoitavaksi luovuttaminen ei välttämättä yhtään sen parempi vaihtoehto lapsen (tai yhteiskunnan) kannalta</a:t>
            </a:r>
          </a:p>
          <a:p>
            <a:r>
              <a:rPr lang="fi-FI" sz="1000" dirty="0" smtClean="0"/>
              <a:t>Yhteiskunnalla ei ole oikeutta päättää ”naisen kehosta”</a:t>
            </a:r>
          </a:p>
          <a:p>
            <a:r>
              <a:rPr lang="fi-FI" sz="1000" dirty="0" smtClean="0"/>
              <a:t>Abortin kieltäminen yhteiskunnan toimesta lisää mahdollisia abortteja puoskarien taholta, tai äidin omia terveydellisesti kenties hyvinkin vaarallisia yrityksiä (voi johtaa esim. steriiliyteen)</a:t>
            </a:r>
          </a:p>
          <a:p>
            <a:pPr>
              <a:buNone/>
            </a:pPr>
            <a:endParaRPr lang="fi-FI" sz="1000" dirty="0" smtClean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4572001" y="1376772"/>
            <a:ext cx="4391730" cy="4806534"/>
          </a:xfrm>
        </p:spPr>
        <p:txBody>
          <a:bodyPr>
            <a:normAutofit/>
          </a:bodyPr>
          <a:lstStyle/>
          <a:p>
            <a:r>
              <a:rPr lang="fi-FI" sz="1000" dirty="0" smtClean="0"/>
              <a:t>Abortti on murha</a:t>
            </a:r>
          </a:p>
          <a:p>
            <a:r>
              <a:rPr lang="fi-FI" sz="1000" dirty="0"/>
              <a:t>V</a:t>
            </a:r>
            <a:r>
              <a:rPr lang="fi-FI" sz="1000" dirty="0" smtClean="0"/>
              <a:t>ähentää </a:t>
            </a:r>
            <a:r>
              <a:rPr lang="fi-FI" sz="1000" dirty="0" smtClean="0"/>
              <a:t>ihmishengen arvoa</a:t>
            </a:r>
          </a:p>
          <a:p>
            <a:r>
              <a:rPr lang="fi-FI" sz="1000" dirty="0" smtClean="0"/>
              <a:t>Abortista tulee helposti ratkaisu irtosuhteiden ”vahinkoihin” (ks. seuraava kohta)</a:t>
            </a:r>
          </a:p>
          <a:p>
            <a:r>
              <a:rPr lang="fi-FI" sz="1000" dirty="0" smtClean="0"/>
              <a:t>Aborttia ei tulisi käyttää syntyvyyden ehkäisyssä   -&gt; muitakin keinoja on olemassa: seksistä pidättäytyminen, seksin sisällyttäminen vain avioliittoon, kondomi, ehkäisylääkkeet ja muut välineet</a:t>
            </a:r>
          </a:p>
          <a:p>
            <a:r>
              <a:rPr lang="fi-FI" sz="1000" dirty="0" smtClean="0"/>
              <a:t>Yhteiskunnan tulee kannustaa syntyvyyden lisäämisen ja potentiaalisesti hyvien kansalaisten synnyttämiseen -&gt; usein vaikeistakin oloista tulleista lapsista on tullut hyviä kansalaisia (”historian tukipilareiksi” asti)</a:t>
            </a:r>
          </a:p>
          <a:p>
            <a:r>
              <a:rPr lang="fi-FI" sz="1000" dirty="0" smtClean="0"/>
              <a:t>Abortti aiheuttaa usein pahoja psykologisia vaikeuksia sen tehneelle äidille (myös isälle joissakin tapauksissa)</a:t>
            </a:r>
          </a:p>
          <a:p>
            <a:r>
              <a:rPr lang="fi-FI" sz="1000" dirty="0" smtClean="0"/>
              <a:t>Abortin tehnyt saattaa myös katua ratkaisuaan sitten kun on liian myöhäistä</a:t>
            </a:r>
          </a:p>
          <a:p>
            <a:r>
              <a:rPr lang="fi-FI" sz="1000" dirty="0" smtClean="0"/>
              <a:t>Mitä mieltä Jumala on asiasta? (Jos uskotaan Jumalan olemassaoloon)</a:t>
            </a:r>
          </a:p>
          <a:p>
            <a:r>
              <a:rPr lang="fi-FI" sz="1000" dirty="0" smtClean="0"/>
              <a:t>Geenitestaus saattaa lisätä abortteja – pyrkimys terveeseen ”superrotuun” (vrt. esim. </a:t>
            </a:r>
            <a:r>
              <a:rPr lang="fi-FI" sz="1000" dirty="0" smtClean="0"/>
              <a:t>natsien erilaiset kokeet)</a:t>
            </a:r>
            <a:endParaRPr lang="fi-FI" sz="1000" dirty="0" smtClean="0"/>
          </a:p>
          <a:p>
            <a:r>
              <a:rPr lang="fi-FI" sz="1000" dirty="0" smtClean="0"/>
              <a:t>Vaihtoehtoinen koti: Adoptiojonoissa on paljon ihmisiä odottamassa mahdollisuutta saada itselleen lapsia, sijaisvanhemmuus jne.</a:t>
            </a:r>
          </a:p>
          <a:p>
            <a:r>
              <a:rPr lang="fi-FI" sz="1000" dirty="0" smtClean="0"/>
              <a:t>Abortin tekee usein nuori tai nuori aikuinen – kyse ei ole ehkä kypsästä päätöksestä (hyvästä syystähän alaikäisiltä muutenkin kielletään asioita, kuten vaikka alkoholinkäyttö)</a:t>
            </a:r>
          </a:p>
          <a:p>
            <a:r>
              <a:rPr lang="fi-FI" sz="1000" dirty="0" smtClean="0"/>
              <a:t>Yhteiskunnan varoja ei pitäisi käyttää sellaiseen, jota jotkut pitää epämoraalisena (ei ainakaan niiden rahoja, jotka pitävät aborttia epämoraalisena)</a:t>
            </a:r>
          </a:p>
          <a:p>
            <a:pPr>
              <a:buNone/>
            </a:pPr>
            <a:endParaRPr lang="fi-FI" sz="1000" dirty="0" smtClean="0"/>
          </a:p>
          <a:p>
            <a:endParaRPr lang="fi-FI" sz="1000" dirty="0" smtClean="0"/>
          </a:p>
          <a:p>
            <a:endParaRPr lang="fi-FI" sz="1000" dirty="0"/>
          </a:p>
        </p:txBody>
      </p:sp>
      <p:sp>
        <p:nvSpPr>
          <p:cNvPr id="9" name="Tekstikehys 8"/>
          <p:cNvSpPr txBox="1"/>
          <p:nvPr/>
        </p:nvSpPr>
        <p:spPr>
          <a:xfrm>
            <a:off x="635563" y="6198328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smtClean="0">
                <a:latin typeface="AR CENA" panose="02000000000000000000" pitchFamily="2" charset="0"/>
              </a:rPr>
              <a:t>Abortin kannatuksen/vastustuksen </a:t>
            </a:r>
            <a:r>
              <a:rPr lang="fi-FI" sz="1600" dirty="0" smtClean="0">
                <a:latin typeface="AR CENA" panose="02000000000000000000" pitchFamily="2" charset="0"/>
              </a:rPr>
              <a:t>signaalimerkitys?</a:t>
            </a:r>
          </a:p>
          <a:p>
            <a:pPr algn="ctr"/>
            <a:r>
              <a:rPr lang="fi-FI" sz="1600" dirty="0" smtClean="0">
                <a:latin typeface="AR CENA" panose="02000000000000000000" pitchFamily="2" charset="0"/>
              </a:rPr>
              <a:t>Mahdollisen valistustyön</a:t>
            </a:r>
            <a:r>
              <a:rPr lang="fi-FI" sz="1600" dirty="0" smtClean="0">
                <a:latin typeface="AR CENA" panose="02000000000000000000" pitchFamily="2" charset="0"/>
              </a:rPr>
              <a:t> vaikutus yksilön ratkaisuun?</a:t>
            </a:r>
            <a:endParaRPr lang="fi-FI" sz="1600" dirty="0">
              <a:latin typeface="AR CENA" panose="02000000000000000000" pitchFamily="2" charset="0"/>
            </a:endParaRPr>
          </a:p>
        </p:txBody>
      </p:sp>
      <p:sp>
        <p:nvSpPr>
          <p:cNvPr id="11" name="Suorakulmio 10"/>
          <p:cNvSpPr/>
          <p:nvPr/>
        </p:nvSpPr>
        <p:spPr>
          <a:xfrm rot="20498699">
            <a:off x="282582" y="5589097"/>
            <a:ext cx="238642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20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”Valinnanvapaus!”</a:t>
            </a:r>
            <a:endParaRPr lang="fi-FI" sz="20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12" name="Suorakulmio 11"/>
          <p:cNvSpPr/>
          <p:nvPr/>
        </p:nvSpPr>
        <p:spPr>
          <a:xfrm rot="20700000">
            <a:off x="7488995" y="5955613"/>
            <a:ext cx="138860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”Murha!”</a:t>
            </a:r>
            <a:endParaRPr lang="fi-FI" sz="2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" name="Suorakulmio 1"/>
          <p:cNvSpPr/>
          <p:nvPr/>
        </p:nvSpPr>
        <p:spPr>
          <a:xfrm rot="20963779">
            <a:off x="714884" y="2381357"/>
            <a:ext cx="762125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</a:t>
            </a:r>
            <a:r>
              <a:rPr lang="fi-FI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simerkkejä mahdollisista</a:t>
            </a:r>
          </a:p>
          <a:p>
            <a:pPr algn="ctr"/>
            <a:r>
              <a:rPr lang="fi-FI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mielipiteistä</a:t>
            </a:r>
            <a:endParaRPr lang="fi-FI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J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3352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Lisää mahdollisia aiheita: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doping</a:t>
            </a:r>
          </a:p>
          <a:p>
            <a:r>
              <a:rPr lang="fi-FI" dirty="0" smtClean="0"/>
              <a:t>oikeutettu sota</a:t>
            </a:r>
          </a:p>
          <a:p>
            <a:r>
              <a:rPr lang="fi-FI" dirty="0" smtClean="0"/>
              <a:t>geenimanipulaatio</a:t>
            </a:r>
          </a:p>
          <a:p>
            <a:r>
              <a:rPr lang="fi-FI" dirty="0" smtClean="0"/>
              <a:t>eläinten oikeudet</a:t>
            </a:r>
          </a:p>
          <a:p>
            <a:r>
              <a:rPr lang="fi-FI" dirty="0" smtClean="0"/>
              <a:t>ympäristönsuojelu</a:t>
            </a:r>
          </a:p>
          <a:p>
            <a:r>
              <a:rPr lang="fi-FI" dirty="0" smtClean="0"/>
              <a:t>kehitysapu</a:t>
            </a:r>
          </a:p>
          <a:p>
            <a:r>
              <a:rPr lang="fi-FI" dirty="0" smtClean="0"/>
              <a:t>nälänhädän lievittäminen</a:t>
            </a:r>
          </a:p>
          <a:p>
            <a:r>
              <a:rPr lang="fi-FI" dirty="0" smtClean="0"/>
              <a:t>positiivinen syrjintä (esim. kiintiöt)</a:t>
            </a:r>
          </a:p>
          <a:p>
            <a:r>
              <a:rPr lang="fi-FI" dirty="0" smtClean="0"/>
              <a:t>seksuaalimoraaliset kysymykset</a:t>
            </a:r>
          </a:p>
          <a:p>
            <a:r>
              <a:rPr lang="fi-FI" dirty="0" smtClean="0"/>
              <a:t>päihteiden viihdekäyttö</a:t>
            </a:r>
          </a:p>
          <a:p>
            <a:r>
              <a:rPr lang="fi-FI" dirty="0" smtClean="0"/>
              <a:t>kuolemattomuuteen pyrkiminen (</a:t>
            </a:r>
            <a:r>
              <a:rPr lang="fi-FI" dirty="0" err="1" smtClean="0"/>
              <a:t>kryoniikka</a:t>
            </a:r>
            <a:r>
              <a:rPr lang="fi-FI" dirty="0" smtClean="0"/>
              <a:t>)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356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625</Words>
  <Application>Microsoft Office PowerPoint</Application>
  <PresentationFormat>Näytössä katseltava diaesitys (4:3)</PresentationFormat>
  <Paragraphs>109</Paragraphs>
  <Slides>10</Slides>
  <Notes>0</Notes>
  <HiddenSlides>1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Arvonelikenttä</vt:lpstr>
      <vt:lpstr>Ohjeistus</vt:lpstr>
      <vt:lpstr>PowerPoint-esitys</vt:lpstr>
      <vt:lpstr>Abortti</vt:lpstr>
      <vt:lpstr>Eutanasia</vt:lpstr>
      <vt:lpstr>Kuolemanrangaistus</vt:lpstr>
      <vt:lpstr>Eläinkokeet</vt:lpstr>
      <vt:lpstr>Abortti raskaudenkeskeytys – sikiön keinotekoinen poistaminen kohdusta (Suomessa ennen 20. raskausviikkoa, tai vaikean poikkeavuuden perusteella ennen 24. raskausviikkoa)</vt:lpstr>
      <vt:lpstr>Lisää mahdollisia aiheita:</vt:lpstr>
      <vt:lpstr>Lisäpohdittavaa: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Arvonelikenttä</dc:title>
  <dc:creator>opettaja</dc:creator>
  <cp:lastModifiedBy>opettaja</cp:lastModifiedBy>
  <cp:revision>12</cp:revision>
  <dcterms:created xsi:type="dcterms:W3CDTF">2017-10-02T07:29:43Z</dcterms:created>
  <dcterms:modified xsi:type="dcterms:W3CDTF">2017-10-02T09:06:25Z</dcterms:modified>
</cp:coreProperties>
</file>