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5" r:id="rId8"/>
    <p:sldId id="261"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32"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672DB-A346-4170-B526-38B387EF230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5FBCC22-8892-43FD-ACE9-63639DE1A37C}">
      <dgm:prSet/>
      <dgm:spPr/>
      <dgm:t>
        <a:bodyPr/>
        <a:lstStyle/>
        <a:p>
          <a:r>
            <a:rPr lang="fi-FI"/>
            <a:t>Suojaravintoaineet osallistuvat elimistön puolustautumiseen ja suojaavat elimistöä erilaisilta sairauksilta. Ne toimivat myös elimistön rakennusaineina. Suojaravintoaineisiin kuuluvat vitamiinit ohjaavat monia kehon toimintoja. Elimistö ei pysty juurikaan valmistamaan vitamiineja, joten ne tulee saada ravinnosta. Suojaravintoaineiden puutteellinen saanti aiheuttaa väsymystä ja elimistölle haitallisia puutostiloja.</a:t>
          </a:r>
          <a:endParaRPr lang="en-US"/>
        </a:p>
      </dgm:t>
    </dgm:pt>
    <dgm:pt modelId="{EE3BFA4C-6990-4DD0-BCFB-178D20104C7B}" type="parTrans" cxnId="{BCB00AC5-A3FF-4258-8F7B-73A80A6997C9}">
      <dgm:prSet/>
      <dgm:spPr/>
      <dgm:t>
        <a:bodyPr/>
        <a:lstStyle/>
        <a:p>
          <a:endParaRPr lang="en-US"/>
        </a:p>
      </dgm:t>
    </dgm:pt>
    <dgm:pt modelId="{35C80E02-2E42-41D0-9CB2-0391E52F0F6C}" type="sibTrans" cxnId="{BCB00AC5-A3FF-4258-8F7B-73A80A6997C9}">
      <dgm:prSet/>
      <dgm:spPr/>
      <dgm:t>
        <a:bodyPr/>
        <a:lstStyle/>
        <a:p>
          <a:endParaRPr lang="en-US"/>
        </a:p>
      </dgm:t>
    </dgm:pt>
    <dgm:pt modelId="{97C39F1F-7CDF-4F8A-B1A2-32D6B711052C}">
      <dgm:prSet/>
      <dgm:spPr/>
      <dgm:t>
        <a:bodyPr/>
        <a:lstStyle/>
        <a:p>
          <a:r>
            <a:rPr lang="fi-FI"/>
            <a:t>Riittävä vitamiinien ja kivennäisaineiden saanti on Suomessa suurilta osin helppoa. Monipuolisen ruokavalion myötä saat riittävästi suojaravintoaineita. Kasvuiässä olevalle nuorelle tärkeitä suojaravintoaineita ovat erityisesti rauta, fosfori, kalsium, magnesium, C-, D- ja E-vitamiinit, joita tarvitaan kudosten rakennusaineeksi.</a:t>
          </a:r>
          <a:endParaRPr lang="en-US"/>
        </a:p>
      </dgm:t>
    </dgm:pt>
    <dgm:pt modelId="{62EB6545-7976-437D-930C-A59902C75038}" type="parTrans" cxnId="{E72CB18E-F880-4AE8-86C9-45D8C82AFBFC}">
      <dgm:prSet/>
      <dgm:spPr/>
      <dgm:t>
        <a:bodyPr/>
        <a:lstStyle/>
        <a:p>
          <a:endParaRPr lang="en-US"/>
        </a:p>
      </dgm:t>
    </dgm:pt>
    <dgm:pt modelId="{D5C5A2B9-7587-402A-A9A7-9979AB16843C}" type="sibTrans" cxnId="{E72CB18E-F880-4AE8-86C9-45D8C82AFBFC}">
      <dgm:prSet/>
      <dgm:spPr/>
      <dgm:t>
        <a:bodyPr/>
        <a:lstStyle/>
        <a:p>
          <a:endParaRPr lang="en-US"/>
        </a:p>
      </dgm:t>
    </dgm:pt>
    <dgm:pt modelId="{CFFDF9BC-D5C6-4871-ACE7-FA353A316404}" type="pres">
      <dgm:prSet presAssocID="{EA3672DB-A346-4170-B526-38B387EF2306}" presName="vert0" presStyleCnt="0">
        <dgm:presLayoutVars>
          <dgm:dir/>
          <dgm:animOne val="branch"/>
          <dgm:animLvl val="lvl"/>
        </dgm:presLayoutVars>
      </dgm:prSet>
      <dgm:spPr/>
    </dgm:pt>
    <dgm:pt modelId="{3972E48E-DAA2-411A-9C78-4497D7C2453D}" type="pres">
      <dgm:prSet presAssocID="{15FBCC22-8892-43FD-ACE9-63639DE1A37C}" presName="thickLine" presStyleLbl="alignNode1" presStyleIdx="0" presStyleCnt="2"/>
      <dgm:spPr/>
    </dgm:pt>
    <dgm:pt modelId="{3D07D4BE-66E0-49E8-B385-8E2161FC8957}" type="pres">
      <dgm:prSet presAssocID="{15FBCC22-8892-43FD-ACE9-63639DE1A37C}" presName="horz1" presStyleCnt="0"/>
      <dgm:spPr/>
    </dgm:pt>
    <dgm:pt modelId="{0EEA7558-A4E7-41AF-806A-E55A1B24163B}" type="pres">
      <dgm:prSet presAssocID="{15FBCC22-8892-43FD-ACE9-63639DE1A37C}" presName="tx1" presStyleLbl="revTx" presStyleIdx="0" presStyleCnt="2"/>
      <dgm:spPr/>
    </dgm:pt>
    <dgm:pt modelId="{B6BA4CE0-6127-4B1D-AAAE-701576BCC77A}" type="pres">
      <dgm:prSet presAssocID="{15FBCC22-8892-43FD-ACE9-63639DE1A37C}" presName="vert1" presStyleCnt="0"/>
      <dgm:spPr/>
    </dgm:pt>
    <dgm:pt modelId="{FC2CA110-A97E-41AB-886F-65A22E13B05B}" type="pres">
      <dgm:prSet presAssocID="{97C39F1F-7CDF-4F8A-B1A2-32D6B711052C}" presName="thickLine" presStyleLbl="alignNode1" presStyleIdx="1" presStyleCnt="2"/>
      <dgm:spPr/>
    </dgm:pt>
    <dgm:pt modelId="{27E275CB-336E-45BD-8DD5-8AF825196383}" type="pres">
      <dgm:prSet presAssocID="{97C39F1F-7CDF-4F8A-B1A2-32D6B711052C}" presName="horz1" presStyleCnt="0"/>
      <dgm:spPr/>
    </dgm:pt>
    <dgm:pt modelId="{71EB5E8C-AB78-48EB-9FA8-3FEB50044E2C}" type="pres">
      <dgm:prSet presAssocID="{97C39F1F-7CDF-4F8A-B1A2-32D6B711052C}" presName="tx1" presStyleLbl="revTx" presStyleIdx="1" presStyleCnt="2"/>
      <dgm:spPr/>
    </dgm:pt>
    <dgm:pt modelId="{4D62D95F-40B3-41ED-B68D-F90F35D0A29C}" type="pres">
      <dgm:prSet presAssocID="{97C39F1F-7CDF-4F8A-B1A2-32D6B711052C}" presName="vert1" presStyleCnt="0"/>
      <dgm:spPr/>
    </dgm:pt>
  </dgm:ptLst>
  <dgm:cxnLst>
    <dgm:cxn modelId="{47ABAF56-99CE-4FAA-8BCF-4A7DE475B767}" type="presOf" srcId="{97C39F1F-7CDF-4F8A-B1A2-32D6B711052C}" destId="{71EB5E8C-AB78-48EB-9FA8-3FEB50044E2C}" srcOrd="0" destOrd="0" presId="urn:microsoft.com/office/officeart/2008/layout/LinedList"/>
    <dgm:cxn modelId="{E72CB18E-F880-4AE8-86C9-45D8C82AFBFC}" srcId="{EA3672DB-A346-4170-B526-38B387EF2306}" destId="{97C39F1F-7CDF-4F8A-B1A2-32D6B711052C}" srcOrd="1" destOrd="0" parTransId="{62EB6545-7976-437D-930C-A59902C75038}" sibTransId="{D5C5A2B9-7587-402A-A9A7-9979AB16843C}"/>
    <dgm:cxn modelId="{BCB00AC5-A3FF-4258-8F7B-73A80A6997C9}" srcId="{EA3672DB-A346-4170-B526-38B387EF2306}" destId="{15FBCC22-8892-43FD-ACE9-63639DE1A37C}" srcOrd="0" destOrd="0" parTransId="{EE3BFA4C-6990-4DD0-BCFB-178D20104C7B}" sibTransId="{35C80E02-2E42-41D0-9CB2-0391E52F0F6C}"/>
    <dgm:cxn modelId="{34521ED1-0AD5-41D4-881B-B02D5651058B}" type="presOf" srcId="{15FBCC22-8892-43FD-ACE9-63639DE1A37C}" destId="{0EEA7558-A4E7-41AF-806A-E55A1B24163B}" srcOrd="0" destOrd="0" presId="urn:microsoft.com/office/officeart/2008/layout/LinedList"/>
    <dgm:cxn modelId="{DB87B4FC-F0D3-4591-9218-648722E30AC5}" type="presOf" srcId="{EA3672DB-A346-4170-B526-38B387EF2306}" destId="{CFFDF9BC-D5C6-4871-ACE7-FA353A316404}" srcOrd="0" destOrd="0" presId="urn:microsoft.com/office/officeart/2008/layout/LinedList"/>
    <dgm:cxn modelId="{46DD8188-0C0D-4AA6-BE13-D7514ED2F0CE}" type="presParOf" srcId="{CFFDF9BC-D5C6-4871-ACE7-FA353A316404}" destId="{3972E48E-DAA2-411A-9C78-4497D7C2453D}" srcOrd="0" destOrd="0" presId="urn:microsoft.com/office/officeart/2008/layout/LinedList"/>
    <dgm:cxn modelId="{64B4CC25-7A8B-4C1F-AF63-2DCF9F9C0511}" type="presParOf" srcId="{CFFDF9BC-D5C6-4871-ACE7-FA353A316404}" destId="{3D07D4BE-66E0-49E8-B385-8E2161FC8957}" srcOrd="1" destOrd="0" presId="urn:microsoft.com/office/officeart/2008/layout/LinedList"/>
    <dgm:cxn modelId="{54D0A755-02F1-472D-8B50-7220339BAF07}" type="presParOf" srcId="{3D07D4BE-66E0-49E8-B385-8E2161FC8957}" destId="{0EEA7558-A4E7-41AF-806A-E55A1B24163B}" srcOrd="0" destOrd="0" presId="urn:microsoft.com/office/officeart/2008/layout/LinedList"/>
    <dgm:cxn modelId="{4171EBF8-D879-498C-90B3-6CAB4931557E}" type="presParOf" srcId="{3D07D4BE-66E0-49E8-B385-8E2161FC8957}" destId="{B6BA4CE0-6127-4B1D-AAAE-701576BCC77A}" srcOrd="1" destOrd="0" presId="urn:microsoft.com/office/officeart/2008/layout/LinedList"/>
    <dgm:cxn modelId="{FA8A7C37-4169-4616-85CD-712771E08B9E}" type="presParOf" srcId="{CFFDF9BC-D5C6-4871-ACE7-FA353A316404}" destId="{FC2CA110-A97E-41AB-886F-65A22E13B05B}" srcOrd="2" destOrd="0" presId="urn:microsoft.com/office/officeart/2008/layout/LinedList"/>
    <dgm:cxn modelId="{85BD9618-1096-4279-82B5-22B37275E198}" type="presParOf" srcId="{CFFDF9BC-D5C6-4871-ACE7-FA353A316404}" destId="{27E275CB-336E-45BD-8DD5-8AF825196383}" srcOrd="3" destOrd="0" presId="urn:microsoft.com/office/officeart/2008/layout/LinedList"/>
    <dgm:cxn modelId="{D04F7D1C-3E9A-4FE3-9F85-43C9364A72E2}" type="presParOf" srcId="{27E275CB-336E-45BD-8DD5-8AF825196383}" destId="{71EB5E8C-AB78-48EB-9FA8-3FEB50044E2C}" srcOrd="0" destOrd="0" presId="urn:microsoft.com/office/officeart/2008/layout/LinedList"/>
    <dgm:cxn modelId="{1431F5E5-F7C9-482D-A8DE-164F52BA4072}" type="presParOf" srcId="{27E275CB-336E-45BD-8DD5-8AF825196383}" destId="{4D62D95F-40B3-41ED-B68D-F90F35D0A2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33C34-CA88-4101-9DF9-4085F06F2C4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0FE0F8-A817-4E72-AC50-F2BB56364B05}">
      <dgm:prSet/>
      <dgm:spPr/>
      <dgm:t>
        <a:bodyPr/>
        <a:lstStyle/>
        <a:p>
          <a:pPr>
            <a:defRPr b="1"/>
          </a:pPr>
          <a:r>
            <a:rPr lang="fi-FI"/>
            <a:t>Muuttuva ruokaympäristö</a:t>
          </a:r>
          <a:endParaRPr lang="en-US"/>
        </a:p>
      </dgm:t>
    </dgm:pt>
    <dgm:pt modelId="{52A1795F-4DD4-43A7-830E-B8622ADA68B8}" type="parTrans" cxnId="{5A397E6B-3013-4BB4-A355-AA1C83FD987E}">
      <dgm:prSet/>
      <dgm:spPr/>
      <dgm:t>
        <a:bodyPr/>
        <a:lstStyle/>
        <a:p>
          <a:endParaRPr lang="en-US"/>
        </a:p>
      </dgm:t>
    </dgm:pt>
    <dgm:pt modelId="{5C42B786-9C32-4029-A02E-9184C62BE9AC}" type="sibTrans" cxnId="{5A397E6B-3013-4BB4-A355-AA1C83FD987E}">
      <dgm:prSet/>
      <dgm:spPr/>
      <dgm:t>
        <a:bodyPr/>
        <a:lstStyle/>
        <a:p>
          <a:endParaRPr lang="en-US"/>
        </a:p>
      </dgm:t>
    </dgm:pt>
    <dgm:pt modelId="{AE3705EF-45CD-4203-BCDA-223C56EFF7C2}">
      <dgm:prSet/>
      <dgm:spPr/>
      <dgm:t>
        <a:bodyPr/>
        <a:lstStyle/>
        <a:p>
          <a:r>
            <a:rPr lang="fi-FI"/>
            <a:t>Ruokien sijoittaminen kaupassa</a:t>
          </a:r>
          <a:endParaRPr lang="en-US"/>
        </a:p>
      </dgm:t>
    </dgm:pt>
    <dgm:pt modelId="{6771F4DA-C031-4FD8-9BB2-67C1209E2B06}" type="parTrans" cxnId="{59BE95ED-6A6D-4F85-8EA9-38EFF95AEC57}">
      <dgm:prSet/>
      <dgm:spPr/>
      <dgm:t>
        <a:bodyPr/>
        <a:lstStyle/>
        <a:p>
          <a:endParaRPr lang="en-US"/>
        </a:p>
      </dgm:t>
    </dgm:pt>
    <dgm:pt modelId="{5023868B-799D-4076-B6B7-2EDBBD8E5F08}" type="sibTrans" cxnId="{59BE95ED-6A6D-4F85-8EA9-38EFF95AEC57}">
      <dgm:prSet/>
      <dgm:spPr/>
      <dgm:t>
        <a:bodyPr/>
        <a:lstStyle/>
        <a:p>
          <a:endParaRPr lang="en-US"/>
        </a:p>
      </dgm:t>
    </dgm:pt>
    <dgm:pt modelId="{4800E965-7416-4193-BAEE-197609DA849E}">
      <dgm:prSet/>
      <dgm:spPr/>
      <dgm:t>
        <a:bodyPr/>
        <a:lstStyle/>
        <a:p>
          <a:r>
            <a:rPr lang="fi-FI"/>
            <a:t>Tuotevalikoima suurenee ja muuttuu koko ajan</a:t>
          </a:r>
          <a:endParaRPr lang="en-US"/>
        </a:p>
      </dgm:t>
    </dgm:pt>
    <dgm:pt modelId="{5E4D9751-CDD4-4F22-A168-FACC2042337A}" type="parTrans" cxnId="{CEA3B173-2537-4AF1-8B14-548287677DD8}">
      <dgm:prSet/>
      <dgm:spPr/>
      <dgm:t>
        <a:bodyPr/>
        <a:lstStyle/>
        <a:p>
          <a:endParaRPr lang="en-US"/>
        </a:p>
      </dgm:t>
    </dgm:pt>
    <dgm:pt modelId="{AE6A9845-FEBA-4EE4-A903-D8EA24AE425B}" type="sibTrans" cxnId="{CEA3B173-2537-4AF1-8B14-548287677DD8}">
      <dgm:prSet/>
      <dgm:spPr/>
      <dgm:t>
        <a:bodyPr/>
        <a:lstStyle/>
        <a:p>
          <a:endParaRPr lang="en-US"/>
        </a:p>
      </dgm:t>
    </dgm:pt>
    <dgm:pt modelId="{1C438048-19FE-4695-AD6D-21455A206B28}">
      <dgm:prSet/>
      <dgm:spPr/>
      <dgm:t>
        <a:bodyPr/>
        <a:lstStyle/>
        <a:p>
          <a:r>
            <a:rPr lang="fi-FI"/>
            <a:t>Palkitaan, jos ostaa enemmän</a:t>
          </a:r>
          <a:endParaRPr lang="en-US"/>
        </a:p>
      </dgm:t>
    </dgm:pt>
    <dgm:pt modelId="{2991027B-02DD-4178-B949-E118C3F3AFD4}" type="parTrans" cxnId="{F81CB55F-1A24-4F8A-A60F-0EE8B42DBBD6}">
      <dgm:prSet/>
      <dgm:spPr/>
      <dgm:t>
        <a:bodyPr/>
        <a:lstStyle/>
        <a:p>
          <a:endParaRPr lang="en-US"/>
        </a:p>
      </dgm:t>
    </dgm:pt>
    <dgm:pt modelId="{D8CCA6F1-A009-46D6-A6D9-0B0A4E7E2D5A}" type="sibTrans" cxnId="{F81CB55F-1A24-4F8A-A60F-0EE8B42DBBD6}">
      <dgm:prSet/>
      <dgm:spPr/>
      <dgm:t>
        <a:bodyPr/>
        <a:lstStyle/>
        <a:p>
          <a:endParaRPr lang="en-US"/>
        </a:p>
      </dgm:t>
    </dgm:pt>
    <dgm:pt modelId="{F2095317-20C1-43EB-9378-C01F4094E720}">
      <dgm:prSet/>
      <dgm:spPr/>
      <dgm:t>
        <a:bodyPr/>
        <a:lstStyle/>
        <a:p>
          <a:r>
            <a:rPr lang="fi-FI"/>
            <a:t>Suurentuneet pakkauskoot</a:t>
          </a:r>
          <a:endParaRPr lang="en-US"/>
        </a:p>
      </dgm:t>
    </dgm:pt>
    <dgm:pt modelId="{A7B0AE32-8A68-49B1-B2A2-56C074F8D749}" type="parTrans" cxnId="{6FF6447F-8533-4967-8C09-A3112B7D1E37}">
      <dgm:prSet/>
      <dgm:spPr/>
      <dgm:t>
        <a:bodyPr/>
        <a:lstStyle/>
        <a:p>
          <a:endParaRPr lang="en-US"/>
        </a:p>
      </dgm:t>
    </dgm:pt>
    <dgm:pt modelId="{50C21530-E125-4EB3-89CD-71F649374E76}" type="sibTrans" cxnId="{6FF6447F-8533-4967-8C09-A3112B7D1E37}">
      <dgm:prSet/>
      <dgm:spPr/>
      <dgm:t>
        <a:bodyPr/>
        <a:lstStyle/>
        <a:p>
          <a:endParaRPr lang="en-US"/>
        </a:p>
      </dgm:t>
    </dgm:pt>
    <dgm:pt modelId="{197DBEBD-B40D-43B3-8052-D9F80DF0BE88}">
      <dgm:prSet/>
      <dgm:spPr/>
      <dgm:t>
        <a:bodyPr/>
        <a:lstStyle/>
        <a:p>
          <a:r>
            <a:rPr lang="fi-FI"/>
            <a:t>Mainonta</a:t>
          </a:r>
          <a:endParaRPr lang="en-US"/>
        </a:p>
      </dgm:t>
    </dgm:pt>
    <dgm:pt modelId="{F3D426D0-DC91-4A82-BA37-9A9424735A1A}" type="parTrans" cxnId="{86D9F61D-AD2E-4276-921C-B8261EED880A}">
      <dgm:prSet/>
      <dgm:spPr/>
      <dgm:t>
        <a:bodyPr/>
        <a:lstStyle/>
        <a:p>
          <a:endParaRPr lang="en-US"/>
        </a:p>
      </dgm:t>
    </dgm:pt>
    <dgm:pt modelId="{40E6F12E-B4E4-4320-8289-8AFD7E64E7D4}" type="sibTrans" cxnId="{86D9F61D-AD2E-4276-921C-B8261EED880A}">
      <dgm:prSet/>
      <dgm:spPr/>
      <dgm:t>
        <a:bodyPr/>
        <a:lstStyle/>
        <a:p>
          <a:endParaRPr lang="en-US"/>
        </a:p>
      </dgm:t>
    </dgm:pt>
    <dgm:pt modelId="{70400388-946F-493B-9474-6DDC8FE8A231}">
      <dgm:prSet/>
      <dgm:spPr/>
      <dgm:t>
        <a:bodyPr/>
        <a:lstStyle/>
        <a:p>
          <a:pPr>
            <a:defRPr b="1"/>
          </a:pPr>
          <a:r>
            <a:rPr lang="fi-FI"/>
            <a:t>Muuttuva liikkumisympäristö</a:t>
          </a:r>
          <a:endParaRPr lang="en-US"/>
        </a:p>
      </dgm:t>
    </dgm:pt>
    <dgm:pt modelId="{0D4F269D-0A50-4581-98DC-BD133C27738D}" type="parTrans" cxnId="{CF9BABF5-A2E3-4C45-BBB9-1CE29A5DAF69}">
      <dgm:prSet/>
      <dgm:spPr/>
      <dgm:t>
        <a:bodyPr/>
        <a:lstStyle/>
        <a:p>
          <a:endParaRPr lang="en-US"/>
        </a:p>
      </dgm:t>
    </dgm:pt>
    <dgm:pt modelId="{0466B4C8-33C6-4D2F-A1EA-B924E4B53D72}" type="sibTrans" cxnId="{CF9BABF5-A2E3-4C45-BBB9-1CE29A5DAF69}">
      <dgm:prSet/>
      <dgm:spPr/>
      <dgm:t>
        <a:bodyPr/>
        <a:lstStyle/>
        <a:p>
          <a:endParaRPr lang="en-US"/>
        </a:p>
      </dgm:t>
    </dgm:pt>
    <dgm:pt modelId="{814BB747-A88C-49CB-AE7B-4F8179166D0A}">
      <dgm:prSet/>
      <dgm:spPr/>
      <dgm:t>
        <a:bodyPr/>
        <a:lstStyle/>
        <a:p>
          <a:r>
            <a:rPr lang="fi-FI"/>
            <a:t>Työn fyysinen rasitus vähenee</a:t>
          </a:r>
          <a:endParaRPr lang="en-US"/>
        </a:p>
      </dgm:t>
    </dgm:pt>
    <dgm:pt modelId="{0B906FB1-04C0-4752-A9E6-62B6B14340AB}" type="parTrans" cxnId="{9D1EE058-2986-4EB0-B153-92BBBD3F42D9}">
      <dgm:prSet/>
      <dgm:spPr/>
      <dgm:t>
        <a:bodyPr/>
        <a:lstStyle/>
        <a:p>
          <a:endParaRPr lang="en-US"/>
        </a:p>
      </dgm:t>
    </dgm:pt>
    <dgm:pt modelId="{163545E4-9150-43CA-9237-3DF29B08139A}" type="sibTrans" cxnId="{9D1EE058-2986-4EB0-B153-92BBBD3F42D9}">
      <dgm:prSet/>
      <dgm:spPr/>
      <dgm:t>
        <a:bodyPr/>
        <a:lstStyle/>
        <a:p>
          <a:endParaRPr lang="en-US"/>
        </a:p>
      </dgm:t>
    </dgm:pt>
    <dgm:pt modelId="{19081A80-70A1-4EA5-AF30-07A8D4667DBB}">
      <dgm:prSet/>
      <dgm:spPr/>
      <dgm:t>
        <a:bodyPr/>
        <a:lstStyle/>
        <a:p>
          <a:r>
            <a:rPr lang="fi-FI"/>
            <a:t>Kodin arkinen ympäristö ”vähäliikkuvainen”</a:t>
          </a:r>
          <a:endParaRPr lang="en-US"/>
        </a:p>
      </dgm:t>
    </dgm:pt>
    <dgm:pt modelId="{4D828D41-C6D3-4BEB-970F-CF07BA06178E}" type="parTrans" cxnId="{9B51E158-84D2-4E8F-9180-A0A8857E993F}">
      <dgm:prSet/>
      <dgm:spPr/>
      <dgm:t>
        <a:bodyPr/>
        <a:lstStyle/>
        <a:p>
          <a:endParaRPr lang="en-US"/>
        </a:p>
      </dgm:t>
    </dgm:pt>
    <dgm:pt modelId="{BE42757A-6A3D-41C0-B597-B4EBD594249F}" type="sibTrans" cxnId="{9B51E158-84D2-4E8F-9180-A0A8857E993F}">
      <dgm:prSet/>
      <dgm:spPr/>
      <dgm:t>
        <a:bodyPr/>
        <a:lstStyle/>
        <a:p>
          <a:endParaRPr lang="en-US"/>
        </a:p>
      </dgm:t>
    </dgm:pt>
    <dgm:pt modelId="{E386E101-63B8-49C0-9890-081119FBDDF4}">
      <dgm:prSet/>
      <dgm:spPr/>
      <dgm:t>
        <a:bodyPr/>
        <a:lstStyle/>
        <a:p>
          <a:r>
            <a:rPr lang="fi-FI"/>
            <a:t>Julkisen asuinympäristön ”vähäliikkuvaisuus”</a:t>
          </a:r>
          <a:endParaRPr lang="en-US"/>
        </a:p>
      </dgm:t>
    </dgm:pt>
    <dgm:pt modelId="{BCAA585E-6767-49AF-95A6-75FD90378216}" type="parTrans" cxnId="{7202A418-A589-446E-8F37-A9A016905F81}">
      <dgm:prSet/>
      <dgm:spPr/>
      <dgm:t>
        <a:bodyPr/>
        <a:lstStyle/>
        <a:p>
          <a:endParaRPr lang="en-US"/>
        </a:p>
      </dgm:t>
    </dgm:pt>
    <dgm:pt modelId="{30FA9171-FDAF-49B5-BE84-31C0C23A1915}" type="sibTrans" cxnId="{7202A418-A589-446E-8F37-A9A016905F81}">
      <dgm:prSet/>
      <dgm:spPr/>
      <dgm:t>
        <a:bodyPr/>
        <a:lstStyle/>
        <a:p>
          <a:endParaRPr lang="en-US"/>
        </a:p>
      </dgm:t>
    </dgm:pt>
    <dgm:pt modelId="{07B381B4-61C8-46A1-9865-BCBCB0D9B9FC}">
      <dgm:prSet/>
      <dgm:spPr/>
      <dgm:t>
        <a:bodyPr/>
        <a:lstStyle/>
        <a:p>
          <a:r>
            <a:rPr lang="fi-FI"/>
            <a:t>Autoistuminen</a:t>
          </a:r>
          <a:endParaRPr lang="en-US"/>
        </a:p>
      </dgm:t>
    </dgm:pt>
    <dgm:pt modelId="{088920C9-5529-4458-96A0-D1F5EF5DC870}" type="parTrans" cxnId="{AD5DF5B8-9773-4005-8614-7378B4F7857F}">
      <dgm:prSet/>
      <dgm:spPr/>
      <dgm:t>
        <a:bodyPr/>
        <a:lstStyle/>
        <a:p>
          <a:endParaRPr lang="en-US"/>
        </a:p>
      </dgm:t>
    </dgm:pt>
    <dgm:pt modelId="{A87B79CE-5F66-4A8F-B1F0-D206E0FF4423}" type="sibTrans" cxnId="{AD5DF5B8-9773-4005-8614-7378B4F7857F}">
      <dgm:prSet/>
      <dgm:spPr/>
      <dgm:t>
        <a:bodyPr/>
        <a:lstStyle/>
        <a:p>
          <a:endParaRPr lang="en-US"/>
        </a:p>
      </dgm:t>
    </dgm:pt>
    <dgm:pt modelId="{79FAFD7B-EDB6-444D-BB0B-B5C4EA63F54B}">
      <dgm:prSet/>
      <dgm:spPr/>
      <dgm:t>
        <a:bodyPr/>
        <a:lstStyle/>
        <a:p>
          <a:r>
            <a:rPr lang="fi-FI"/>
            <a:t>Kauppojen keskittyminen suuriin yksikköihin</a:t>
          </a:r>
          <a:endParaRPr lang="en-US"/>
        </a:p>
      </dgm:t>
    </dgm:pt>
    <dgm:pt modelId="{68BAD2D4-0768-4816-BD2E-1A804D7F73BD}" type="parTrans" cxnId="{EF1E3D44-5083-48CF-907E-B00CF51098A9}">
      <dgm:prSet/>
      <dgm:spPr/>
      <dgm:t>
        <a:bodyPr/>
        <a:lstStyle/>
        <a:p>
          <a:endParaRPr lang="en-US"/>
        </a:p>
      </dgm:t>
    </dgm:pt>
    <dgm:pt modelId="{7A90A593-A47F-48C4-9740-393AAE5C9B2C}" type="sibTrans" cxnId="{EF1E3D44-5083-48CF-907E-B00CF51098A9}">
      <dgm:prSet/>
      <dgm:spPr/>
      <dgm:t>
        <a:bodyPr/>
        <a:lstStyle/>
        <a:p>
          <a:endParaRPr lang="en-US"/>
        </a:p>
      </dgm:t>
    </dgm:pt>
    <dgm:pt modelId="{2F2ABD2A-BF8A-4780-9F1D-8DCA72EB2D7F}">
      <dgm:prSet/>
      <dgm:spPr/>
      <dgm:t>
        <a:bodyPr/>
        <a:lstStyle/>
        <a:p>
          <a:r>
            <a:rPr lang="fi-FI"/>
            <a:t>Huono yhdyskuntasuunnittelu</a:t>
          </a:r>
          <a:endParaRPr lang="en-US"/>
        </a:p>
      </dgm:t>
    </dgm:pt>
    <dgm:pt modelId="{7D0D38A1-73F4-495C-B358-E8C181A36852}" type="parTrans" cxnId="{218EE8BA-B2CA-4040-AE26-56879D0DC547}">
      <dgm:prSet/>
      <dgm:spPr/>
      <dgm:t>
        <a:bodyPr/>
        <a:lstStyle/>
        <a:p>
          <a:endParaRPr lang="en-US"/>
        </a:p>
      </dgm:t>
    </dgm:pt>
    <dgm:pt modelId="{72729846-D225-4B39-8D6A-51A32AA08751}" type="sibTrans" cxnId="{218EE8BA-B2CA-4040-AE26-56879D0DC547}">
      <dgm:prSet/>
      <dgm:spPr/>
      <dgm:t>
        <a:bodyPr/>
        <a:lstStyle/>
        <a:p>
          <a:endParaRPr lang="en-US"/>
        </a:p>
      </dgm:t>
    </dgm:pt>
    <dgm:pt modelId="{55AC9F58-A2D0-4A20-80AD-891C542D0D42}">
      <dgm:prSet/>
      <dgm:spPr/>
      <dgm:t>
        <a:bodyPr/>
        <a:lstStyle/>
        <a:p>
          <a:pPr>
            <a:defRPr b="1"/>
          </a:pPr>
          <a:r>
            <a:rPr lang="fi-FI"/>
            <a:t>Muuttuva sosiaalinen ympäristö</a:t>
          </a:r>
          <a:endParaRPr lang="en-US"/>
        </a:p>
      </dgm:t>
    </dgm:pt>
    <dgm:pt modelId="{8FB2F0ED-0CB3-4BC0-9DD6-D5E976030FF2}" type="parTrans" cxnId="{F6A7E7F0-A38E-4487-BA1C-DE668FEAA801}">
      <dgm:prSet/>
      <dgm:spPr/>
      <dgm:t>
        <a:bodyPr/>
        <a:lstStyle/>
        <a:p>
          <a:endParaRPr lang="en-US"/>
        </a:p>
      </dgm:t>
    </dgm:pt>
    <dgm:pt modelId="{DAA954DE-B706-49B7-B096-8B6F467CC1C0}" type="sibTrans" cxnId="{F6A7E7F0-A38E-4487-BA1C-DE668FEAA801}">
      <dgm:prSet/>
      <dgm:spPr/>
      <dgm:t>
        <a:bodyPr/>
        <a:lstStyle/>
        <a:p>
          <a:endParaRPr lang="en-US"/>
        </a:p>
      </dgm:t>
    </dgm:pt>
    <dgm:pt modelId="{4CE2F3DE-7229-4F79-BB05-B614A2892E10}">
      <dgm:prSet/>
      <dgm:spPr/>
      <dgm:t>
        <a:bodyPr/>
        <a:lstStyle/>
        <a:p>
          <a:r>
            <a:rPr lang="fi-FI"/>
            <a:t>Vähättely, syyllistäminen, hoikkuuden ja suorituskyvyn ihannointi -&gt; itsetunto-ongelmat</a:t>
          </a:r>
          <a:endParaRPr lang="en-US"/>
        </a:p>
      </dgm:t>
    </dgm:pt>
    <dgm:pt modelId="{90BD0698-7B79-4C54-9EA7-89FB20C75133}" type="parTrans" cxnId="{D0ABEF1F-C9C4-4224-A036-AF6CD8490160}">
      <dgm:prSet/>
      <dgm:spPr/>
      <dgm:t>
        <a:bodyPr/>
        <a:lstStyle/>
        <a:p>
          <a:endParaRPr lang="en-US"/>
        </a:p>
      </dgm:t>
    </dgm:pt>
    <dgm:pt modelId="{CD3A7076-0376-4C5D-8380-4C7CEB672408}" type="sibTrans" cxnId="{D0ABEF1F-C9C4-4224-A036-AF6CD8490160}">
      <dgm:prSet/>
      <dgm:spPr/>
      <dgm:t>
        <a:bodyPr/>
        <a:lstStyle/>
        <a:p>
          <a:endParaRPr lang="en-US"/>
        </a:p>
      </dgm:t>
    </dgm:pt>
    <dgm:pt modelId="{1B5549B8-441B-4788-91A3-D7DE81081EA0}" type="pres">
      <dgm:prSet presAssocID="{72D33C34-CA88-4101-9DF9-4085F06F2C4F}" presName="root" presStyleCnt="0">
        <dgm:presLayoutVars>
          <dgm:dir/>
          <dgm:resizeHandles val="exact"/>
        </dgm:presLayoutVars>
      </dgm:prSet>
      <dgm:spPr/>
    </dgm:pt>
    <dgm:pt modelId="{E0B9FA71-F36C-48BB-AF20-149FA403B606}" type="pres">
      <dgm:prSet presAssocID="{9A0FE0F8-A817-4E72-AC50-F2BB56364B05}" presName="compNode" presStyleCnt="0"/>
      <dgm:spPr/>
    </dgm:pt>
    <dgm:pt modelId="{942098FC-0AF4-4F05-AA8A-BE0578825C20}" type="pres">
      <dgm:prSet presAssocID="{9A0FE0F8-A817-4E72-AC50-F2BB56364B0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EC07AFB6-7A0B-45B2-BB0F-CA54EC249B5F}" type="pres">
      <dgm:prSet presAssocID="{9A0FE0F8-A817-4E72-AC50-F2BB56364B05}" presName="iconSpace" presStyleCnt="0"/>
      <dgm:spPr/>
    </dgm:pt>
    <dgm:pt modelId="{AB4B5F16-D08A-44B9-B865-818A2F7C04A3}" type="pres">
      <dgm:prSet presAssocID="{9A0FE0F8-A817-4E72-AC50-F2BB56364B05}" presName="parTx" presStyleLbl="revTx" presStyleIdx="0" presStyleCnt="6">
        <dgm:presLayoutVars>
          <dgm:chMax val="0"/>
          <dgm:chPref val="0"/>
        </dgm:presLayoutVars>
      </dgm:prSet>
      <dgm:spPr/>
    </dgm:pt>
    <dgm:pt modelId="{E495356B-D3B4-4FDC-8E18-AC0A3CB5A1B7}" type="pres">
      <dgm:prSet presAssocID="{9A0FE0F8-A817-4E72-AC50-F2BB56364B05}" presName="txSpace" presStyleCnt="0"/>
      <dgm:spPr/>
    </dgm:pt>
    <dgm:pt modelId="{CFBFDD68-76B0-4CF3-8C67-A48C3E4FA127}" type="pres">
      <dgm:prSet presAssocID="{9A0FE0F8-A817-4E72-AC50-F2BB56364B05}" presName="desTx" presStyleLbl="revTx" presStyleIdx="1" presStyleCnt="6">
        <dgm:presLayoutVars/>
      </dgm:prSet>
      <dgm:spPr/>
    </dgm:pt>
    <dgm:pt modelId="{8B4E14AC-BC38-4298-BB53-0810607E476E}" type="pres">
      <dgm:prSet presAssocID="{5C42B786-9C32-4029-A02E-9184C62BE9AC}" presName="sibTrans" presStyleCnt="0"/>
      <dgm:spPr/>
    </dgm:pt>
    <dgm:pt modelId="{F5F3B32E-7699-4F92-B001-B3EFEA851B78}" type="pres">
      <dgm:prSet presAssocID="{70400388-946F-493B-9474-6DDC8FE8A231}" presName="compNode" presStyleCnt="0"/>
      <dgm:spPr/>
    </dgm:pt>
    <dgm:pt modelId="{83EAB580-F984-4BDE-B2F9-A37BF65940B1}" type="pres">
      <dgm:prSet presAssocID="{70400388-946F-493B-9474-6DDC8FE8A2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4F665D2F-1CED-42E7-BD22-4D0D76C29099}" type="pres">
      <dgm:prSet presAssocID="{70400388-946F-493B-9474-6DDC8FE8A231}" presName="iconSpace" presStyleCnt="0"/>
      <dgm:spPr/>
    </dgm:pt>
    <dgm:pt modelId="{8AF3B245-A30D-49CA-BAD5-83043D72CBFF}" type="pres">
      <dgm:prSet presAssocID="{70400388-946F-493B-9474-6DDC8FE8A231}" presName="parTx" presStyleLbl="revTx" presStyleIdx="2" presStyleCnt="6">
        <dgm:presLayoutVars>
          <dgm:chMax val="0"/>
          <dgm:chPref val="0"/>
        </dgm:presLayoutVars>
      </dgm:prSet>
      <dgm:spPr/>
    </dgm:pt>
    <dgm:pt modelId="{C77B6A92-0443-4B18-87C4-6F1E1A2E143C}" type="pres">
      <dgm:prSet presAssocID="{70400388-946F-493B-9474-6DDC8FE8A231}" presName="txSpace" presStyleCnt="0"/>
      <dgm:spPr/>
    </dgm:pt>
    <dgm:pt modelId="{ED9DC4F4-B686-4175-A25C-41876DD32AE2}" type="pres">
      <dgm:prSet presAssocID="{70400388-946F-493B-9474-6DDC8FE8A231}" presName="desTx" presStyleLbl="revTx" presStyleIdx="3" presStyleCnt="6">
        <dgm:presLayoutVars/>
      </dgm:prSet>
      <dgm:spPr/>
    </dgm:pt>
    <dgm:pt modelId="{7FD729A0-D64C-40AF-9F4E-F0A913B41BEF}" type="pres">
      <dgm:prSet presAssocID="{0466B4C8-33C6-4D2F-A1EA-B924E4B53D72}" presName="sibTrans" presStyleCnt="0"/>
      <dgm:spPr/>
    </dgm:pt>
    <dgm:pt modelId="{28B0AC3F-E96E-42E5-B622-C86FDEFEFA8B}" type="pres">
      <dgm:prSet presAssocID="{55AC9F58-A2D0-4A20-80AD-891C542D0D42}" presName="compNode" presStyleCnt="0"/>
      <dgm:spPr/>
    </dgm:pt>
    <dgm:pt modelId="{0168EBBA-AAED-4674-9043-761D1C97D792}" type="pres">
      <dgm:prSet presAssocID="{55AC9F58-A2D0-4A20-80AD-891C542D0D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with Plant"/>
        </a:ext>
      </dgm:extLst>
    </dgm:pt>
    <dgm:pt modelId="{A70414E4-DE94-473F-B122-791479698BEC}" type="pres">
      <dgm:prSet presAssocID="{55AC9F58-A2D0-4A20-80AD-891C542D0D42}" presName="iconSpace" presStyleCnt="0"/>
      <dgm:spPr/>
    </dgm:pt>
    <dgm:pt modelId="{E8DC064F-3748-4C37-864F-822D5CE34811}" type="pres">
      <dgm:prSet presAssocID="{55AC9F58-A2D0-4A20-80AD-891C542D0D42}" presName="parTx" presStyleLbl="revTx" presStyleIdx="4" presStyleCnt="6">
        <dgm:presLayoutVars>
          <dgm:chMax val="0"/>
          <dgm:chPref val="0"/>
        </dgm:presLayoutVars>
      </dgm:prSet>
      <dgm:spPr/>
    </dgm:pt>
    <dgm:pt modelId="{B2EA1410-91BF-4F19-9F90-03B9FE1E9F4E}" type="pres">
      <dgm:prSet presAssocID="{55AC9F58-A2D0-4A20-80AD-891C542D0D42}" presName="txSpace" presStyleCnt="0"/>
      <dgm:spPr/>
    </dgm:pt>
    <dgm:pt modelId="{755A51A8-A478-4DCC-86A5-DDA2F431FF47}" type="pres">
      <dgm:prSet presAssocID="{55AC9F58-A2D0-4A20-80AD-891C542D0D42}" presName="desTx" presStyleLbl="revTx" presStyleIdx="5" presStyleCnt="6">
        <dgm:presLayoutVars/>
      </dgm:prSet>
      <dgm:spPr/>
    </dgm:pt>
  </dgm:ptLst>
  <dgm:cxnLst>
    <dgm:cxn modelId="{80F2CF11-FF71-4C94-943F-CD424814C3CD}" type="presOf" srcId="{E386E101-63B8-49C0-9890-081119FBDDF4}" destId="{ED9DC4F4-B686-4175-A25C-41876DD32AE2}" srcOrd="0" destOrd="2" presId="urn:microsoft.com/office/officeart/2018/5/layout/CenteredIconLabelDescriptionList"/>
    <dgm:cxn modelId="{7202A418-A589-446E-8F37-A9A016905F81}" srcId="{70400388-946F-493B-9474-6DDC8FE8A231}" destId="{E386E101-63B8-49C0-9890-081119FBDDF4}" srcOrd="2" destOrd="0" parTransId="{BCAA585E-6767-49AF-95A6-75FD90378216}" sibTransId="{30FA9171-FDAF-49B5-BE84-31C0C23A1915}"/>
    <dgm:cxn modelId="{C2EFE51B-59AB-46A4-B502-0E02AB329456}" type="presOf" srcId="{9A0FE0F8-A817-4E72-AC50-F2BB56364B05}" destId="{AB4B5F16-D08A-44B9-B865-818A2F7C04A3}" srcOrd="0" destOrd="0" presId="urn:microsoft.com/office/officeart/2018/5/layout/CenteredIconLabelDescriptionList"/>
    <dgm:cxn modelId="{86D9F61D-AD2E-4276-921C-B8261EED880A}" srcId="{9A0FE0F8-A817-4E72-AC50-F2BB56364B05}" destId="{197DBEBD-B40D-43B3-8052-D9F80DF0BE88}" srcOrd="4" destOrd="0" parTransId="{F3D426D0-DC91-4A82-BA37-9A9424735A1A}" sibTransId="{40E6F12E-B4E4-4320-8289-8AFD7E64E7D4}"/>
    <dgm:cxn modelId="{5769951F-9348-4D66-B565-5D6B2451F147}" type="presOf" srcId="{814BB747-A88C-49CB-AE7B-4F8179166D0A}" destId="{ED9DC4F4-B686-4175-A25C-41876DD32AE2}" srcOrd="0" destOrd="0" presId="urn:microsoft.com/office/officeart/2018/5/layout/CenteredIconLabelDescriptionList"/>
    <dgm:cxn modelId="{D0ABEF1F-C9C4-4224-A036-AF6CD8490160}" srcId="{55AC9F58-A2D0-4A20-80AD-891C542D0D42}" destId="{4CE2F3DE-7229-4F79-BB05-B614A2892E10}" srcOrd="0" destOrd="0" parTransId="{90BD0698-7B79-4C54-9EA7-89FB20C75133}" sibTransId="{CD3A7076-0376-4C5D-8380-4C7CEB672408}"/>
    <dgm:cxn modelId="{93107C2E-AE31-4A29-ABA8-2F8E6D73FAF4}" type="presOf" srcId="{1C438048-19FE-4695-AD6D-21455A206B28}" destId="{CFBFDD68-76B0-4CF3-8C67-A48C3E4FA127}" srcOrd="0" destOrd="2" presId="urn:microsoft.com/office/officeart/2018/5/layout/CenteredIconLabelDescriptionList"/>
    <dgm:cxn modelId="{2B60C72F-70F9-456B-ADC4-0FB09316A063}" type="presOf" srcId="{07B381B4-61C8-46A1-9865-BCBCB0D9B9FC}" destId="{ED9DC4F4-B686-4175-A25C-41876DD32AE2}" srcOrd="0" destOrd="3" presId="urn:microsoft.com/office/officeart/2018/5/layout/CenteredIconLabelDescriptionList"/>
    <dgm:cxn modelId="{FFE60540-5123-49FB-8D70-A30D6FDF66DA}" type="presOf" srcId="{79FAFD7B-EDB6-444D-BB0B-B5C4EA63F54B}" destId="{ED9DC4F4-B686-4175-A25C-41876DD32AE2}" srcOrd="0" destOrd="4" presId="urn:microsoft.com/office/officeart/2018/5/layout/CenteredIconLabelDescriptionList"/>
    <dgm:cxn modelId="{DA2ED440-7CA1-46EA-91EC-ECE26B429830}" type="presOf" srcId="{2F2ABD2A-BF8A-4780-9F1D-8DCA72EB2D7F}" destId="{ED9DC4F4-B686-4175-A25C-41876DD32AE2}" srcOrd="0" destOrd="5" presId="urn:microsoft.com/office/officeart/2018/5/layout/CenteredIconLabelDescriptionList"/>
    <dgm:cxn modelId="{F81CB55F-1A24-4F8A-A60F-0EE8B42DBBD6}" srcId="{9A0FE0F8-A817-4E72-AC50-F2BB56364B05}" destId="{1C438048-19FE-4695-AD6D-21455A206B28}" srcOrd="2" destOrd="0" parTransId="{2991027B-02DD-4178-B949-E118C3F3AFD4}" sibTransId="{D8CCA6F1-A009-46D6-A6D9-0B0A4E7E2D5A}"/>
    <dgm:cxn modelId="{6AD4E162-417C-44E5-B86E-914E8F50BE74}" type="presOf" srcId="{4CE2F3DE-7229-4F79-BB05-B614A2892E10}" destId="{755A51A8-A478-4DCC-86A5-DDA2F431FF47}" srcOrd="0" destOrd="0" presId="urn:microsoft.com/office/officeart/2018/5/layout/CenteredIconLabelDescriptionList"/>
    <dgm:cxn modelId="{EF1E3D44-5083-48CF-907E-B00CF51098A9}" srcId="{70400388-946F-493B-9474-6DDC8FE8A231}" destId="{79FAFD7B-EDB6-444D-BB0B-B5C4EA63F54B}" srcOrd="4" destOrd="0" parTransId="{68BAD2D4-0768-4816-BD2E-1A804D7F73BD}" sibTransId="{7A90A593-A47F-48C4-9740-393AAE5C9B2C}"/>
    <dgm:cxn modelId="{5A397E6B-3013-4BB4-A355-AA1C83FD987E}" srcId="{72D33C34-CA88-4101-9DF9-4085F06F2C4F}" destId="{9A0FE0F8-A817-4E72-AC50-F2BB56364B05}" srcOrd="0" destOrd="0" parTransId="{52A1795F-4DD4-43A7-830E-B8622ADA68B8}" sibTransId="{5C42B786-9C32-4029-A02E-9184C62BE9AC}"/>
    <dgm:cxn modelId="{545E9051-4252-4A8C-82B6-770E9DB7C66D}" type="presOf" srcId="{4800E965-7416-4193-BAEE-197609DA849E}" destId="{CFBFDD68-76B0-4CF3-8C67-A48C3E4FA127}" srcOrd="0" destOrd="1" presId="urn:microsoft.com/office/officeart/2018/5/layout/CenteredIconLabelDescriptionList"/>
    <dgm:cxn modelId="{DAB5D171-B7A2-4F40-8AA5-4E794473255F}" type="presOf" srcId="{70400388-946F-493B-9474-6DDC8FE8A231}" destId="{8AF3B245-A30D-49CA-BAD5-83043D72CBFF}" srcOrd="0" destOrd="0" presId="urn:microsoft.com/office/officeart/2018/5/layout/CenteredIconLabelDescriptionList"/>
    <dgm:cxn modelId="{CEA3B173-2537-4AF1-8B14-548287677DD8}" srcId="{9A0FE0F8-A817-4E72-AC50-F2BB56364B05}" destId="{4800E965-7416-4193-BAEE-197609DA849E}" srcOrd="1" destOrd="0" parTransId="{5E4D9751-CDD4-4F22-A168-FACC2042337A}" sibTransId="{AE6A9845-FEBA-4EE4-A903-D8EA24AE425B}"/>
    <dgm:cxn modelId="{9D1EE058-2986-4EB0-B153-92BBBD3F42D9}" srcId="{70400388-946F-493B-9474-6DDC8FE8A231}" destId="{814BB747-A88C-49CB-AE7B-4F8179166D0A}" srcOrd="0" destOrd="0" parTransId="{0B906FB1-04C0-4752-A9E6-62B6B14340AB}" sibTransId="{163545E4-9150-43CA-9237-3DF29B08139A}"/>
    <dgm:cxn modelId="{9B51E158-84D2-4E8F-9180-A0A8857E993F}" srcId="{70400388-946F-493B-9474-6DDC8FE8A231}" destId="{19081A80-70A1-4EA5-AF30-07A8D4667DBB}" srcOrd="1" destOrd="0" parTransId="{4D828D41-C6D3-4BEB-970F-CF07BA06178E}" sibTransId="{BE42757A-6A3D-41C0-B597-B4EBD594249F}"/>
    <dgm:cxn modelId="{8ED0377F-0FAC-4FF4-BE11-9E69B8AEC897}" type="presOf" srcId="{55AC9F58-A2D0-4A20-80AD-891C542D0D42}" destId="{E8DC064F-3748-4C37-864F-822D5CE34811}" srcOrd="0" destOrd="0" presId="urn:microsoft.com/office/officeart/2018/5/layout/CenteredIconLabelDescriptionList"/>
    <dgm:cxn modelId="{6FF6447F-8533-4967-8C09-A3112B7D1E37}" srcId="{9A0FE0F8-A817-4E72-AC50-F2BB56364B05}" destId="{F2095317-20C1-43EB-9378-C01F4094E720}" srcOrd="3" destOrd="0" parTransId="{A7B0AE32-8A68-49B1-B2A2-56C074F8D749}" sibTransId="{50C21530-E125-4EB3-89CD-71F649374E76}"/>
    <dgm:cxn modelId="{F6745A8F-4202-468D-BB67-3847DE5F1DEA}" type="presOf" srcId="{AE3705EF-45CD-4203-BCDA-223C56EFF7C2}" destId="{CFBFDD68-76B0-4CF3-8C67-A48C3E4FA127}" srcOrd="0" destOrd="0" presId="urn:microsoft.com/office/officeart/2018/5/layout/CenteredIconLabelDescriptionList"/>
    <dgm:cxn modelId="{3D25ADA2-A4AC-44BB-A275-F05ED802C77B}" type="presOf" srcId="{19081A80-70A1-4EA5-AF30-07A8D4667DBB}" destId="{ED9DC4F4-B686-4175-A25C-41876DD32AE2}" srcOrd="0" destOrd="1" presId="urn:microsoft.com/office/officeart/2018/5/layout/CenteredIconLabelDescriptionList"/>
    <dgm:cxn modelId="{5B272AA3-15F5-412E-B71B-B9FA95A817F6}" type="presOf" srcId="{F2095317-20C1-43EB-9378-C01F4094E720}" destId="{CFBFDD68-76B0-4CF3-8C67-A48C3E4FA127}" srcOrd="0" destOrd="3" presId="urn:microsoft.com/office/officeart/2018/5/layout/CenteredIconLabelDescriptionList"/>
    <dgm:cxn modelId="{AD5DF5B8-9773-4005-8614-7378B4F7857F}" srcId="{70400388-946F-493B-9474-6DDC8FE8A231}" destId="{07B381B4-61C8-46A1-9865-BCBCB0D9B9FC}" srcOrd="3" destOrd="0" parTransId="{088920C9-5529-4458-96A0-D1F5EF5DC870}" sibTransId="{A87B79CE-5F66-4A8F-B1F0-D206E0FF4423}"/>
    <dgm:cxn modelId="{218EE8BA-B2CA-4040-AE26-56879D0DC547}" srcId="{70400388-946F-493B-9474-6DDC8FE8A231}" destId="{2F2ABD2A-BF8A-4780-9F1D-8DCA72EB2D7F}" srcOrd="5" destOrd="0" parTransId="{7D0D38A1-73F4-495C-B358-E8C181A36852}" sibTransId="{72729846-D225-4B39-8D6A-51A32AA08751}"/>
    <dgm:cxn modelId="{5B3492BF-F150-4154-8EDD-6D4EE04CD141}" type="presOf" srcId="{197DBEBD-B40D-43B3-8052-D9F80DF0BE88}" destId="{CFBFDD68-76B0-4CF3-8C67-A48C3E4FA127}" srcOrd="0" destOrd="4" presId="urn:microsoft.com/office/officeart/2018/5/layout/CenteredIconLabelDescriptionList"/>
    <dgm:cxn modelId="{59BE95ED-6A6D-4F85-8EA9-38EFF95AEC57}" srcId="{9A0FE0F8-A817-4E72-AC50-F2BB56364B05}" destId="{AE3705EF-45CD-4203-BCDA-223C56EFF7C2}" srcOrd="0" destOrd="0" parTransId="{6771F4DA-C031-4FD8-9BB2-67C1209E2B06}" sibTransId="{5023868B-799D-4076-B6B7-2EDBBD8E5F08}"/>
    <dgm:cxn modelId="{F6A7E7F0-A38E-4487-BA1C-DE668FEAA801}" srcId="{72D33C34-CA88-4101-9DF9-4085F06F2C4F}" destId="{55AC9F58-A2D0-4A20-80AD-891C542D0D42}" srcOrd="2" destOrd="0" parTransId="{8FB2F0ED-0CB3-4BC0-9DD6-D5E976030FF2}" sibTransId="{DAA954DE-B706-49B7-B096-8B6F467CC1C0}"/>
    <dgm:cxn modelId="{18250DF1-2C6A-4F17-B318-73EB44745875}" type="presOf" srcId="{72D33C34-CA88-4101-9DF9-4085F06F2C4F}" destId="{1B5549B8-441B-4788-91A3-D7DE81081EA0}" srcOrd="0" destOrd="0" presId="urn:microsoft.com/office/officeart/2018/5/layout/CenteredIconLabelDescriptionList"/>
    <dgm:cxn modelId="{CF9BABF5-A2E3-4C45-BBB9-1CE29A5DAF69}" srcId="{72D33C34-CA88-4101-9DF9-4085F06F2C4F}" destId="{70400388-946F-493B-9474-6DDC8FE8A231}" srcOrd="1" destOrd="0" parTransId="{0D4F269D-0A50-4581-98DC-BD133C27738D}" sibTransId="{0466B4C8-33C6-4D2F-A1EA-B924E4B53D72}"/>
    <dgm:cxn modelId="{8FFF7F51-B366-4B32-BCBE-58F18F151AFE}" type="presParOf" srcId="{1B5549B8-441B-4788-91A3-D7DE81081EA0}" destId="{E0B9FA71-F36C-48BB-AF20-149FA403B606}" srcOrd="0" destOrd="0" presId="urn:microsoft.com/office/officeart/2018/5/layout/CenteredIconLabelDescriptionList"/>
    <dgm:cxn modelId="{0CF30398-7390-4C2D-9003-3176EB85730C}" type="presParOf" srcId="{E0B9FA71-F36C-48BB-AF20-149FA403B606}" destId="{942098FC-0AF4-4F05-AA8A-BE0578825C20}" srcOrd="0" destOrd="0" presId="urn:microsoft.com/office/officeart/2018/5/layout/CenteredIconLabelDescriptionList"/>
    <dgm:cxn modelId="{CC527C3E-F628-4641-8CF4-BEDBD4E1484D}" type="presParOf" srcId="{E0B9FA71-F36C-48BB-AF20-149FA403B606}" destId="{EC07AFB6-7A0B-45B2-BB0F-CA54EC249B5F}" srcOrd="1" destOrd="0" presId="urn:microsoft.com/office/officeart/2018/5/layout/CenteredIconLabelDescriptionList"/>
    <dgm:cxn modelId="{68311257-0C86-41E9-93E0-B4BD491F9876}" type="presParOf" srcId="{E0B9FA71-F36C-48BB-AF20-149FA403B606}" destId="{AB4B5F16-D08A-44B9-B865-818A2F7C04A3}" srcOrd="2" destOrd="0" presId="urn:microsoft.com/office/officeart/2018/5/layout/CenteredIconLabelDescriptionList"/>
    <dgm:cxn modelId="{73C03DD5-6C6B-4BBB-8E3B-B0364DDB88F3}" type="presParOf" srcId="{E0B9FA71-F36C-48BB-AF20-149FA403B606}" destId="{E495356B-D3B4-4FDC-8E18-AC0A3CB5A1B7}" srcOrd="3" destOrd="0" presId="urn:microsoft.com/office/officeart/2018/5/layout/CenteredIconLabelDescriptionList"/>
    <dgm:cxn modelId="{8E3AE155-F89E-41DA-A58C-ACF6EDE40C7B}" type="presParOf" srcId="{E0B9FA71-F36C-48BB-AF20-149FA403B606}" destId="{CFBFDD68-76B0-4CF3-8C67-A48C3E4FA127}" srcOrd="4" destOrd="0" presId="urn:microsoft.com/office/officeart/2018/5/layout/CenteredIconLabelDescriptionList"/>
    <dgm:cxn modelId="{CB7776BC-53E7-41F8-A28A-12A1AF1CFD76}" type="presParOf" srcId="{1B5549B8-441B-4788-91A3-D7DE81081EA0}" destId="{8B4E14AC-BC38-4298-BB53-0810607E476E}" srcOrd="1" destOrd="0" presId="urn:microsoft.com/office/officeart/2018/5/layout/CenteredIconLabelDescriptionList"/>
    <dgm:cxn modelId="{3EA12340-1F90-4451-9372-82D179449C82}" type="presParOf" srcId="{1B5549B8-441B-4788-91A3-D7DE81081EA0}" destId="{F5F3B32E-7699-4F92-B001-B3EFEA851B78}" srcOrd="2" destOrd="0" presId="urn:microsoft.com/office/officeart/2018/5/layout/CenteredIconLabelDescriptionList"/>
    <dgm:cxn modelId="{7034CF43-8C3E-4846-99F2-CE40DDF1DF36}" type="presParOf" srcId="{F5F3B32E-7699-4F92-B001-B3EFEA851B78}" destId="{83EAB580-F984-4BDE-B2F9-A37BF65940B1}" srcOrd="0" destOrd="0" presId="urn:microsoft.com/office/officeart/2018/5/layout/CenteredIconLabelDescriptionList"/>
    <dgm:cxn modelId="{75C39395-F347-4178-988A-22A435B70327}" type="presParOf" srcId="{F5F3B32E-7699-4F92-B001-B3EFEA851B78}" destId="{4F665D2F-1CED-42E7-BD22-4D0D76C29099}" srcOrd="1" destOrd="0" presId="urn:microsoft.com/office/officeart/2018/5/layout/CenteredIconLabelDescriptionList"/>
    <dgm:cxn modelId="{C4C679BE-FFD4-4ACA-8290-7A5C50844DAC}" type="presParOf" srcId="{F5F3B32E-7699-4F92-B001-B3EFEA851B78}" destId="{8AF3B245-A30D-49CA-BAD5-83043D72CBFF}" srcOrd="2" destOrd="0" presId="urn:microsoft.com/office/officeart/2018/5/layout/CenteredIconLabelDescriptionList"/>
    <dgm:cxn modelId="{87EC5C94-D16F-41E4-9F4C-0BCA891B725B}" type="presParOf" srcId="{F5F3B32E-7699-4F92-B001-B3EFEA851B78}" destId="{C77B6A92-0443-4B18-87C4-6F1E1A2E143C}" srcOrd="3" destOrd="0" presId="urn:microsoft.com/office/officeart/2018/5/layout/CenteredIconLabelDescriptionList"/>
    <dgm:cxn modelId="{83D2BD34-FD65-4C10-B504-FFFE6771EC54}" type="presParOf" srcId="{F5F3B32E-7699-4F92-B001-B3EFEA851B78}" destId="{ED9DC4F4-B686-4175-A25C-41876DD32AE2}" srcOrd="4" destOrd="0" presId="urn:microsoft.com/office/officeart/2018/5/layout/CenteredIconLabelDescriptionList"/>
    <dgm:cxn modelId="{4D0B94CA-B67F-4EF5-9E15-85DB90F6EA9E}" type="presParOf" srcId="{1B5549B8-441B-4788-91A3-D7DE81081EA0}" destId="{7FD729A0-D64C-40AF-9F4E-F0A913B41BEF}" srcOrd="3" destOrd="0" presId="urn:microsoft.com/office/officeart/2018/5/layout/CenteredIconLabelDescriptionList"/>
    <dgm:cxn modelId="{B888B979-4E75-493A-ACE7-A93B216F15ED}" type="presParOf" srcId="{1B5549B8-441B-4788-91A3-D7DE81081EA0}" destId="{28B0AC3F-E96E-42E5-B622-C86FDEFEFA8B}" srcOrd="4" destOrd="0" presId="urn:microsoft.com/office/officeart/2018/5/layout/CenteredIconLabelDescriptionList"/>
    <dgm:cxn modelId="{09487756-9C30-49EF-A150-DDC3954D3686}" type="presParOf" srcId="{28B0AC3F-E96E-42E5-B622-C86FDEFEFA8B}" destId="{0168EBBA-AAED-4674-9043-761D1C97D792}" srcOrd="0" destOrd="0" presId="urn:microsoft.com/office/officeart/2018/5/layout/CenteredIconLabelDescriptionList"/>
    <dgm:cxn modelId="{C6F374C2-C879-47A0-A596-1A4D35DF7E25}" type="presParOf" srcId="{28B0AC3F-E96E-42E5-B622-C86FDEFEFA8B}" destId="{A70414E4-DE94-473F-B122-791479698BEC}" srcOrd="1" destOrd="0" presId="urn:microsoft.com/office/officeart/2018/5/layout/CenteredIconLabelDescriptionList"/>
    <dgm:cxn modelId="{702E7AE3-B82C-40B8-9E29-9C0F86FB9F46}" type="presParOf" srcId="{28B0AC3F-E96E-42E5-B622-C86FDEFEFA8B}" destId="{E8DC064F-3748-4C37-864F-822D5CE34811}" srcOrd="2" destOrd="0" presId="urn:microsoft.com/office/officeart/2018/5/layout/CenteredIconLabelDescriptionList"/>
    <dgm:cxn modelId="{D8912C45-E5F3-452B-8FBD-015F18CA62D1}" type="presParOf" srcId="{28B0AC3F-E96E-42E5-B622-C86FDEFEFA8B}" destId="{B2EA1410-91BF-4F19-9F90-03B9FE1E9F4E}" srcOrd="3" destOrd="0" presId="urn:microsoft.com/office/officeart/2018/5/layout/CenteredIconLabelDescriptionList"/>
    <dgm:cxn modelId="{EE4D494B-DBD7-44A8-98A2-F684586B78AE}" type="presParOf" srcId="{28B0AC3F-E96E-42E5-B622-C86FDEFEFA8B}" destId="{755A51A8-A478-4DCC-86A5-DDA2F431FF4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2E48E-DAA2-411A-9C78-4497D7C2453D}">
      <dsp:nvSpPr>
        <dsp:cNvPr id="0" name=""/>
        <dsp:cNvSpPr/>
      </dsp:nvSpPr>
      <dsp:spPr>
        <a:xfrm>
          <a:off x="0" y="0"/>
          <a:ext cx="61165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A7558-A4E7-41AF-806A-E55A1B24163B}">
      <dsp:nvSpPr>
        <dsp:cNvPr id="0" name=""/>
        <dsp:cNvSpPr/>
      </dsp:nvSpPr>
      <dsp:spPr>
        <a:xfrm>
          <a:off x="0" y="0"/>
          <a:ext cx="6116515" cy="212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a:t>Suojaravintoaineet osallistuvat elimistön puolustautumiseen ja suojaavat elimistöä erilaisilta sairauksilta. Ne toimivat myös elimistön rakennusaineina. Suojaravintoaineisiin kuuluvat vitamiinit ohjaavat monia kehon toimintoja. Elimistö ei pysty juurikaan valmistamaan vitamiineja, joten ne tulee saada ravinnosta. Suojaravintoaineiden puutteellinen saanti aiheuttaa väsymystä ja elimistölle haitallisia puutostiloja.</a:t>
          </a:r>
          <a:endParaRPr lang="en-US" sz="1800" kern="1200"/>
        </a:p>
      </dsp:txBody>
      <dsp:txXfrm>
        <a:off x="0" y="0"/>
        <a:ext cx="6116515" cy="2123658"/>
      </dsp:txXfrm>
    </dsp:sp>
    <dsp:sp modelId="{FC2CA110-A97E-41AB-886F-65A22E13B05B}">
      <dsp:nvSpPr>
        <dsp:cNvPr id="0" name=""/>
        <dsp:cNvSpPr/>
      </dsp:nvSpPr>
      <dsp:spPr>
        <a:xfrm>
          <a:off x="0" y="2123658"/>
          <a:ext cx="61165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EB5E8C-AB78-48EB-9FA8-3FEB50044E2C}">
      <dsp:nvSpPr>
        <dsp:cNvPr id="0" name=""/>
        <dsp:cNvSpPr/>
      </dsp:nvSpPr>
      <dsp:spPr>
        <a:xfrm>
          <a:off x="0" y="2123658"/>
          <a:ext cx="6116515" cy="212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a:t>Riittävä vitamiinien ja kivennäisaineiden saanti on Suomessa suurilta osin helppoa. Monipuolisen ruokavalion myötä saat riittävästi suojaravintoaineita. Kasvuiässä olevalle nuorelle tärkeitä suojaravintoaineita ovat erityisesti rauta, fosfori, kalsium, magnesium, C-, D- ja E-vitamiinit, joita tarvitaan kudosten rakennusaineeksi.</a:t>
          </a:r>
          <a:endParaRPr lang="en-US" sz="1800" kern="1200"/>
        </a:p>
      </dsp:txBody>
      <dsp:txXfrm>
        <a:off x="0" y="2123658"/>
        <a:ext cx="6116515" cy="2123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098FC-0AF4-4F05-AA8A-BE0578825C20}">
      <dsp:nvSpPr>
        <dsp:cNvPr id="0" name=""/>
        <dsp:cNvSpPr/>
      </dsp:nvSpPr>
      <dsp:spPr>
        <a:xfrm>
          <a:off x="1085960" y="34474"/>
          <a:ext cx="1156494" cy="1137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4B5F16-D08A-44B9-B865-818A2F7C04A3}">
      <dsp:nvSpPr>
        <dsp:cNvPr id="0" name=""/>
        <dsp:cNvSpPr/>
      </dsp:nvSpPr>
      <dsp:spPr>
        <a:xfrm>
          <a:off x="12072" y="1347605"/>
          <a:ext cx="3304270" cy="48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fi-FI" sz="1900" kern="1200"/>
            <a:t>Muuttuva ruokaympäristö</a:t>
          </a:r>
          <a:endParaRPr lang="en-US" sz="1900" kern="1200"/>
        </a:p>
      </dsp:txBody>
      <dsp:txXfrm>
        <a:off x="12072" y="1347605"/>
        <a:ext cx="3304270" cy="487420"/>
      </dsp:txXfrm>
    </dsp:sp>
    <dsp:sp modelId="{CFBFDD68-76B0-4CF3-8C67-A48C3E4FA127}">
      <dsp:nvSpPr>
        <dsp:cNvPr id="0" name=""/>
        <dsp:cNvSpPr/>
      </dsp:nvSpPr>
      <dsp:spPr>
        <a:xfrm>
          <a:off x="12072" y="1916800"/>
          <a:ext cx="3304270" cy="220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fi-FI" sz="1500" kern="1200"/>
            <a:t>Ruokien sijoittaminen kaupassa</a:t>
          </a:r>
          <a:endParaRPr lang="en-US" sz="1500" kern="1200"/>
        </a:p>
        <a:p>
          <a:pPr marL="0" lvl="0" indent="0" algn="ctr" defTabSz="666750">
            <a:lnSpc>
              <a:spcPct val="90000"/>
            </a:lnSpc>
            <a:spcBef>
              <a:spcPct val="0"/>
            </a:spcBef>
            <a:spcAft>
              <a:spcPct val="35000"/>
            </a:spcAft>
            <a:buNone/>
          </a:pPr>
          <a:r>
            <a:rPr lang="fi-FI" sz="1500" kern="1200"/>
            <a:t>Tuotevalikoima suurenee ja muuttuu koko ajan</a:t>
          </a:r>
          <a:endParaRPr lang="en-US" sz="1500" kern="1200"/>
        </a:p>
        <a:p>
          <a:pPr marL="0" lvl="0" indent="0" algn="ctr" defTabSz="666750">
            <a:lnSpc>
              <a:spcPct val="90000"/>
            </a:lnSpc>
            <a:spcBef>
              <a:spcPct val="0"/>
            </a:spcBef>
            <a:spcAft>
              <a:spcPct val="35000"/>
            </a:spcAft>
            <a:buNone/>
          </a:pPr>
          <a:r>
            <a:rPr lang="fi-FI" sz="1500" kern="1200"/>
            <a:t>Palkitaan, jos ostaa enemmän</a:t>
          </a:r>
          <a:endParaRPr lang="en-US" sz="1500" kern="1200"/>
        </a:p>
        <a:p>
          <a:pPr marL="0" lvl="0" indent="0" algn="ctr" defTabSz="666750">
            <a:lnSpc>
              <a:spcPct val="90000"/>
            </a:lnSpc>
            <a:spcBef>
              <a:spcPct val="0"/>
            </a:spcBef>
            <a:spcAft>
              <a:spcPct val="35000"/>
            </a:spcAft>
            <a:buNone/>
          </a:pPr>
          <a:r>
            <a:rPr lang="fi-FI" sz="1500" kern="1200"/>
            <a:t>Suurentuneet pakkauskoot</a:t>
          </a:r>
          <a:endParaRPr lang="en-US" sz="1500" kern="1200"/>
        </a:p>
        <a:p>
          <a:pPr marL="0" lvl="0" indent="0" algn="ctr" defTabSz="666750">
            <a:lnSpc>
              <a:spcPct val="90000"/>
            </a:lnSpc>
            <a:spcBef>
              <a:spcPct val="0"/>
            </a:spcBef>
            <a:spcAft>
              <a:spcPct val="35000"/>
            </a:spcAft>
            <a:buNone/>
          </a:pPr>
          <a:r>
            <a:rPr lang="fi-FI" sz="1500" kern="1200"/>
            <a:t>Mainonta</a:t>
          </a:r>
          <a:endParaRPr lang="en-US" sz="1500" kern="1200"/>
        </a:p>
      </dsp:txBody>
      <dsp:txXfrm>
        <a:off x="12072" y="1916800"/>
        <a:ext cx="3304270" cy="2206388"/>
      </dsp:txXfrm>
    </dsp:sp>
    <dsp:sp modelId="{83EAB580-F984-4BDE-B2F9-A37BF65940B1}">
      <dsp:nvSpPr>
        <dsp:cNvPr id="0" name=""/>
        <dsp:cNvSpPr/>
      </dsp:nvSpPr>
      <dsp:spPr>
        <a:xfrm>
          <a:off x="4968477" y="34474"/>
          <a:ext cx="1156494" cy="1137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F3B245-A30D-49CA-BAD5-83043D72CBFF}">
      <dsp:nvSpPr>
        <dsp:cNvPr id="0" name=""/>
        <dsp:cNvSpPr/>
      </dsp:nvSpPr>
      <dsp:spPr>
        <a:xfrm>
          <a:off x="3894589" y="1347605"/>
          <a:ext cx="3304270" cy="48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fi-FI" sz="1900" kern="1200"/>
            <a:t>Muuttuva liikkumisympäristö</a:t>
          </a:r>
          <a:endParaRPr lang="en-US" sz="1900" kern="1200"/>
        </a:p>
      </dsp:txBody>
      <dsp:txXfrm>
        <a:off x="3894589" y="1347605"/>
        <a:ext cx="3304270" cy="487420"/>
      </dsp:txXfrm>
    </dsp:sp>
    <dsp:sp modelId="{ED9DC4F4-B686-4175-A25C-41876DD32AE2}">
      <dsp:nvSpPr>
        <dsp:cNvPr id="0" name=""/>
        <dsp:cNvSpPr/>
      </dsp:nvSpPr>
      <dsp:spPr>
        <a:xfrm>
          <a:off x="3894589" y="1916800"/>
          <a:ext cx="3304270" cy="220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fi-FI" sz="1500" kern="1200"/>
            <a:t>Työn fyysinen rasitus vähenee</a:t>
          </a:r>
          <a:endParaRPr lang="en-US" sz="1500" kern="1200"/>
        </a:p>
        <a:p>
          <a:pPr marL="0" lvl="0" indent="0" algn="ctr" defTabSz="666750">
            <a:lnSpc>
              <a:spcPct val="90000"/>
            </a:lnSpc>
            <a:spcBef>
              <a:spcPct val="0"/>
            </a:spcBef>
            <a:spcAft>
              <a:spcPct val="35000"/>
            </a:spcAft>
            <a:buNone/>
          </a:pPr>
          <a:r>
            <a:rPr lang="fi-FI" sz="1500" kern="1200"/>
            <a:t>Kodin arkinen ympäristö ”vähäliikkuvainen”</a:t>
          </a:r>
          <a:endParaRPr lang="en-US" sz="1500" kern="1200"/>
        </a:p>
        <a:p>
          <a:pPr marL="0" lvl="0" indent="0" algn="ctr" defTabSz="666750">
            <a:lnSpc>
              <a:spcPct val="90000"/>
            </a:lnSpc>
            <a:spcBef>
              <a:spcPct val="0"/>
            </a:spcBef>
            <a:spcAft>
              <a:spcPct val="35000"/>
            </a:spcAft>
            <a:buNone/>
          </a:pPr>
          <a:r>
            <a:rPr lang="fi-FI" sz="1500" kern="1200"/>
            <a:t>Julkisen asuinympäristön ”vähäliikkuvaisuus”</a:t>
          </a:r>
          <a:endParaRPr lang="en-US" sz="1500" kern="1200"/>
        </a:p>
        <a:p>
          <a:pPr marL="0" lvl="0" indent="0" algn="ctr" defTabSz="666750">
            <a:lnSpc>
              <a:spcPct val="90000"/>
            </a:lnSpc>
            <a:spcBef>
              <a:spcPct val="0"/>
            </a:spcBef>
            <a:spcAft>
              <a:spcPct val="35000"/>
            </a:spcAft>
            <a:buNone/>
          </a:pPr>
          <a:r>
            <a:rPr lang="fi-FI" sz="1500" kern="1200"/>
            <a:t>Autoistuminen</a:t>
          </a:r>
          <a:endParaRPr lang="en-US" sz="1500" kern="1200"/>
        </a:p>
        <a:p>
          <a:pPr marL="0" lvl="0" indent="0" algn="ctr" defTabSz="666750">
            <a:lnSpc>
              <a:spcPct val="90000"/>
            </a:lnSpc>
            <a:spcBef>
              <a:spcPct val="0"/>
            </a:spcBef>
            <a:spcAft>
              <a:spcPct val="35000"/>
            </a:spcAft>
            <a:buNone/>
          </a:pPr>
          <a:r>
            <a:rPr lang="fi-FI" sz="1500" kern="1200"/>
            <a:t>Kauppojen keskittyminen suuriin yksikköihin</a:t>
          </a:r>
          <a:endParaRPr lang="en-US" sz="1500" kern="1200"/>
        </a:p>
        <a:p>
          <a:pPr marL="0" lvl="0" indent="0" algn="ctr" defTabSz="666750">
            <a:lnSpc>
              <a:spcPct val="90000"/>
            </a:lnSpc>
            <a:spcBef>
              <a:spcPct val="0"/>
            </a:spcBef>
            <a:spcAft>
              <a:spcPct val="35000"/>
            </a:spcAft>
            <a:buNone/>
          </a:pPr>
          <a:r>
            <a:rPr lang="fi-FI" sz="1500" kern="1200"/>
            <a:t>Huono yhdyskuntasuunnittelu</a:t>
          </a:r>
          <a:endParaRPr lang="en-US" sz="1500" kern="1200"/>
        </a:p>
      </dsp:txBody>
      <dsp:txXfrm>
        <a:off x="3894589" y="1916800"/>
        <a:ext cx="3304270" cy="2206388"/>
      </dsp:txXfrm>
    </dsp:sp>
    <dsp:sp modelId="{0168EBBA-AAED-4674-9043-761D1C97D792}">
      <dsp:nvSpPr>
        <dsp:cNvPr id="0" name=""/>
        <dsp:cNvSpPr/>
      </dsp:nvSpPr>
      <dsp:spPr>
        <a:xfrm>
          <a:off x="8850995" y="34474"/>
          <a:ext cx="1156494" cy="1137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DC064F-3748-4C37-864F-822D5CE34811}">
      <dsp:nvSpPr>
        <dsp:cNvPr id="0" name=""/>
        <dsp:cNvSpPr/>
      </dsp:nvSpPr>
      <dsp:spPr>
        <a:xfrm>
          <a:off x="7777107" y="1347605"/>
          <a:ext cx="3304270" cy="48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fi-FI" sz="1900" kern="1200"/>
            <a:t>Muuttuva sosiaalinen ympäristö</a:t>
          </a:r>
          <a:endParaRPr lang="en-US" sz="1900" kern="1200"/>
        </a:p>
      </dsp:txBody>
      <dsp:txXfrm>
        <a:off x="7777107" y="1347605"/>
        <a:ext cx="3304270" cy="487420"/>
      </dsp:txXfrm>
    </dsp:sp>
    <dsp:sp modelId="{755A51A8-A478-4DCC-86A5-DDA2F431FF47}">
      <dsp:nvSpPr>
        <dsp:cNvPr id="0" name=""/>
        <dsp:cNvSpPr/>
      </dsp:nvSpPr>
      <dsp:spPr>
        <a:xfrm>
          <a:off x="7777107" y="1916800"/>
          <a:ext cx="3304270" cy="220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fi-FI" sz="1500" kern="1200"/>
            <a:t>Vähättely, syyllistäminen, hoikkuuden ja suorituskyvyn ihannointi -&gt; itsetunto-ongelmat</a:t>
          </a:r>
          <a:endParaRPr lang="en-US" sz="1500" kern="1200"/>
        </a:p>
      </dsp:txBody>
      <dsp:txXfrm>
        <a:off x="7777107" y="1916800"/>
        <a:ext cx="3304270" cy="22063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endParaRPr lang="en-US"/>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Päivämäärän paikkamerkki 3"/>
          <p:cNvSpPr>
            <a:spLocks noGrp="1"/>
          </p:cNvSpPr>
          <p:nvPr>
            <p:ph type="dt" sz="half" idx="10"/>
          </p:nvPr>
        </p:nvSpPr>
        <p:spPr/>
        <p:txBody>
          <a:bodyPr/>
          <a:lstStyle/>
          <a:p>
            <a:fld id="{FB256BE1-091F-45C3-9A8A-F69071CFE673}" type="datetimeFigureOut">
              <a:rPr lang="en-US" smtClean="0"/>
              <a:t>8/22/2023</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190744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p:txBody>
          <a:bodyPr/>
          <a:lstStyle/>
          <a:p>
            <a:fld id="{FB256BE1-091F-45C3-9A8A-F69071CFE673}" type="datetimeFigureOut">
              <a:rPr lang="en-US" smtClean="0"/>
              <a:t>8/22/2023</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40762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p:txBody>
          <a:bodyPr/>
          <a:lstStyle/>
          <a:p>
            <a:fld id="{FB256BE1-091F-45C3-9A8A-F69071CFE673}" type="datetimeFigureOut">
              <a:rPr lang="en-US" smtClean="0"/>
              <a:t>8/22/2023</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237223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p:txBody>
          <a:bodyPr/>
          <a:lstStyle/>
          <a:p>
            <a:fld id="{FB256BE1-091F-45C3-9A8A-F69071CFE673}" type="datetimeFigureOut">
              <a:rPr lang="en-US" smtClean="0"/>
              <a:t>8/22/2023</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344118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endParaRPr lang="en-US"/>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FB256BE1-091F-45C3-9A8A-F69071CFE673}" type="datetimeFigureOut">
              <a:rPr lang="en-US" smtClean="0"/>
              <a:t>8/22/2023</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292093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Päivämäärän paikkamerkki 4"/>
          <p:cNvSpPr>
            <a:spLocks noGrp="1"/>
          </p:cNvSpPr>
          <p:nvPr>
            <p:ph type="dt" sz="half" idx="10"/>
          </p:nvPr>
        </p:nvSpPr>
        <p:spPr/>
        <p:txBody>
          <a:bodyPr/>
          <a:lstStyle/>
          <a:p>
            <a:fld id="{FB256BE1-091F-45C3-9A8A-F69071CFE673}" type="datetimeFigureOut">
              <a:rPr lang="en-US" smtClean="0"/>
              <a:t>8/22/2023</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268977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Päivämäärän paikkamerkki 6"/>
          <p:cNvSpPr>
            <a:spLocks noGrp="1"/>
          </p:cNvSpPr>
          <p:nvPr>
            <p:ph type="dt" sz="half" idx="10"/>
          </p:nvPr>
        </p:nvSpPr>
        <p:spPr/>
        <p:txBody>
          <a:bodyPr/>
          <a:lstStyle/>
          <a:p>
            <a:fld id="{FB256BE1-091F-45C3-9A8A-F69071CFE673}" type="datetimeFigureOut">
              <a:rPr lang="en-US" smtClean="0"/>
              <a:t>8/22/2023</a:t>
            </a:fld>
            <a:endParaRPr lang="en-US"/>
          </a:p>
        </p:txBody>
      </p:sp>
      <p:sp>
        <p:nvSpPr>
          <p:cNvPr id="8" name="Alatunnisteen paikkamerkki 7"/>
          <p:cNvSpPr>
            <a:spLocks noGrp="1"/>
          </p:cNvSpPr>
          <p:nvPr>
            <p:ph type="ftr" sz="quarter" idx="11"/>
          </p:nvPr>
        </p:nvSpPr>
        <p:spPr/>
        <p:txBody>
          <a:bodyPr/>
          <a:lstStyle/>
          <a:p>
            <a:endParaRPr lang="en-US"/>
          </a:p>
        </p:txBody>
      </p:sp>
      <p:sp>
        <p:nvSpPr>
          <p:cNvPr id="9" name="Dian numeron paikkamerkki 8"/>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48737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äivämäärän paikkamerkki 2"/>
          <p:cNvSpPr>
            <a:spLocks noGrp="1"/>
          </p:cNvSpPr>
          <p:nvPr>
            <p:ph type="dt" sz="half" idx="10"/>
          </p:nvPr>
        </p:nvSpPr>
        <p:spPr/>
        <p:txBody>
          <a:bodyPr/>
          <a:lstStyle/>
          <a:p>
            <a:fld id="{FB256BE1-091F-45C3-9A8A-F69071CFE673}" type="datetimeFigureOut">
              <a:rPr lang="en-US" smtClean="0"/>
              <a:t>8/22/2023</a:t>
            </a:fld>
            <a:endParaRPr lang="en-US"/>
          </a:p>
        </p:txBody>
      </p:sp>
      <p:sp>
        <p:nvSpPr>
          <p:cNvPr id="4" name="Alatunnisteen paikkamerkki 3"/>
          <p:cNvSpPr>
            <a:spLocks noGrp="1"/>
          </p:cNvSpPr>
          <p:nvPr>
            <p:ph type="ftr" sz="quarter" idx="11"/>
          </p:nvPr>
        </p:nvSpPr>
        <p:spPr/>
        <p:txBody>
          <a:bodyPr/>
          <a:lstStyle/>
          <a:p>
            <a:endParaRPr lang="en-US"/>
          </a:p>
        </p:txBody>
      </p:sp>
      <p:sp>
        <p:nvSpPr>
          <p:cNvPr id="5" name="Dian numeron paikkamerkki 4"/>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40068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B256BE1-091F-45C3-9A8A-F69071CFE673}" type="datetimeFigureOut">
              <a:rPr lang="en-US" smtClean="0"/>
              <a:t>8/22/2023</a:t>
            </a:fld>
            <a:endParaRPr lang="en-US"/>
          </a:p>
        </p:txBody>
      </p:sp>
      <p:sp>
        <p:nvSpPr>
          <p:cNvPr id="3" name="Alatunnisteen paikkamerkki 2"/>
          <p:cNvSpPr>
            <a:spLocks noGrp="1"/>
          </p:cNvSpPr>
          <p:nvPr>
            <p:ph type="ftr" sz="quarter" idx="11"/>
          </p:nvPr>
        </p:nvSpPr>
        <p:spPr/>
        <p:txBody>
          <a:bodyPr/>
          <a:lstStyle/>
          <a:p>
            <a:endParaRPr lang="en-US"/>
          </a:p>
        </p:txBody>
      </p:sp>
      <p:sp>
        <p:nvSpPr>
          <p:cNvPr id="4" name="Dian numeron paikkamerkki 3"/>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22365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FB256BE1-091F-45C3-9A8A-F69071CFE673}" type="datetimeFigureOut">
              <a:rPr lang="en-US" smtClean="0"/>
              <a:t>8/22/2023</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360422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FB256BE1-091F-45C3-9A8A-F69071CFE673}" type="datetimeFigureOut">
              <a:rPr lang="en-US" smtClean="0"/>
              <a:t>8/22/2023</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4232128C-38AA-4CF2-93D7-01FAFEB44373}" type="slidenum">
              <a:rPr lang="en-US" smtClean="0"/>
              <a:t>‹#›</a:t>
            </a:fld>
            <a:endParaRPr lang="en-US"/>
          </a:p>
        </p:txBody>
      </p:sp>
    </p:spTree>
    <p:extLst>
      <p:ext uri="{BB962C8B-B14F-4D97-AF65-F5344CB8AC3E}">
        <p14:creationId xmlns:p14="http://schemas.microsoft.com/office/powerpoint/2010/main" val="157949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56BE1-091F-45C3-9A8A-F69071CFE673}" type="datetimeFigureOut">
              <a:rPr lang="en-US" smtClean="0"/>
              <a:t>8/22/2023</a:t>
            </a:fld>
            <a:endParaRPr lang="en-US"/>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2128C-38AA-4CF2-93D7-01FAFEB44373}" type="slidenum">
              <a:rPr lang="en-US" smtClean="0"/>
              <a:t>‹#›</a:t>
            </a:fld>
            <a:endParaRPr lang="en-US"/>
          </a:p>
        </p:txBody>
      </p:sp>
    </p:spTree>
    <p:extLst>
      <p:ext uri="{BB962C8B-B14F-4D97-AF65-F5344CB8AC3E}">
        <p14:creationId xmlns:p14="http://schemas.microsoft.com/office/powerpoint/2010/main" val="242006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p:nvPr>
        </p:nvSpPr>
        <p:spPr>
          <a:xfrm>
            <a:off x="643468" y="643467"/>
            <a:ext cx="4620584" cy="4567137"/>
          </a:xfrm>
        </p:spPr>
        <p:txBody>
          <a:bodyPr>
            <a:normAutofit/>
          </a:bodyPr>
          <a:lstStyle/>
          <a:p>
            <a:pPr algn="l"/>
            <a:r>
              <a:rPr lang="en-US" sz="4400"/>
              <a:t>Ravinto</a:t>
            </a:r>
          </a:p>
        </p:txBody>
      </p:sp>
      <p:sp>
        <p:nvSpPr>
          <p:cNvPr id="3" name="Alaotsikko 2"/>
          <p:cNvSpPr>
            <a:spLocks noGrp="1"/>
          </p:cNvSpPr>
          <p:nvPr>
            <p:ph type="subTitle" idx="1"/>
          </p:nvPr>
        </p:nvSpPr>
        <p:spPr>
          <a:xfrm>
            <a:off x="643467" y="5277684"/>
            <a:ext cx="4620584" cy="775494"/>
          </a:xfrm>
        </p:spPr>
        <p:txBody>
          <a:bodyPr>
            <a:normAutofit/>
          </a:bodyPr>
          <a:lstStyle/>
          <a:p>
            <a:pPr algn="l"/>
            <a:endParaRPr lang="en-US"/>
          </a:p>
        </p:txBody>
      </p:sp>
      <p:pic>
        <p:nvPicPr>
          <p:cNvPr id="14" name="Picture 4" descr="Kulho muroja">
            <a:extLst>
              <a:ext uri="{FF2B5EF4-FFF2-40B4-BE49-F238E27FC236}">
                <a16:creationId xmlns:a16="http://schemas.microsoft.com/office/drawing/2014/main" id="{8F84FECA-2F15-9E74-A4AD-BE47F3D7C2A5}"/>
              </a:ext>
            </a:extLst>
          </p:cNvPr>
          <p:cNvPicPr>
            <a:picLocks noChangeAspect="1"/>
          </p:cNvPicPr>
          <p:nvPr/>
        </p:nvPicPr>
        <p:blipFill rotWithShape="1">
          <a:blip r:embed="rId2"/>
          <a:srcRect l="16534" r="2129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3164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p:cNvSpPr>
            <a:spLocks noGrp="1"/>
          </p:cNvSpPr>
          <p:nvPr>
            <p:ph type="title"/>
          </p:nvPr>
        </p:nvSpPr>
        <p:spPr>
          <a:xfrm>
            <a:off x="550863" y="365125"/>
            <a:ext cx="11090274" cy="1325563"/>
          </a:xfrm>
        </p:spPr>
        <p:txBody>
          <a:bodyPr>
            <a:normAutofit/>
          </a:bodyPr>
          <a:lstStyle/>
          <a:p>
            <a:pPr>
              <a:defRPr/>
            </a:pPr>
            <a:r>
              <a:rPr lang="fi-FI" sz="4000"/>
              <a:t>Fyysisen ja sosiaalisen ympäristön muuttumisen vaikutukset painonhallintaan:</a:t>
            </a:r>
          </a:p>
        </p:txBody>
      </p:sp>
      <p:graphicFrame>
        <p:nvGraphicFramePr>
          <p:cNvPr id="5" name="Sisällön paikkamerkki 2">
            <a:extLst>
              <a:ext uri="{FF2B5EF4-FFF2-40B4-BE49-F238E27FC236}">
                <a16:creationId xmlns:a16="http://schemas.microsoft.com/office/drawing/2014/main" id="{094232DD-E4E3-4A1B-87A4-C09FB17089E1}"/>
              </a:ext>
            </a:extLst>
          </p:cNvPr>
          <p:cNvGraphicFramePr>
            <a:graphicFrameLocks noGrp="1"/>
          </p:cNvGraphicFramePr>
          <p:nvPr>
            <p:ph idx="1"/>
            <p:extLst>
              <p:ext uri="{D42A27DB-BD31-4B8C-83A1-F6EECF244321}">
                <p14:modId xmlns:p14="http://schemas.microsoft.com/office/powerpoint/2010/main" val="1265969198"/>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687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Otsikko 1"/>
          <p:cNvSpPr>
            <a:spLocks noGrp="1"/>
          </p:cNvSpPr>
          <p:nvPr>
            <p:ph type="title"/>
          </p:nvPr>
        </p:nvSpPr>
        <p:spPr>
          <a:xfrm>
            <a:off x="838199" y="1065749"/>
            <a:ext cx="4953001" cy="4726502"/>
          </a:xfrm>
        </p:spPr>
        <p:txBody>
          <a:bodyPr>
            <a:normAutofit/>
          </a:bodyPr>
          <a:lstStyle/>
          <a:p>
            <a:r>
              <a:rPr lang="en-US" sz="3700" b="1" cap="all"/>
              <a:t>ENERGIARAVINTOAINEET</a:t>
            </a:r>
            <a:br>
              <a:rPr lang="en-US" sz="3700" b="1" cap="all"/>
            </a:br>
            <a:endParaRPr lang="en-US" sz="3700"/>
          </a:p>
        </p:txBody>
      </p:sp>
      <p:sp>
        <p:nvSpPr>
          <p:cNvPr id="3" name="Sisällön paikkamerkki 2"/>
          <p:cNvSpPr>
            <a:spLocks noGrp="1"/>
          </p:cNvSpPr>
          <p:nvPr>
            <p:ph idx="1"/>
          </p:nvPr>
        </p:nvSpPr>
        <p:spPr>
          <a:xfrm>
            <a:off x="7538022" y="713313"/>
            <a:ext cx="3815778" cy="5431376"/>
          </a:xfrm>
        </p:spPr>
        <p:txBody>
          <a:bodyPr anchor="ctr">
            <a:normAutofit/>
          </a:bodyPr>
          <a:lstStyle/>
          <a:p>
            <a:pPr fontAlgn="base"/>
            <a:r>
              <a:rPr lang="en-US" sz="2000"/>
              <a:t>Hiilihydraatit, Proteiinit, Rasvat</a:t>
            </a:r>
          </a:p>
          <a:p>
            <a:pPr fontAlgn="base"/>
            <a:r>
              <a:rPr lang="fi-FI" sz="2000"/>
              <a:t>Energiaa tarvitaan elimistön perusaineenvaihduntaan, lämmöntuotantoon sekä liikkumiseen. Lapsilla ja nuorilla energiaa kuluu runsaasti myös kasvamiseen, ja elimistömme kuluttaa energiaa jopa nukkuessamme.</a:t>
            </a:r>
          </a:p>
          <a:p>
            <a:pPr fontAlgn="base"/>
            <a:r>
              <a:rPr lang="fi-FI" sz="2000"/>
              <a:t>Energian saanti ja kulutus tulisi pitää tasapainossa. Urheileminen lisää energiantarvetta, jolloin myös ruokaa tulisi syödä enemmän. Sekä liian vähäinen, että liian suuri energiansaanti on terveydelle haitallista.</a:t>
            </a:r>
            <a:endParaRPr lang="en-US" sz="2000"/>
          </a:p>
          <a:p>
            <a:pPr marL="0" indent="0">
              <a:buNone/>
            </a:pPr>
            <a:endParaRPr lang="en-US" sz="2000"/>
          </a:p>
        </p:txBody>
      </p:sp>
    </p:spTree>
    <p:extLst>
      <p:ext uri="{BB962C8B-B14F-4D97-AF65-F5344CB8AC3E}">
        <p14:creationId xmlns:p14="http://schemas.microsoft.com/office/powerpoint/2010/main" val="280350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838201" y="365125"/>
            <a:ext cx="5251316" cy="1807305"/>
          </a:xfrm>
        </p:spPr>
        <p:txBody>
          <a:bodyPr>
            <a:normAutofit/>
          </a:bodyPr>
          <a:lstStyle/>
          <a:p>
            <a:r>
              <a:rPr lang="en-US" b="1" cap="all" dirty="0"/>
              <a:t>HIILIHYDRAATIT</a:t>
            </a:r>
            <a:br>
              <a:rPr lang="en-US" b="1" cap="all" dirty="0"/>
            </a:br>
            <a:endParaRPr lang="en-US"/>
          </a:p>
        </p:txBody>
      </p:sp>
      <p:sp>
        <p:nvSpPr>
          <p:cNvPr id="3" name="Sisällön paikkamerkki 2"/>
          <p:cNvSpPr>
            <a:spLocks noGrp="1"/>
          </p:cNvSpPr>
          <p:nvPr>
            <p:ph idx="1"/>
          </p:nvPr>
        </p:nvSpPr>
        <p:spPr>
          <a:xfrm>
            <a:off x="838200" y="2333297"/>
            <a:ext cx="4619621" cy="3843666"/>
          </a:xfrm>
        </p:spPr>
        <p:txBody>
          <a:bodyPr>
            <a:normAutofit/>
          </a:bodyPr>
          <a:lstStyle/>
          <a:p>
            <a:pPr fontAlgn="base"/>
            <a:r>
              <a:rPr lang="fi-FI" sz="1900"/>
              <a:t>Elimistö saa hiilihydraateista nopeasti energiaa</a:t>
            </a:r>
          </a:p>
          <a:p>
            <a:pPr fontAlgn="base"/>
            <a:r>
              <a:rPr lang="fi-FI" sz="1900"/>
              <a:t>Hiilihydraatit säästävät proteiineja energiantuoton sijaan elimistön muihin tärkeisiin tehtäviin.</a:t>
            </a:r>
          </a:p>
          <a:p>
            <a:pPr fontAlgn="base"/>
            <a:r>
              <a:rPr lang="fi-FI" sz="1900"/>
              <a:t>Hiilihydraatteja tarvitaan rasvojen hajottamisessa.</a:t>
            </a:r>
          </a:p>
          <a:p>
            <a:pPr fontAlgn="base"/>
            <a:r>
              <a:rPr lang="fi-FI" sz="1900"/>
              <a:t>Ylimääräinen hiilihydraatti varastoituu glykogeeniksi tai rasvaksi, jota voidaan myöhemmin käyttää energiaksi</a:t>
            </a:r>
          </a:p>
          <a:p>
            <a:r>
              <a:rPr lang="fi-FI" sz="1900"/>
              <a:t>Päivän energiansaannista 45─60 % tulisi olla peräisin hiilihydraateista.</a:t>
            </a:r>
            <a:endParaRPr lang="en-US" sz="1900"/>
          </a:p>
        </p:txBody>
      </p:sp>
      <p:pic>
        <p:nvPicPr>
          <p:cNvPr id="5" name="Picture 4" descr="Noutokahvit tarjottimella">
            <a:extLst>
              <a:ext uri="{FF2B5EF4-FFF2-40B4-BE49-F238E27FC236}">
                <a16:creationId xmlns:a16="http://schemas.microsoft.com/office/drawing/2014/main" id="{7A665685-53D9-F2E4-C12B-B869352E9E97}"/>
              </a:ext>
            </a:extLst>
          </p:cNvPr>
          <p:cNvPicPr>
            <a:picLocks noChangeAspect="1"/>
          </p:cNvPicPr>
          <p:nvPr/>
        </p:nvPicPr>
        <p:blipFill rotWithShape="1">
          <a:blip r:embed="rId2"/>
          <a:srcRect l="18636" r="2332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6210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61800" y="762001"/>
            <a:ext cx="5334197" cy="1708242"/>
          </a:xfrm>
        </p:spPr>
        <p:txBody>
          <a:bodyPr anchor="ctr">
            <a:normAutofit/>
          </a:bodyPr>
          <a:lstStyle/>
          <a:p>
            <a:r>
              <a:rPr lang="en-US" sz="4000" b="1" cap="all"/>
              <a:t>PROTEIINIT</a:t>
            </a:r>
            <a:br>
              <a:rPr lang="en-US" sz="4000" b="1" cap="all"/>
            </a:br>
            <a:endParaRPr lang="en-US" sz="4000"/>
          </a:p>
        </p:txBody>
      </p:sp>
      <p:sp>
        <p:nvSpPr>
          <p:cNvPr id="3" name="Sisällön paikkamerkki 2"/>
          <p:cNvSpPr>
            <a:spLocks noGrp="1"/>
          </p:cNvSpPr>
          <p:nvPr>
            <p:ph idx="1"/>
          </p:nvPr>
        </p:nvSpPr>
        <p:spPr>
          <a:xfrm>
            <a:off x="761800" y="2470244"/>
            <a:ext cx="5334197" cy="3769835"/>
          </a:xfrm>
        </p:spPr>
        <p:txBody>
          <a:bodyPr anchor="ctr">
            <a:normAutofit/>
          </a:bodyPr>
          <a:lstStyle/>
          <a:p>
            <a:pPr fontAlgn="base"/>
            <a:r>
              <a:rPr lang="fi-FI" sz="2000"/>
              <a:t>Muodostavat uusia kudoksia kasvuaikana ja kudosten uusiutuessa</a:t>
            </a:r>
          </a:p>
          <a:p>
            <a:pPr fontAlgn="base"/>
            <a:r>
              <a:rPr lang="fi-FI" sz="2000"/>
              <a:t>Toimivat elimistön immuunipuolustuksessa muun muassa vasta-aineina</a:t>
            </a:r>
          </a:p>
          <a:p>
            <a:pPr fontAlgn="base"/>
            <a:r>
              <a:rPr lang="fi-FI" sz="2000"/>
              <a:t>Kuljettavat ravintoaineita ja kaasuja veressä</a:t>
            </a:r>
          </a:p>
          <a:p>
            <a:pPr fontAlgn="base"/>
            <a:r>
              <a:rPr lang="fi-FI" sz="2000"/>
              <a:t>Ovat hormonien ja entsyymien rakennusaineita</a:t>
            </a:r>
          </a:p>
          <a:p>
            <a:r>
              <a:rPr lang="fi-FI" sz="2000"/>
              <a:t>Proteiineista suositellaan saatavan 10-20 % päivän energian saannista.</a:t>
            </a:r>
          </a:p>
          <a:p>
            <a:r>
              <a:rPr lang="fi-FI" sz="2000"/>
              <a:t>Painokiloa kohden proteiinien tarve on 1,1─1,3 grammaa, mikä tarkoittaa noin 50-kiloiselle 60 grammaa päivässä.</a:t>
            </a:r>
            <a:endParaRPr lang="en-US" sz="2000"/>
          </a:p>
        </p:txBody>
      </p:sp>
      <p:pic>
        <p:nvPicPr>
          <p:cNvPr id="5" name="Picture 4" descr="Blackboard kirjoitetut kaavat">
            <a:extLst>
              <a:ext uri="{FF2B5EF4-FFF2-40B4-BE49-F238E27FC236}">
                <a16:creationId xmlns:a16="http://schemas.microsoft.com/office/drawing/2014/main" id="{E462C1B6-953C-9759-F7FE-0D637B6E47E7}"/>
              </a:ext>
            </a:extLst>
          </p:cNvPr>
          <p:cNvPicPr>
            <a:picLocks noChangeAspect="1"/>
          </p:cNvPicPr>
          <p:nvPr/>
        </p:nvPicPr>
        <p:blipFill rotWithShape="1">
          <a:blip r:embed="rId2"/>
          <a:srcRect l="22182" r="2598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58552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76693" y="741391"/>
            <a:ext cx="4355265" cy="1616203"/>
          </a:xfrm>
        </p:spPr>
        <p:txBody>
          <a:bodyPr anchor="b">
            <a:normAutofit/>
          </a:bodyPr>
          <a:lstStyle/>
          <a:p>
            <a:r>
              <a:rPr lang="en-US" sz="3200" b="1" cap="all"/>
              <a:t>RASVAT</a:t>
            </a:r>
            <a:br>
              <a:rPr lang="en-US" sz="3200" b="1" cap="all"/>
            </a:br>
            <a:endParaRPr lang="en-US" sz="3200"/>
          </a:p>
        </p:txBody>
      </p:sp>
      <p:sp>
        <p:nvSpPr>
          <p:cNvPr id="3" name="Sisällön paikkamerkki 2"/>
          <p:cNvSpPr>
            <a:spLocks noGrp="1"/>
          </p:cNvSpPr>
          <p:nvPr>
            <p:ph idx="1"/>
          </p:nvPr>
        </p:nvSpPr>
        <p:spPr>
          <a:xfrm>
            <a:off x="876692" y="2533476"/>
            <a:ext cx="4355265" cy="3447832"/>
          </a:xfrm>
        </p:spPr>
        <p:txBody>
          <a:bodyPr anchor="t">
            <a:normAutofit/>
          </a:bodyPr>
          <a:lstStyle/>
          <a:p>
            <a:r>
              <a:rPr lang="fi-FI" sz="1600"/>
              <a:t>Rasvat voidaan jakaa pehmeisiin eli tyydyttymättömiin rasvoihin ja koviin eli tyydyttyneisiin rasvoihin.</a:t>
            </a:r>
          </a:p>
          <a:p>
            <a:r>
              <a:rPr lang="fi-FI" sz="1600"/>
              <a:t>Rasvoista suositellaan saatavan 25 - 40 % päivän energiasaannista. Ruuasta saatavien rasvojen tulisi olla suurimmaksi osaksi pehmeitä, tyydyttymättömiä rasvoja.</a:t>
            </a:r>
          </a:p>
          <a:p>
            <a:r>
              <a:rPr lang="fi-FI" sz="1600"/>
              <a:t>Kovien rasvojen osuus päivän energiansaannista tulisi olla korkeintaan 10 %:a. </a:t>
            </a:r>
          </a:p>
          <a:p>
            <a:r>
              <a:rPr lang="fi-FI" sz="1600"/>
              <a:t>Rasvoja tarvitaan kuitenkin useisiin elimistön toimintoihin. Rasvan määrän laskemisen sijaan kannattaakin panostaa laatuun ja pyrkiä suosimaan pehmeää rasvaa kovan sijaan.</a:t>
            </a:r>
            <a:endParaRPr lang="en-US" sz="1600"/>
          </a:p>
        </p:txBody>
      </p:sp>
      <p:pic>
        <p:nvPicPr>
          <p:cNvPr id="5" name="Picture 4" descr="Asetelma puisia lusikoita kannussa keittiön tiskillä">
            <a:extLst>
              <a:ext uri="{FF2B5EF4-FFF2-40B4-BE49-F238E27FC236}">
                <a16:creationId xmlns:a16="http://schemas.microsoft.com/office/drawing/2014/main" id="{623B5BCB-C392-6DAC-C34F-0758D9F1601D}"/>
              </a:ext>
            </a:extLst>
          </p:cNvPr>
          <p:cNvPicPr>
            <a:picLocks noChangeAspect="1"/>
          </p:cNvPicPr>
          <p:nvPr/>
        </p:nvPicPr>
        <p:blipFill rotWithShape="1">
          <a:blip r:embed="rId2"/>
          <a:srcRect l="36720" r="3946" b="-1"/>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31881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b="1" dirty="0"/>
              <a:t>Suojaravintoaineet</a:t>
            </a:r>
            <a:br>
              <a:rPr lang="fi-FI" b="1" dirty="0"/>
            </a:br>
            <a:endParaRPr lang="en-US" dirty="0"/>
          </a:p>
        </p:txBody>
      </p:sp>
      <p:sp>
        <p:nvSpPr>
          <p:cNvPr id="8" name="Sisällön paikkamerkki 7">
            <a:extLst>
              <a:ext uri="{FF2B5EF4-FFF2-40B4-BE49-F238E27FC236}">
                <a16:creationId xmlns:a16="http://schemas.microsoft.com/office/drawing/2014/main" id="{837F3C52-8791-6FD0-AB60-921CEEB898CC}"/>
              </a:ext>
            </a:extLst>
          </p:cNvPr>
          <p:cNvSpPr>
            <a:spLocks noGrp="1"/>
          </p:cNvSpPr>
          <p:nvPr>
            <p:ph idx="1"/>
          </p:nvPr>
        </p:nvSpPr>
        <p:spPr>
          <a:xfrm>
            <a:off x="6954715" y="1535400"/>
            <a:ext cx="4640253" cy="52141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Lisäksi elimistö tarvitsee kaliumia, natriumia ja klooria sekä pieniä määriä monia hivenaineita.</a:t>
            </a:r>
            <a:b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D-vitamiinilisää suositellaan kaikille 2–17-vuotiaille. Muiden vitamiinilisien käyttö harkitaan tarpeen mukaan.</a:t>
            </a:r>
          </a:p>
          <a:p>
            <a:endParaRPr lang="fi-FI" dirty="0"/>
          </a:p>
        </p:txBody>
      </p:sp>
      <p:graphicFrame>
        <p:nvGraphicFramePr>
          <p:cNvPr id="12" name="Tekstiruutu 5">
            <a:extLst>
              <a:ext uri="{FF2B5EF4-FFF2-40B4-BE49-F238E27FC236}">
                <a16:creationId xmlns:a16="http://schemas.microsoft.com/office/drawing/2014/main" id="{4B0852CF-6327-BD7B-FE4D-FA9910ACB75A}"/>
              </a:ext>
            </a:extLst>
          </p:cNvPr>
          <p:cNvGraphicFramePr/>
          <p:nvPr>
            <p:extLst>
              <p:ext uri="{D42A27DB-BD31-4B8C-83A1-F6EECF244321}">
                <p14:modId xmlns:p14="http://schemas.microsoft.com/office/powerpoint/2010/main" val="3703409371"/>
              </p:ext>
            </p:extLst>
          </p:nvPr>
        </p:nvGraphicFramePr>
        <p:xfrm>
          <a:off x="838200" y="1535400"/>
          <a:ext cx="6116515"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6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67C09B-4D68-76B1-E471-7B5B83BA2297}"/>
              </a:ext>
            </a:extLst>
          </p:cNvPr>
          <p:cNvSpPr>
            <a:spLocks noGrp="1"/>
          </p:cNvSpPr>
          <p:nvPr>
            <p:ph type="title"/>
          </p:nvPr>
        </p:nvSpPr>
        <p:spPr>
          <a:xfrm>
            <a:off x="762000" y="1138265"/>
            <a:ext cx="5791199" cy="1401183"/>
          </a:xfrm>
        </p:spPr>
        <p:txBody>
          <a:bodyPr vert="horz" lIns="91440" tIns="45720" rIns="91440" bIns="45720" rtlCol="0" anchor="t">
            <a:normAutofit/>
          </a:bodyPr>
          <a:lstStyle/>
          <a:p>
            <a:r>
              <a:rPr lang="en-US" sz="3200" b="1" kern="1200">
                <a:latin typeface="+mj-lt"/>
                <a:ea typeface="+mj-ea"/>
                <a:cs typeface="+mj-cs"/>
              </a:rPr>
              <a:t>Suojaravintoaineet</a:t>
            </a:r>
            <a:endParaRPr lang="en-US" sz="3200" kern="1200">
              <a:latin typeface="+mj-lt"/>
              <a:ea typeface="+mj-ea"/>
              <a:cs typeface="+mj-cs"/>
            </a:endParaRPr>
          </a:p>
        </p:txBody>
      </p:sp>
      <p:cxnSp>
        <p:nvCxnSpPr>
          <p:cNvPr id="33" name="Straight Connector 2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D317A308-2F1B-D0C2-1EB5-DE7ADDBD0303}"/>
              </a:ext>
            </a:extLst>
          </p:cNvPr>
          <p:cNvSpPr>
            <a:spLocks noGrp="1"/>
          </p:cNvSpPr>
          <p:nvPr>
            <p:ph idx="1"/>
          </p:nvPr>
        </p:nvSpPr>
        <p:spPr>
          <a:xfrm>
            <a:off x="762000" y="2551176"/>
            <a:ext cx="5791199" cy="3602935"/>
          </a:xfrm>
        </p:spPr>
        <p:txBody>
          <a:bodyPr>
            <a:normAutofit/>
          </a:bodyPr>
          <a:lstStyle/>
          <a:p>
            <a:pPr>
              <a:buFont typeface="Arial" panose="020B0604020202020204" pitchFamily="34" charset="0"/>
              <a:buChar char="•"/>
            </a:pPr>
            <a:r>
              <a:rPr lang="fi-FI" sz="1000" b="1"/>
              <a:t>Rautaa</a:t>
            </a:r>
            <a:r>
              <a:rPr lang="fi-FI" sz="1000"/>
              <a:t> tarvitaan hapen kuljetukseen ja veren punasolujen rakennusaineeksi. Sitä saa esimerkiksi punaisesta lihasta, maksasta, täysjyväviljatuotteista, palkokasveista, pähkinöistä, pinaatista, parsakaalista ja muista kasviksista. Raudan imeytymistä edistää C-vitamiinipitoisten ruokien syöminen. Nuoren elimistö ei aina saa riittävästi rautaa nopean fyysisen kasvun aikaan.</a:t>
            </a:r>
          </a:p>
          <a:p>
            <a:pPr>
              <a:buFont typeface="Arial" panose="020B0604020202020204" pitchFamily="34" charset="0"/>
              <a:buChar char="•"/>
            </a:pPr>
            <a:r>
              <a:rPr lang="fi-FI" sz="1000" b="1"/>
              <a:t>Kalsium ja D-vitamiini </a:t>
            </a:r>
            <a:r>
              <a:rPr lang="fi-FI" sz="1000"/>
              <a:t>ovat tärkeitä luuston kasvulle. Lapset ja nuoret tarvitsevat paljon kalsiumia, kun luusto kasvaa ja vahvistuu.</a:t>
            </a:r>
          </a:p>
          <a:p>
            <a:pPr>
              <a:buFont typeface="Arial" panose="020B0604020202020204" pitchFamily="34" charset="0"/>
              <a:buChar char="•"/>
            </a:pPr>
            <a:r>
              <a:rPr lang="fi-FI" sz="1000"/>
              <a:t>Kalsiumia saa runsaasti maitovalmisteista. Kasvikunnan hyviä kalsiumin lähteitä ovat seesaminsiemen, manteli, tofu, valkoiset pavut, soija, kaalikasvit, tummanvihreät lehtivihannekset ja kalsiumilla täydennetyt kasvipohjaiset juomat ja jogurtit.</a:t>
            </a:r>
            <a:br>
              <a:rPr lang="fi-FI" sz="1000"/>
            </a:br>
            <a:r>
              <a:rPr lang="fi-FI" sz="1000"/>
              <a:t>Päivittäisen kalsiumannoksen (10–17-vuotiailla 900 mg) saat 3 lasillisesta maitoa ja 2–3 siivusta juustoa. Maitolasillisen voit korvata jogurtti- tai viilipurkilla (2 dl).</a:t>
            </a:r>
          </a:p>
          <a:p>
            <a:pPr>
              <a:buFont typeface="Arial" panose="020B0604020202020204" pitchFamily="34" charset="0"/>
              <a:buChar char="•"/>
            </a:pPr>
            <a:r>
              <a:rPr lang="fi-FI" sz="1000"/>
              <a:t>D-vitamiini säätelee kalsiumin imeytymistä. D-vitamiinilla on paljon muitakin terveyshyötyjä, ja se osallistuu muun muassa elimistön immuniteetin säätelyyn. Auringonvalo on D-vitamiinin pääasiallinen lähde. Suomen pohjoisen sijainnin vuoksi D-vitamiinin saanti voi jäädä vajaaksi, joten riittävän D-vitamiinin saannin turvaamiseksi 2–17-vuotiaiden lasten ja nuorten tulisi nauttia D-vitamiinilisää 7,5 mikrog/vrk vuoden jokaisena päivänä.</a:t>
            </a:r>
          </a:p>
          <a:p>
            <a:pPr>
              <a:buFont typeface="Arial" panose="020B0604020202020204" pitchFamily="34" charset="0"/>
              <a:buChar char="•"/>
            </a:pPr>
            <a:r>
              <a:rPr lang="fi-FI" sz="1000" b="1"/>
              <a:t>Magnesium</a:t>
            </a:r>
            <a:r>
              <a:rPr lang="fi-FI" sz="1000"/>
              <a:t> osallistuu moniin tehtäviin lihaksissa ja hermostossa. Sitä saa muun muassa täysjyväviljatuotteista.</a:t>
            </a:r>
          </a:p>
          <a:p>
            <a:pPr>
              <a:buFont typeface="Arial" panose="020B0604020202020204" pitchFamily="34" charset="0"/>
              <a:buChar char="•"/>
            </a:pPr>
            <a:r>
              <a:rPr lang="fi-FI" sz="1000" b="1"/>
              <a:t>C- ja E-vitamiinit</a:t>
            </a:r>
            <a:r>
              <a:rPr lang="fi-FI" sz="1000"/>
              <a:t> suojaavat soluja vaurioilta ja auttavat palautumaan liikunnan aiheuttamasta rasituksesta. C-vitamiinia saa mm. sitrushedelmistä ja E-vitamiinia kalasta.</a:t>
            </a:r>
          </a:p>
        </p:txBody>
      </p:sp>
      <p:sp>
        <p:nvSpPr>
          <p:cNvPr id="34" name="Rectangle 24">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isällön paikkamerkki 4">
            <a:extLst>
              <a:ext uri="{FF2B5EF4-FFF2-40B4-BE49-F238E27FC236}">
                <a16:creationId xmlns:a16="http://schemas.microsoft.com/office/drawing/2014/main" id="{A8170B5A-B7DA-37C5-D97C-EA53651681A9}"/>
              </a:ext>
            </a:extLst>
          </p:cNvPr>
          <p:cNvPicPr>
            <a:picLocks noChangeAspect="1"/>
          </p:cNvPicPr>
          <p:nvPr/>
        </p:nvPicPr>
        <p:blipFill>
          <a:blip r:embed="rId2"/>
          <a:stretch>
            <a:fillRect/>
          </a:stretch>
        </p:blipFill>
        <p:spPr>
          <a:xfrm>
            <a:off x="8024191" y="1248303"/>
            <a:ext cx="3452192" cy="4356079"/>
          </a:xfrm>
          <a:prstGeom prst="rect">
            <a:avLst/>
          </a:prstGeom>
        </p:spPr>
      </p:pic>
    </p:spTree>
    <p:extLst>
      <p:ext uri="{BB962C8B-B14F-4D97-AF65-F5344CB8AC3E}">
        <p14:creationId xmlns:p14="http://schemas.microsoft.com/office/powerpoint/2010/main" val="113434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äydellinen naposteltava leffailtaan">
            <a:extLst>
              <a:ext uri="{FF2B5EF4-FFF2-40B4-BE49-F238E27FC236}">
                <a16:creationId xmlns:a16="http://schemas.microsoft.com/office/drawing/2014/main" id="{AD6947CD-3744-24AF-DFBA-F4A9D53583CB}"/>
              </a:ext>
            </a:extLst>
          </p:cNvPr>
          <p:cNvPicPr>
            <a:picLocks noChangeAspect="1"/>
          </p:cNvPicPr>
          <p:nvPr/>
        </p:nvPicPr>
        <p:blipFill rotWithShape="1">
          <a:blip r:embed="rId2"/>
          <a:srcRect l="28892" r="18449"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6115317" y="405685"/>
            <a:ext cx="5464968" cy="1559301"/>
          </a:xfrm>
        </p:spPr>
        <p:txBody>
          <a:bodyPr>
            <a:normAutofit/>
          </a:bodyPr>
          <a:lstStyle/>
          <a:p>
            <a:r>
              <a:rPr lang="en-US" sz="4000"/>
              <a:t>RUOKA</a:t>
            </a:r>
          </a:p>
        </p:txBody>
      </p:sp>
      <p:sp>
        <p:nvSpPr>
          <p:cNvPr id="3" name="Sisällön paikkamerkki 2"/>
          <p:cNvSpPr>
            <a:spLocks noGrp="1"/>
          </p:cNvSpPr>
          <p:nvPr>
            <p:ph idx="1"/>
          </p:nvPr>
        </p:nvSpPr>
        <p:spPr>
          <a:xfrm>
            <a:off x="6115317" y="2743200"/>
            <a:ext cx="5247340" cy="3496878"/>
          </a:xfrm>
        </p:spPr>
        <p:txBody>
          <a:bodyPr anchor="ctr">
            <a:normAutofit/>
          </a:bodyPr>
          <a:lstStyle/>
          <a:p>
            <a:pPr lvl="1">
              <a:defRPr/>
            </a:pPr>
            <a:r>
              <a:rPr lang="fi-FI" sz="2000"/>
              <a:t>RAVITSEMUS</a:t>
            </a:r>
          </a:p>
          <a:p>
            <a:pPr lvl="1">
              <a:defRPr/>
            </a:pPr>
            <a:r>
              <a:rPr lang="fi-FI" sz="2000"/>
              <a:t>SOSIAALINEN ELÄMÄ</a:t>
            </a:r>
          </a:p>
          <a:p>
            <a:pPr lvl="1">
              <a:defRPr/>
            </a:pPr>
            <a:r>
              <a:rPr lang="fi-FI" sz="2000"/>
              <a:t>MIELIHYVÄ, NAUTINTO</a:t>
            </a:r>
          </a:p>
          <a:p>
            <a:pPr lvl="1">
              <a:defRPr/>
            </a:pPr>
            <a:r>
              <a:rPr lang="fi-FI" sz="2000"/>
              <a:t>LOHDUTUS, PALKINTO</a:t>
            </a:r>
          </a:p>
          <a:p>
            <a:pPr lvl="1">
              <a:defRPr/>
            </a:pPr>
            <a:r>
              <a:rPr lang="fi-FI" sz="2000"/>
              <a:t>KUVASTAA ASEMAA</a:t>
            </a:r>
          </a:p>
          <a:p>
            <a:pPr lvl="1">
              <a:defRPr/>
            </a:pPr>
            <a:r>
              <a:rPr lang="fi-FI" sz="2000"/>
              <a:t>OSA RYHMÄN, KANSAN IDENTITEETTIÄ</a:t>
            </a:r>
          </a:p>
          <a:p>
            <a:pPr lvl="1">
              <a:defRPr/>
            </a:pPr>
            <a:r>
              <a:rPr lang="fi-FI" sz="2000"/>
              <a:t>USKONNON ILMENTYMÄ</a:t>
            </a:r>
          </a:p>
          <a:p>
            <a:endParaRPr lang="en-US" sz="2000"/>
          </a:p>
        </p:txBody>
      </p:sp>
    </p:spTree>
    <p:extLst>
      <p:ext uri="{BB962C8B-B14F-4D97-AF65-F5344CB8AC3E}">
        <p14:creationId xmlns:p14="http://schemas.microsoft.com/office/powerpoint/2010/main" val="148588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p:cNvSpPr>
            <a:spLocks noGrp="1"/>
          </p:cNvSpPr>
          <p:nvPr>
            <p:ph type="title"/>
          </p:nvPr>
        </p:nvSpPr>
        <p:spPr>
          <a:xfrm>
            <a:off x="838200" y="1412488"/>
            <a:ext cx="2899189" cy="4363844"/>
          </a:xfrm>
        </p:spPr>
        <p:txBody>
          <a:bodyPr anchor="t">
            <a:normAutofit/>
          </a:bodyPr>
          <a:lstStyle/>
          <a:p>
            <a:pPr>
              <a:defRPr/>
            </a:pPr>
            <a:r>
              <a:rPr lang="fi-FI" sz="2800">
                <a:solidFill>
                  <a:srgbClr val="FFFFFF"/>
                </a:solidFill>
              </a:rPr>
              <a:t>Suomalaisessa ruokakulttuurissa monia myönteisiä muutoksia, mutta ongelmana vielä</a:t>
            </a:r>
            <a:r>
              <a:rPr lang="en-FI" sz="2800">
                <a:solidFill>
                  <a:srgbClr val="FFFFFF"/>
                </a:solidFill>
              </a:rPr>
              <a:t>…</a:t>
            </a:r>
            <a:endParaRPr lang="fi-FI" sz="2800">
              <a:solidFill>
                <a:srgbClr val="FFFFFF"/>
              </a:solidFill>
            </a:endParaRPr>
          </a:p>
        </p:txBody>
      </p:sp>
      <p:sp>
        <p:nvSpPr>
          <p:cNvPr id="3" name="Sisällön paikkamerkki 2"/>
          <p:cNvSpPr>
            <a:spLocks noGrp="1"/>
          </p:cNvSpPr>
          <p:nvPr>
            <p:ph sz="half" idx="1"/>
          </p:nvPr>
        </p:nvSpPr>
        <p:spPr>
          <a:xfrm>
            <a:off x="4380855" y="1412489"/>
            <a:ext cx="3427283" cy="4363844"/>
          </a:xfrm>
        </p:spPr>
        <p:txBody>
          <a:bodyPr>
            <a:normAutofit/>
          </a:bodyPr>
          <a:lstStyle/>
          <a:p>
            <a:pPr>
              <a:buNone/>
              <a:defRPr/>
            </a:pPr>
            <a:r>
              <a:rPr lang="fi-FI" sz="1900"/>
              <a:t>liika energia, koska mm.</a:t>
            </a:r>
          </a:p>
          <a:p>
            <a:pPr lvl="1">
              <a:buFont typeface="Arial" pitchFamily="34" charset="0"/>
              <a:buChar char="–"/>
              <a:defRPr/>
            </a:pPr>
            <a:r>
              <a:rPr lang="fi-FI" sz="1900"/>
              <a:t>Enemmän valmisruokia</a:t>
            </a:r>
          </a:p>
          <a:p>
            <a:pPr lvl="1">
              <a:buFont typeface="Arial" pitchFamily="34" charset="0"/>
              <a:buChar char="–"/>
              <a:defRPr/>
            </a:pPr>
            <a:r>
              <a:rPr lang="fi-FI" sz="1900"/>
              <a:t>Pikaruokailu lisääntynyt</a:t>
            </a:r>
          </a:p>
          <a:p>
            <a:pPr lvl="1">
              <a:buFont typeface="Arial" pitchFamily="34" charset="0"/>
              <a:buChar char="–"/>
              <a:defRPr/>
            </a:pPr>
            <a:r>
              <a:rPr lang="fi-FI" sz="1900"/>
              <a:t>Ateriarytmi hävinnyt ja perheen yhteiset ateriat vähentyneet -&gt; tilalle napostelu</a:t>
            </a:r>
          </a:p>
          <a:p>
            <a:pPr lvl="1">
              <a:buFont typeface="Arial" pitchFamily="34" charset="0"/>
              <a:buChar char="–"/>
              <a:defRPr/>
            </a:pPr>
            <a:r>
              <a:rPr lang="fi-FI" sz="1900"/>
              <a:t>Virvoitusjuomien, makeisten syöminen lisääntynyt (automaatit)</a:t>
            </a:r>
          </a:p>
          <a:p>
            <a:pPr lvl="1">
              <a:buFont typeface="Arial" pitchFamily="34" charset="0"/>
              <a:buChar char="–"/>
              <a:defRPr/>
            </a:pPr>
            <a:r>
              <a:rPr lang="fi-FI" sz="1900"/>
              <a:t>Annos ja pakkauskoot suurentuneet</a:t>
            </a:r>
          </a:p>
          <a:p>
            <a:pPr lvl="1">
              <a:buFont typeface="Arial" pitchFamily="34" charset="0"/>
              <a:buChar char="–"/>
              <a:defRPr/>
            </a:pPr>
            <a:r>
              <a:rPr lang="fi-FI" sz="1900"/>
              <a:t>Liikaa alkoholia</a:t>
            </a:r>
          </a:p>
          <a:p>
            <a:pPr>
              <a:buNone/>
              <a:defRPr/>
            </a:pPr>
            <a:r>
              <a:rPr lang="fi-FI" sz="1900"/>
              <a:t>+ niukka D-vitamiinin saanti</a:t>
            </a:r>
          </a:p>
          <a:p>
            <a:pPr>
              <a:defRPr/>
            </a:pPr>
            <a:endParaRPr lang="fi-FI" sz="190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isällön paikkamerkki 3"/>
          <p:cNvSpPr>
            <a:spLocks noGrp="1"/>
          </p:cNvSpPr>
          <p:nvPr>
            <p:ph sz="half" idx="2"/>
          </p:nvPr>
        </p:nvSpPr>
        <p:spPr>
          <a:xfrm>
            <a:off x="8451604" y="1412489"/>
            <a:ext cx="3197701" cy="4363844"/>
          </a:xfrm>
        </p:spPr>
        <p:txBody>
          <a:bodyPr>
            <a:normAutofit/>
          </a:bodyPr>
          <a:lstStyle/>
          <a:p>
            <a:pPr eaLnBrk="1" hangingPunct="1">
              <a:defRPr/>
            </a:pPr>
            <a:r>
              <a:rPr lang="fi-FI" sz="2000"/>
              <a:t>Arkiliikunta vähentynyt</a:t>
            </a:r>
          </a:p>
          <a:p>
            <a:pPr lvl="1" eaLnBrk="1" hangingPunct="1">
              <a:defRPr/>
            </a:pPr>
            <a:r>
              <a:rPr lang="fi-FI" sz="2000"/>
              <a:t>Mopot, autot, hissit…</a:t>
            </a:r>
          </a:p>
          <a:p>
            <a:pPr eaLnBrk="1" hangingPunct="1">
              <a:defRPr/>
            </a:pPr>
            <a:r>
              <a:rPr lang="fi-FI" sz="2000"/>
              <a:t>Työ muuttunut kevyemmäksi</a:t>
            </a:r>
          </a:p>
          <a:p>
            <a:pPr eaLnBrk="1" hangingPunct="1">
              <a:defRPr/>
            </a:pPr>
            <a:r>
              <a:rPr lang="fi-FI" sz="2000"/>
              <a:t>Teknologian kehitys</a:t>
            </a:r>
          </a:p>
          <a:p>
            <a:pPr lvl="1" eaLnBrk="1" hangingPunct="1">
              <a:defRPr/>
            </a:pPr>
            <a:r>
              <a:rPr lang="fi-FI" sz="2000"/>
              <a:t>TV, tietokone…</a:t>
            </a:r>
          </a:p>
          <a:p>
            <a:pPr>
              <a:defRPr/>
            </a:pPr>
            <a:endParaRPr lang="fi-FI" sz="2000"/>
          </a:p>
        </p:txBody>
      </p:sp>
    </p:spTree>
    <p:extLst>
      <p:ext uri="{BB962C8B-B14F-4D97-AF65-F5344CB8AC3E}">
        <p14:creationId xmlns:p14="http://schemas.microsoft.com/office/powerpoint/2010/main" val="40867078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723</Words>
  <Application>Microsoft Office PowerPoint</Application>
  <PresentationFormat>Laajakuva</PresentationFormat>
  <Paragraphs>72</Paragraphs>
  <Slides>10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Calibri</vt:lpstr>
      <vt:lpstr>Calibri Light</vt:lpstr>
      <vt:lpstr>Office-teema</vt:lpstr>
      <vt:lpstr>Ravinto</vt:lpstr>
      <vt:lpstr>ENERGIARAVINTOAINEET </vt:lpstr>
      <vt:lpstr>HIILIHYDRAATIT </vt:lpstr>
      <vt:lpstr>PROTEIINIT </vt:lpstr>
      <vt:lpstr>RASVAT </vt:lpstr>
      <vt:lpstr>Suojaravintoaineet </vt:lpstr>
      <vt:lpstr>Suojaravintoaineet</vt:lpstr>
      <vt:lpstr>RUOKA</vt:lpstr>
      <vt:lpstr>Suomalaisessa ruokakulttuurissa monia myönteisiä muutoksia, mutta ongelmana vielä…</vt:lpstr>
      <vt:lpstr>Fyysisen ja sosiaalisen ympäristön muuttumisen vaikutukset painonhallintaan:</vt:lpstr>
    </vt:vector>
  </TitlesOfParts>
  <Company>Iitin 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Ravinto</dc:title>
  <dc:creator>Timo Ryhtä</dc:creator>
  <cp:lastModifiedBy>Timo Ryhtä</cp:lastModifiedBy>
  <cp:revision>5</cp:revision>
  <dcterms:created xsi:type="dcterms:W3CDTF">2021-08-20T05:52:33Z</dcterms:created>
  <dcterms:modified xsi:type="dcterms:W3CDTF">2023-08-22T09:59:47Z</dcterms:modified>
</cp:coreProperties>
</file>