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595"/>
  </p:normalViewPr>
  <p:slideViewPr>
    <p:cSldViewPr snapToGrid="0" snapToObjects="1">
      <p:cViewPr>
        <p:scale>
          <a:sx n="83" d="100"/>
          <a:sy n="83" d="100"/>
        </p:scale>
        <p:origin x="1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F695E-19AF-4D4F-979A-6CACCF84255E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D682F-D9B8-794D-86E6-FF5D9A4B11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02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83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55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22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39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49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04800" y="228601"/>
            <a:ext cx="11594592" cy="6035039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" name="Shape 20"/>
          <p:cNvGrpSpPr/>
          <p:nvPr/>
        </p:nvGrpSpPr>
        <p:grpSpPr>
          <a:xfrm>
            <a:off x="282219" y="5353963"/>
            <a:ext cx="11631168" cy="1331580"/>
            <a:chOff x="-3905250" y="4294187"/>
            <a:chExt cx="13011150" cy="1892300"/>
          </a:xfrm>
        </p:grpSpPr>
        <p:sp>
          <p:nvSpPr>
            <p:cNvPr id="21" name="Shape 21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-309562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3175" y="4335462"/>
              <a:ext cx="8166099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4156075" y="4316412"/>
              <a:ext cx="4940299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3905250" y="4294187"/>
              <a:ext cx="13011149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914400" y="1600201"/>
            <a:ext cx="10363200" cy="17801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828801" y="3556002"/>
            <a:ext cx="8534399" cy="147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162755" y="2675467"/>
            <a:ext cx="9877776" cy="34506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09600" y="338329"/>
            <a:ext cx="109728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04800" y="228601"/>
            <a:ext cx="11594592" cy="473659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8063250" y="4203593"/>
            <a:ext cx="3835239" cy="714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3492426" y="4075289"/>
            <a:ext cx="7392687" cy="8501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3771637" y="4087562"/>
            <a:ext cx="7290639" cy="7742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479320" y="4074173"/>
            <a:ext cx="4410665" cy="6515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282219" y="4058555"/>
            <a:ext cx="11631168" cy="132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sz="1800" kern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920041" y="2463559"/>
            <a:ext cx="103632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823154" y="1437448"/>
            <a:ext cx="8556977" cy="93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338329"/>
            <a:ext cx="109728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902206" y="2679191"/>
            <a:ext cx="5096255" cy="3447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6193535" y="2679191"/>
            <a:ext cx="5096255" cy="3447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09600" y="338329"/>
            <a:ext cx="109728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02208" y="2678114"/>
            <a:ext cx="509625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903109" y="3429001"/>
            <a:ext cx="5093407" cy="2697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7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69862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31762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39700" algn="l" rtl="0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42239" algn="l" rtl="0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320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346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371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270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6197601" y="2678113"/>
            <a:ext cx="509625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6193367" y="3429001"/>
            <a:ext cx="5096255" cy="2697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7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69862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31762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39700" algn="l" rtl="0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42239" algn="l" rtl="0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320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346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371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270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338329"/>
            <a:ext cx="109728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2" name="Shape 72"/>
          <p:cNvGrpSpPr/>
          <p:nvPr/>
        </p:nvGrpSpPr>
        <p:grpSpPr>
          <a:xfrm>
            <a:off x="282219" y="714190"/>
            <a:ext cx="11631168" cy="1329874"/>
            <a:chOff x="-3905251" y="4294187"/>
            <a:chExt cx="13027839" cy="1892300"/>
          </a:xfrm>
        </p:grpSpPr>
        <p:sp>
          <p:nvSpPr>
            <p:cNvPr id="73" name="Shape 73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-309562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175" y="4335462"/>
              <a:ext cx="8166099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4156075" y="4316412"/>
              <a:ext cx="4940299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3905251" y="4294187"/>
              <a:ext cx="13027839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219201" y="3581401"/>
            <a:ext cx="4470399" cy="190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grpSp>
        <p:nvGrpSpPr>
          <p:cNvPr id="87" name="Shape 87"/>
          <p:cNvGrpSpPr/>
          <p:nvPr/>
        </p:nvGrpSpPr>
        <p:grpSpPr>
          <a:xfrm>
            <a:off x="282219" y="714191"/>
            <a:ext cx="11631168" cy="1331580"/>
            <a:chOff x="-3905250" y="4294187"/>
            <a:chExt cx="13011150" cy="1892300"/>
          </a:xfrm>
        </p:grpSpPr>
        <p:sp>
          <p:nvSpPr>
            <p:cNvPr id="88" name="Shape 88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-309562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3175" y="4335462"/>
              <a:ext cx="8166099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156075" y="4316412"/>
              <a:ext cx="4940299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-3905250" y="4294187"/>
              <a:ext cx="13011149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219201" y="2286001"/>
            <a:ext cx="4470399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ndara"/>
              <a:buNone/>
              <a:defRPr sz="3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202616" y="1828800"/>
            <a:ext cx="5205435" cy="380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34620" algn="l" rtl="0">
              <a:spcBef>
                <a:spcPts val="44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57162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1906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066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092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117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016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370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304800" y="228601"/>
            <a:ext cx="11594592" cy="6035039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282219" y="5353963"/>
            <a:ext cx="11631168" cy="1331580"/>
            <a:chOff x="-3905250" y="4294187"/>
            <a:chExt cx="13011150" cy="1892300"/>
          </a:xfrm>
        </p:grpSpPr>
        <p:sp>
          <p:nvSpPr>
            <p:cNvPr id="98" name="Shape 98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-309562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3175" y="4335462"/>
              <a:ext cx="8166099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4156075" y="4316412"/>
              <a:ext cx="4940299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-3905250" y="4294187"/>
              <a:ext cx="13011149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498874" y="338666"/>
            <a:ext cx="5083525" cy="2429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491110" y="2785533"/>
            <a:ext cx="5091289" cy="2421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117601" y="1371601"/>
            <a:ext cx="4754879" cy="292607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09600" y="338329"/>
            <a:ext cx="109728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 rot="5400000">
            <a:off x="4376297" y="-538074"/>
            <a:ext cx="3450695" cy="9877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>
              <a:solidFill>
                <a:srgbClr val="073E87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0" name="Shape 120"/>
          <p:cNvGrpSpPr/>
          <p:nvPr/>
        </p:nvGrpSpPr>
        <p:grpSpPr>
          <a:xfrm>
            <a:off x="282219" y="714191"/>
            <a:ext cx="11631168" cy="1331580"/>
            <a:chOff x="-3905250" y="4294187"/>
            <a:chExt cx="13011150" cy="1892300"/>
          </a:xfrm>
        </p:grpSpPr>
        <p:sp>
          <p:nvSpPr>
            <p:cNvPr id="121" name="Shape 121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-309562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3175" y="4335462"/>
              <a:ext cx="8166099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156075" y="4316412"/>
              <a:ext cx="4940299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-3905250" y="4294187"/>
              <a:ext cx="13011149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 rot="5400000">
            <a:off x="7967134" y="2319866"/>
            <a:ext cx="4487333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ndara"/>
              <a:buNone/>
              <a:defRPr sz="4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 rot="5400000">
            <a:off x="2379134" y="-321733"/>
            <a:ext cx="4487333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03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3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5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67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67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7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76C8-1D72-4B47-B47D-4514FF15C8D4}" type="datetimeFigureOut">
              <a:rPr lang="fi-FI" smtClean="0"/>
              <a:t>12.1.2020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DC6E1-36EC-2641-B18F-9A57DABFA2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57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 kern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Shape 7"/>
          <p:cNvGrpSpPr/>
          <p:nvPr/>
        </p:nvGrpSpPr>
        <p:grpSpPr>
          <a:xfrm>
            <a:off x="282219" y="1679428"/>
            <a:ext cx="11631168" cy="1329874"/>
            <a:chOff x="-3905251" y="4294187"/>
            <a:chExt cx="13027839" cy="1892300"/>
          </a:xfrm>
        </p:grpSpPr>
        <p:sp>
          <p:nvSpPr>
            <p:cNvPr id="8" name="Shape 8"/>
            <p:cNvSpPr/>
            <p:nvPr/>
          </p:nvSpPr>
          <p:spPr>
            <a:xfrm>
              <a:off x="4810125" y="4500562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-309562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3175" y="4335462"/>
              <a:ext cx="8166099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4156075" y="4316412"/>
              <a:ext cx="4940299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-3905251" y="4294187"/>
              <a:ext cx="13027839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sz="1800" kern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338329"/>
            <a:ext cx="109728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884895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 kern="0">
              <a:solidFill>
                <a:srgbClr val="073E87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58184" y="6250165"/>
            <a:ext cx="504892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 kern="0">
              <a:solidFill>
                <a:srgbClr val="073E87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5321450" y="6250163"/>
            <a:ext cx="1549101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fi-FI" sz="1000" kern="0">
                <a:solidFill>
                  <a:srgbClr val="073E87"/>
                </a:solidFill>
                <a:latin typeface="Candara"/>
                <a:ea typeface="Candara"/>
                <a:cs typeface="Candara"/>
                <a:sym typeface="Candara"/>
              </a:rPr>
              <a:pPr algn="ctr">
                <a:buSzPct val="25000"/>
              </a:pPr>
              <a:t>‹#›</a:t>
            </a:fld>
            <a:endParaRPr lang="fi-FI" sz="1000" kern="0">
              <a:solidFill>
                <a:srgbClr val="073E8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162755" y="2675467"/>
            <a:ext cx="9877776" cy="34506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0488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Parirentoutusharjoitus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01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933850" y="1120225"/>
            <a:ext cx="5073000" cy="527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Toinen parista asettuu selinmakuulle jalat suorana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• Avustaja ottaa polvitaipeesta ja nilkasta kiinni ja nostaa toisen jalan koukkuun 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→ </a:t>
            </a:r>
            <a:r>
              <a:rPr lang="fi-FI" sz="1200" b="1" dirty="0" err="1">
                <a:latin typeface="Verdana"/>
                <a:ea typeface="Verdana"/>
                <a:cs typeface="Verdana"/>
                <a:sym typeface="Verdana"/>
              </a:rPr>
              <a:t>Huom</a:t>
            </a: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: Tukeva ja napakka ote!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• Koukussa olevan jalan ravistelu puolelta toiselle, tavoitteena rentouttaa jalan lihakset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• Nostetaan jalka ylös 90-asteen kulmaan ja pyöritetään molempiin suuntiin lonkkanivelen sallimissa rajoissa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• Tämän jälkeen painetaan jalkaa ensin eteenpäin parin rintakehää kohti, sitten sisäkiertoon vastakkaista kainaloa kohti ja viimeisenä ulkokiertoon saman puoleista kainaloa kohti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• Suorista jalka polvitaipeesta tukien ja </a:t>
            </a: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pidennä jalkaa lonkka-polvi-nilkka samalla linjalla. </a:t>
            </a:r>
            <a:endParaRPr lang="fi-FI" sz="1200" b="1" dirty="0">
              <a:solidFill>
                <a:schemeClr val="bg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• Lopuksi ote nilkasta ja laske jalka hitaasti lattiaan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• Tuntuuko jalka/jalat erilaisilta? Painavilta? Pidemmiltä? Jotain muuta?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→ HUOM! Avustajan asennot: selkä suorana, polviseisonta asento on tukeva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• Sama toistetaan toiselle puolelle </a:t>
            </a:r>
          </a:p>
          <a:p>
            <a:pPr>
              <a:spcBef>
                <a:spcPts val="0"/>
              </a:spcBef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753525" y="240825"/>
            <a:ext cx="5360100" cy="961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indent="-342900" algn="l">
              <a:spcBef>
                <a:spcPts val="480"/>
              </a:spcBef>
              <a:buSzPct val="100000"/>
              <a:buFont typeface="Verdana"/>
              <a:buAutoNum type="arabicPeriod"/>
            </a:pPr>
            <a:r>
              <a:rPr lang="fi-FI" sz="1800" b="1">
                <a:latin typeface="Verdana"/>
                <a:ea typeface="Verdana"/>
                <a:cs typeface="Verdana"/>
                <a:sym typeface="Verdana"/>
              </a:rPr>
              <a:t>Lonkkien ja jalkojen rentouttaminen ja linjaaminen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8187" y="240825"/>
            <a:ext cx="2757326" cy="15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8200" y="1791425"/>
            <a:ext cx="2757326" cy="155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8213" y="3342001"/>
            <a:ext cx="2757309" cy="15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8212" y="4892611"/>
            <a:ext cx="2757300" cy="1550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8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146025" y="1448100"/>
            <a:ext cx="4687800" cy="48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Ota paria kiinni ranteista ja aseta omat jalat </a:t>
            </a: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parin</a:t>
            </a:r>
            <a:r>
              <a:rPr lang="fi-FI" sz="12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rintakehän molemmin puolin (ks. Kuva).</a:t>
            </a:r>
            <a:endParaRPr lang="fi-FI" sz="1200" b="1" dirty="0">
              <a:solidFill>
                <a:schemeClr val="bg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Verdana"/>
            </a:pP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Ravistele ja rentouta </a:t>
            </a: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hartioita ja käsiä</a:t>
            </a:r>
            <a:endParaRPr lang="fi-FI" sz="1200" b="1" dirty="0">
              <a:solidFill>
                <a:schemeClr val="bg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Verdana"/>
            </a:pP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Tarkista parin rentous tekemällä kanansiipi </a:t>
            </a: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liikettä lähellä alustaa</a:t>
            </a:r>
            <a:endParaRPr lang="fi-FI" sz="1200" b="1" dirty="0">
              <a:solidFill>
                <a:schemeClr val="bg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Verdana"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Tiputa parin kädet alas kun kyynärpäät koskettavat maata (huomaat ovatko kädet rentoina)</a:t>
            </a: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Verdana"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Perhosuintiliike molempiin suuntiin</a:t>
            </a: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Verdana"/>
            </a:pP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Nostele </a:t>
            </a: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hitaasti parin käsiä vuorotellen ääriasentoon. (5 kertaa per puoli)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          → </a:t>
            </a:r>
            <a:r>
              <a:rPr lang="fi-FI" sz="1200" b="1" dirty="0" err="1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Huom</a:t>
            </a: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! parin päälaen tulee pysyä maassa!</a:t>
            </a: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Verdana"/>
            </a:pP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Nosta molemmat kädet samanaikaisesti(muutama kerta)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          → </a:t>
            </a:r>
            <a:r>
              <a:rPr lang="fi-FI" sz="1200" b="1" dirty="0" err="1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Huom</a:t>
            </a: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! parin päälaen tulee pysyä maassa!</a:t>
            </a:r>
          </a:p>
          <a:p>
            <a:pPr marL="457200" indent="-3048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Verdana"/>
            </a:pPr>
            <a:r>
              <a:rPr lang="fi-FI" sz="1200" b="1" dirty="0">
                <a:solidFill>
                  <a:schemeClr val="bg2"/>
                </a:solidFill>
                <a:latin typeface="Verdana"/>
                <a:ea typeface="Verdana"/>
                <a:cs typeface="Verdana"/>
                <a:sym typeface="Verdana"/>
              </a:rPr>
              <a:t>Ravistele, vie parin kyynärpäät </a:t>
            </a:r>
            <a:r>
              <a:rPr lang="fi-FI" sz="1200" b="1" dirty="0">
                <a:latin typeface="Verdana"/>
                <a:ea typeface="Verdana"/>
                <a:cs typeface="Verdana"/>
                <a:sym typeface="Verdana"/>
              </a:rPr>
              <a:t>maahan ja tiputa kädet alas. (Huomaat ovatko parin kädet rentoina)</a:t>
            </a:r>
          </a:p>
          <a:p>
            <a:pPr marL="0" indent="0">
              <a:spcBef>
                <a:spcPts val="0"/>
              </a:spcBef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981200" y="338325"/>
            <a:ext cx="5262300" cy="125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indent="-191770" algn="l">
              <a:spcBef>
                <a:spcPts val="480"/>
              </a:spcBef>
              <a:buClr>
                <a:schemeClr val="dk1"/>
              </a:buClr>
              <a:buSzPct val="45833"/>
            </a:pPr>
            <a:r>
              <a:rPr lang="fi-FI" sz="2400" b="1"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fi-FI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fi-FI" sz="2400" b="1">
                <a:latin typeface="Verdana"/>
                <a:ea typeface="Verdana"/>
                <a:cs typeface="Verdana"/>
                <a:sym typeface="Verdana"/>
              </a:rPr>
              <a:t>	Hartiaseudun ja käsien rentoutus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925" y="338326"/>
            <a:ext cx="3529374" cy="198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6925" y="2323089"/>
            <a:ext cx="3529374" cy="198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6925" y="4307853"/>
            <a:ext cx="3529374" cy="198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2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muoto">
  <a:themeElements>
    <a:clrScheme name="Aaltomuoto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239</Words>
  <Application>Microsoft Macintosh PowerPoint</Application>
  <PresentationFormat>Laajakuva</PresentationFormat>
  <Paragraphs>24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12" baseType="lpstr">
      <vt:lpstr>Calibri</vt:lpstr>
      <vt:lpstr>Calibri Light</vt:lpstr>
      <vt:lpstr>Noto Sans Symbols</vt:lpstr>
      <vt:lpstr>Times New Roman</vt:lpstr>
      <vt:lpstr>Arial</vt:lpstr>
      <vt:lpstr>Candara</vt:lpstr>
      <vt:lpstr>Verdana</vt:lpstr>
      <vt:lpstr>Office-teema</vt:lpstr>
      <vt:lpstr>Aaltomuoto</vt:lpstr>
      <vt:lpstr>Parirentoutusharjoitus</vt:lpstr>
      <vt:lpstr>Lonkkien ja jalkojen rentouttaminen ja linjaaminen</vt:lpstr>
      <vt:lpstr>2. Hartiaseudun ja käsien rentoutus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Parirentoutusharjoitus</dc:title>
  <dc:creator>Kalaja Merja</dc:creator>
  <cp:lastModifiedBy>Kalaja Merja</cp:lastModifiedBy>
  <cp:revision>1</cp:revision>
  <dcterms:created xsi:type="dcterms:W3CDTF">2020-01-12T13:56:55Z</dcterms:created>
  <dcterms:modified xsi:type="dcterms:W3CDTF">2020-01-12T13:58:02Z</dcterms:modified>
</cp:coreProperties>
</file>