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29"/>
  </p:notesMasterIdLst>
  <p:handoutMasterIdLst>
    <p:handoutMasterId r:id="rId30"/>
  </p:handoutMasterIdLst>
  <p:sldIdLst>
    <p:sldId id="256" r:id="rId4"/>
    <p:sldId id="343" r:id="rId5"/>
    <p:sldId id="261" r:id="rId6"/>
    <p:sldId id="327" r:id="rId7"/>
    <p:sldId id="352" r:id="rId8"/>
    <p:sldId id="371" r:id="rId9"/>
    <p:sldId id="370" r:id="rId10"/>
    <p:sldId id="375" r:id="rId11"/>
    <p:sldId id="367" r:id="rId12"/>
    <p:sldId id="384" r:id="rId13"/>
    <p:sldId id="272" r:id="rId14"/>
    <p:sldId id="369" r:id="rId15"/>
    <p:sldId id="378" r:id="rId16"/>
    <p:sldId id="260" r:id="rId17"/>
    <p:sldId id="368" r:id="rId18"/>
    <p:sldId id="365" r:id="rId19"/>
    <p:sldId id="269" r:id="rId20"/>
    <p:sldId id="358" r:id="rId21"/>
    <p:sldId id="264" r:id="rId22"/>
    <p:sldId id="262" r:id="rId23"/>
    <p:sldId id="267" r:id="rId24"/>
    <p:sldId id="379" r:id="rId25"/>
    <p:sldId id="380" r:id="rId26"/>
    <p:sldId id="265" r:id="rId27"/>
    <p:sldId id="376" r:id="rId28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06D"/>
    <a:srgbClr val="19816F"/>
    <a:srgbClr val="3A9B54"/>
    <a:srgbClr val="570F56"/>
    <a:srgbClr val="4C39A0"/>
    <a:srgbClr val="B2BE3E"/>
    <a:srgbClr val="DC2352"/>
    <a:srgbClr val="F176FE"/>
    <a:srgbClr val="9DB5D7"/>
    <a:srgbClr val="8F7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2" autoAdjust="0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200" y="3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6.10.2022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6.10.2022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2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17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4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9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12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6.10.2022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kliitto.fi/yk-teemat/kestava-kehitys/kestavan-kehityksen-tavoitteet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vuosiluokkakokonaisuus/428782/oppiaine/46634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</a:t>
            </a:r>
            <a:r>
              <a:rPr 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LOKKA 2022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439" y="642102"/>
            <a:ext cx="9127761" cy="7419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Kuvantarkastelu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tehtävä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439" y="1726539"/>
            <a:ext cx="10313233" cy="4551786"/>
          </a:xfrm>
        </p:spPr>
        <p:txBody>
          <a:bodyPr/>
          <a:lstStyle/>
          <a:p>
            <a:pPr algn="l"/>
            <a:r>
              <a:rPr lang="en-US" dirty="0" err="1"/>
              <a:t>Keskustelkaa</a:t>
            </a:r>
            <a:r>
              <a:rPr lang="en-US" dirty="0"/>
              <a:t> ja </a:t>
            </a:r>
            <a:r>
              <a:rPr lang="en-US" dirty="0" err="1"/>
              <a:t>tulkitkaa</a:t>
            </a:r>
            <a:r>
              <a:rPr lang="en-US" dirty="0"/>
              <a:t> </a:t>
            </a:r>
            <a:r>
              <a:rPr lang="en-US" dirty="0" err="1"/>
              <a:t>pienryhmissä</a:t>
            </a:r>
            <a:r>
              <a:rPr lang="en-US" dirty="0"/>
              <a:t> </a:t>
            </a:r>
            <a:r>
              <a:rPr lang="en-US" dirty="0" err="1"/>
              <a:t>valisemaanne</a:t>
            </a:r>
            <a:r>
              <a:rPr lang="en-US" dirty="0"/>
              <a:t> </a:t>
            </a:r>
            <a:r>
              <a:rPr lang="en-US" dirty="0" err="1"/>
              <a:t>teosta</a:t>
            </a:r>
            <a:r>
              <a:rPr lang="en-US" dirty="0"/>
              <a:t> / </a:t>
            </a:r>
            <a:r>
              <a:rPr lang="en-US" dirty="0" err="1"/>
              <a:t>muotoiluesinettä</a:t>
            </a:r>
            <a:r>
              <a:rPr lang="en-US" dirty="0"/>
              <a:t> VTS </a:t>
            </a:r>
            <a:r>
              <a:rPr lang="mr-IN" dirty="0"/>
              <a:t>–</a:t>
            </a:r>
            <a:r>
              <a:rPr lang="en-US" dirty="0" err="1"/>
              <a:t>menetelmän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tässä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paikassa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meneillään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tai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siinä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tapahtuu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sinut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sanomaan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näin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muuta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voit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vielä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löytää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0644" y="171227"/>
            <a:ext cx="299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539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2022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” Erilaisia tapoja taidekuvien tarkasteluun ”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2022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uusi käyttötarkoitus jollekin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– nykytaide.  luodaan kokonaan uutta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väittämä tms.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voi liittyä tietoisesti tai tiedostamatta esim. arkeen </a:t>
            </a: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oppilas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387577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PEDAGOGINEN TEHTÄVÄ  7.10.  </a:t>
            </a:r>
            <a:r>
              <a:rPr lang="fi-FI" b="0" dirty="0" err="1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KiMo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1070517"/>
            <a:ext cx="9497122" cy="53313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Suunnitelkaa toiminnallinen </a:t>
            </a:r>
            <a:r>
              <a:rPr lang="fi-FI" sz="2400" dirty="0">
                <a:solidFill>
                  <a:srgbClr val="002060"/>
                </a:solidFill>
                <a:highlight>
                  <a:srgbClr val="FFFF00"/>
                </a:highlight>
                <a:sym typeface="Helvetica Neue"/>
              </a:rPr>
              <a:t>työpaja</a:t>
            </a:r>
            <a:r>
              <a:rPr lang="fi-FI" sz="2400" dirty="0">
                <a:solidFill>
                  <a:srgbClr val="002060"/>
                </a:solidFill>
                <a:sym typeface="Helvetica Neue"/>
              </a:rPr>
              <a:t> peruskoulun 3-6.lk oppilaille teemana taidemuseokäynti ja/tai kestävä kehitys.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 dirty="0"/>
              <a:t> </a:t>
            </a:r>
            <a:r>
              <a:rPr lang="fi-FI" sz="2400" b="1" dirty="0">
                <a:latin typeface="Gill Sans MT" panose="020B0502020104020203" pitchFamily="34" charset="77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</a:rPr>
              <a:t>    5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 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3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2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400" dirty="0">
                <a:solidFill>
                  <a:srgbClr val="002060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https://www.ykliitto.fi/yk-teemat/kestava-kehitys/kestavan-kehityksen-tavoitteet</a:t>
            </a:r>
            <a:r>
              <a:rPr lang="fi-FI" sz="1400" dirty="0">
                <a:solidFill>
                  <a:srgbClr val="002060"/>
                </a:solidFill>
              </a:rPr>
              <a:t>  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 err="1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fi-FI" sz="1400" dirty="0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fi-FI" sz="1400" dirty="0" err="1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eperusteet.opintopolku.fi</a:t>
            </a:r>
            <a:r>
              <a:rPr lang="fi-FI" sz="1400" dirty="0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/#/</a:t>
            </a:r>
            <a:r>
              <a:rPr lang="fi-FI" sz="1400" dirty="0" err="1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</a:t>
            </a:r>
            <a:r>
              <a:rPr lang="fi-FI" sz="1400" dirty="0">
                <a:solidFill>
                  <a:srgbClr val="0830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/perusopetus/419550/vuosiluokkakokonaisuus/428782/oppiaine/466342</a:t>
            </a:r>
            <a:endParaRPr lang="fi-FI" sz="1400" dirty="0">
              <a:solidFill>
                <a:srgbClr val="08306D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millaista oppimateriaalia suunnitelmaan liittyy, työtapa?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sz="2400" dirty="0" err="1">
                <a:solidFill>
                  <a:srgbClr val="002060"/>
                </a:solidFill>
                <a:highlight>
                  <a:srgbClr val="FFFF00"/>
                </a:highlight>
                <a:sym typeface="Helvetica Neue"/>
              </a:rPr>
              <a:t>OPSin</a:t>
            </a:r>
            <a:r>
              <a:rPr lang="fi-FI" sz="2400" dirty="0">
                <a:solidFill>
                  <a:srgbClr val="002060"/>
                </a:solidFill>
                <a:highlight>
                  <a:srgbClr val="FFFF00"/>
                </a:highlight>
                <a:sym typeface="Helvetica Neue"/>
              </a:rPr>
              <a:t> </a:t>
            </a:r>
            <a:r>
              <a:rPr lang="fi-FI" sz="2400" dirty="0">
                <a:solidFill>
                  <a:srgbClr val="002060"/>
                </a:solidFill>
                <a:sym typeface="Helvetica Neue"/>
              </a:rPr>
              <a:t>tavoitteet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toteutus mahdollinen 28.10. demolla 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2022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+ 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Kuva 3" descr="Kuva, joka sisältää kohteen teksti, clipart-kuva, merkki&#10;&#10;Kuvaus luotu automaattisesti">
            <a:extLst>
              <a:ext uri="{FF2B5EF4-FFF2-40B4-BE49-F238E27FC236}">
                <a16:creationId xmlns:a16="http://schemas.microsoft.com/office/drawing/2014/main" id="{8A80FABC-7B4B-7C48-9B85-B954EF2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2267572"/>
            <a:ext cx="12192000" cy="36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4456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b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     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2022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br>
              <a:rPr lang="fi-FI" sz="2400" dirty="0">
                <a:latin typeface="Trebuchet MS" charset="0"/>
              </a:rPr>
            </a:b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fontScale="85000" lnSpcReduction="2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 osallistumisesta ja sinnikkyydestä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tukee oppimista – palaute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”seinällä onkin 20 malliksi näyttämäni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työn kaltaista kuvaa,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tehtävänannon sanamuodon sellainen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795F88-9131-B94D-BD6F-AEE8605A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856295" y="1007492"/>
            <a:ext cx="6876351" cy="48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1023" y="1"/>
            <a:ext cx="10205977" cy="90282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4000" dirty="0">
                <a:latin typeface="Trebuchet MS" charset="0"/>
              </a:rPr>
              <a:t>	</a:t>
            </a:r>
            <a:r>
              <a:rPr lang="fi-FI" sz="1200" dirty="0">
                <a:latin typeface="Trebuchet MS" charset="0"/>
              </a:rPr>
              <a:t>			</a:t>
            </a:r>
            <a:r>
              <a:rPr lang="fi-FI" sz="1300" dirty="0">
                <a:latin typeface="Century Gothic" charset="0"/>
              </a:rPr>
              <a:t>    				          </a:t>
            </a: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12110"/>
            <a:ext cx="11419490" cy="5080657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tukeminen,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Opetusvuorovaikutus, jatkokysymykset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vrt. akateemiset aineet.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ajatusten sanallistaminen ja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Kohdennettu palaute ja laajentaminen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FB9332B-1380-9E43-BA07-DA54E05C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86" y="1030147"/>
            <a:ext cx="5004122" cy="50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43001"/>
            <a:ext cx="2854712" cy="581536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" y="771070"/>
            <a:ext cx="4990315" cy="14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muovi&#10;&#10;Kuvaus luotu automaattisesti">
            <a:extLst>
              <a:ext uri="{FF2B5EF4-FFF2-40B4-BE49-F238E27FC236}">
                <a16:creationId xmlns:a16="http://schemas.microsoft.com/office/drawing/2014/main" id="{C310456C-6D37-5042-B298-AA1437DE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05" y="762000"/>
            <a:ext cx="3602684" cy="27020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BAA9E7-031C-9D43-8147-C5F1D85A5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55" y="3499161"/>
            <a:ext cx="3883213" cy="2879338"/>
          </a:xfrm>
          <a:prstGeom prst="rect">
            <a:avLst/>
          </a:prstGeom>
        </p:spPr>
      </p:pic>
      <p:pic>
        <p:nvPicPr>
          <p:cNvPr id="7" name="Kuva 6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41333E11-8B42-3649-BE3D-A6DAE6B78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76" y="3499161"/>
            <a:ext cx="3378558" cy="287933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40" y="3499161"/>
            <a:ext cx="1990067" cy="287933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3975" y="725225"/>
            <a:ext cx="1889519" cy="27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2021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7345D3-191A-BF48-A61B-E1373562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93151" y="3253550"/>
            <a:ext cx="2797180" cy="4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r>
              <a:rPr lang="en-US" dirty="0"/>
              <a:t> =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ilmaisukanavien</a:t>
            </a:r>
            <a:r>
              <a:rPr lang="en-US" dirty="0"/>
              <a:t> </a:t>
            </a:r>
            <a:r>
              <a:rPr lang="en-US" dirty="0" err="1"/>
              <a:t>samanaikaisuus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kuvanlukutaitoa</a:t>
            </a:r>
            <a:endParaRPr lang="en-US" dirty="0"/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 dirty="0"/>
              <a:t> 2012.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pic>
        <p:nvPicPr>
          <p:cNvPr id="8" name="Kuva 7" descr="Kuva, joka sisältää kohteen teksti, elektroniikka, näyttökuva&#10;&#10;Kuvaus luotu automaattisesti">
            <a:extLst>
              <a:ext uri="{FF2B5EF4-FFF2-40B4-BE49-F238E27FC236}">
                <a16:creationId xmlns:a16="http://schemas.microsoft.com/office/drawing/2014/main" id="{A15916BC-568D-6449-A742-DD008676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982" y="1272753"/>
            <a:ext cx="12192000" cy="57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                          Antti Lokka 2022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7091" y="1125538"/>
            <a:ext cx="10848109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Erilaiset tavoitteet ja osa-alueet:  </a:t>
            </a:r>
          </a:p>
          <a:p>
            <a:pPr marL="457200" indent="-457200">
              <a:buAutoNum type="arabicPeriod"/>
            </a:pPr>
            <a:r>
              <a:rPr lang="fi-FI" altLang="fi-FI" sz="2000" noProof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Omat kuvamaailmat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          </a:t>
            </a:r>
            <a:r>
              <a:rPr lang="fi-FI" altLang="fi-FI" sz="20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2. Taiteen maailmat          </a:t>
            </a:r>
            <a:r>
              <a:rPr lang="fi-FI" altLang="fi-FI" sz="2000" noProof="1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3. ympäristön kuvat</a:t>
            </a:r>
          </a:p>
          <a:p>
            <a:pPr marL="0" indent="0">
              <a:buNone/>
            </a:pPr>
            <a:endParaRPr lang="fi-FI" altLang="fi-FI" sz="2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 Visuaalinen havaitseminen ja ajattelu        - Kuvallinen tuottaminen </a:t>
            </a: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Visuaalisen kulttuurin tulkinta          - Esteettinen, ekologinen ja eettinen arvottaminen</a:t>
            </a: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Erilaiset oppimisympäristöt, työtavat ja -muodot </a:t>
            </a: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joustava;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81" y="4778626"/>
            <a:ext cx="2692664" cy="178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45" y="4793807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8106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20058" y="4778627"/>
            <a:ext cx="2612021" cy="17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lähtien, </a:t>
            </a:r>
            <a:r>
              <a:rPr lang="en-US" dirty="0" err="1">
                <a:latin typeface="Gill Sans MT" panose="020B0502020104020203" pitchFamily="34" charset="77"/>
              </a:rPr>
              <a:t>yhdistää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taide</a:t>
            </a:r>
            <a:r>
              <a:rPr lang="en-US" dirty="0">
                <a:latin typeface="Gill Sans MT" panose="020B0502020104020203" pitchFamily="34" charset="77"/>
              </a:rPr>
              <a:t> + </a:t>
            </a:r>
            <a:r>
              <a:rPr lang="en-US" dirty="0" err="1">
                <a:latin typeface="Gill Sans MT" panose="020B0502020104020203" pitchFamily="34" charset="77"/>
              </a:rPr>
              <a:t>kokija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yksilötasolla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endParaRPr lang="fi-FI" dirty="0">
              <a:latin typeface="Gill Sans MT" panose="020B0502020104020203" pitchFamily="34" charset="77"/>
            </a:endParaRP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F1F433-6F9E-974A-8AED-17D7613E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32F9D0C-4EB7-6240-A920-D78364BA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A68DB7E-49F5-CC42-A017-6D011AE3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18C71C2-9695-394B-9BD8-D7F844889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90" y="0"/>
            <a:ext cx="10548202" cy="659262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CB5D2F6-8385-2443-BDB2-1D209865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10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778934-FEEE-084B-A381-3067D686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89ACBC-0380-8143-AA2C-5B2291EA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1A1E47B-5AC3-6D43-BC84-3B35A073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4AEEF7D-8E13-BE4A-B1BD-4B614D5A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35" y="0"/>
            <a:ext cx="10534523" cy="6584078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37E323D-66C5-0740-908D-7B533264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7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6.10.2022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2022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Production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ilmaisukeinojen hallinta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Critical – Ilmiöiden ja kulttuurien väliset suhteet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Cultural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Est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. Hahmottaminen ja arvottaminen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OPSIN tavoitteet: Havaintojen tekeminen, kuvallinen tuottaminen</a:t>
            </a:r>
          </a:p>
          <a:p>
            <a:pPr marL="0" indent="0" eaLnBrk="1" hangingPunct="1">
              <a:buNone/>
            </a:pP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ja taiteen tuntemus sekä suhde ympäristöön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720E8A4-3125-A4E2-96D5-FC3EC04E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85" y="3376337"/>
            <a:ext cx="4626015" cy="34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304800" y="1003300"/>
            <a:ext cx="117856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Impact" panose="020B080603090205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chemeClr val="accent5">
                  <a:lumMod val="1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	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MIKÄ ESTÄÄ  </a:t>
            </a:r>
            <a:r>
              <a:rPr lang="fi-FI" altLang="ja-JP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TAITEEN TAI LUOVAN ILMAISUN  OPETUKSESSA?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rgbClr val="8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Miten (kuva)taideopettaja voi tukea oppilaan omaa ajattelua. Joitakin esimerkkejä molemmista ääripäistä…</a:t>
            </a: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04814"/>
            <a:ext cx="10166349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295400"/>
            <a:ext cx="995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7043ABC-8C5C-A845-A378-1C355ACB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25402" y="1341439"/>
            <a:ext cx="12166598" cy="63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6.10.2022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3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6.10.2022</a:t>
            </a:fld>
            <a:endParaRPr lang="fi-FI" sz="600"/>
          </a:p>
        </p:txBody>
      </p:sp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84384"/>
            <a:ext cx="4836587" cy="362240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8A3B7EB-F713-F24A-8A80-284F746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06684"/>
            <a:ext cx="4351797" cy="3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1446</Words>
  <Application>Microsoft Macintosh PowerPoint</Application>
  <PresentationFormat>Laajakuva</PresentationFormat>
  <Paragraphs>269</Paragraphs>
  <Slides>25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25</vt:i4>
      </vt:variant>
    </vt:vector>
  </HeadingPairs>
  <TitlesOfParts>
    <vt:vector size="38" baseType="lpstr">
      <vt:lpstr>Noto Sans Symbols</vt:lpstr>
      <vt:lpstr>Arial</vt:lpstr>
      <vt:lpstr>Calibri</vt:lpstr>
      <vt:lpstr>Century Gothic</vt:lpstr>
      <vt:lpstr>Gill Sans MT</vt:lpstr>
      <vt:lpstr>Helvetica</vt:lpstr>
      <vt:lpstr>Helvetica Neue</vt:lpstr>
      <vt:lpstr>Impact</vt:lpstr>
      <vt:lpstr>Palatino Linotype</vt:lpstr>
      <vt:lpstr>Trebuchet MS</vt:lpstr>
      <vt:lpstr>JYU Otsikkodiat</vt:lpstr>
      <vt:lpstr>JYU sisältö pohjat</vt:lpstr>
      <vt:lpstr>2_Mukautettu suunnittelumalli</vt:lpstr>
      <vt:lpstr>KUVATAIDE POMM1033  </vt:lpstr>
      <vt:lpstr>                          OPETUSSUUNNITELMA                                                                Antti Lokka 2022    </vt:lpstr>
      <vt:lpstr>TAIDEKASVATUS vs. KULTTUURIKASVATUS</vt:lpstr>
      <vt:lpstr>       KÄYTÄNNÖN TOIMINTA                                               2022 Antti Lokka </vt:lpstr>
      <vt:lpstr>PowerPoint-esitys</vt:lpstr>
      <vt:lpstr>TAIDE OSANA YLEISTÄ KASVATUSTA                     Antti Lokka</vt:lpstr>
      <vt:lpstr>MUODOSTA MAISEMA – tehdään …….. demolla</vt:lpstr>
      <vt:lpstr>PowerPoint-esitys</vt:lpstr>
      <vt:lpstr>                      AINEISTON SISÄLLÖNANALYYSI – TAIDEKUVA      - tehdään pienryhmissä</vt:lpstr>
      <vt:lpstr> Kuvantarkastelu tehtävä</vt:lpstr>
      <vt:lpstr>                                                       2022 Antti Lokka    </vt:lpstr>
      <vt:lpstr> LUOVUUDEN ARVIOINTITAPOJA                                    2022 Antti Lokka  </vt:lpstr>
      <vt:lpstr> PEDAGOGINEN TEHTÄVÄ  7.10.  KiMo </vt:lpstr>
      <vt:lpstr>MITÄ ARVIOIDAAN KUVATAITEESSA                                                           Antti Lokka 2022    </vt:lpstr>
      <vt:lpstr>          PALAUTE ja ARVIOINTI                                                  2022 Antti Lokka     </vt:lpstr>
      <vt:lpstr>                  PALAUTE ja ARVIOINTI                         </vt:lpstr>
      <vt:lpstr> KUVATAITEEN OPPITUNNIN RAKENNE                                                                             </vt:lpstr>
      <vt:lpstr>                 2021 Antti Lokka</vt:lpstr>
      <vt:lpstr>MEDIAKASVATUS ja VISUAALINEN KULTTUURI</vt:lpstr>
      <vt:lpstr> TAIDEKASVATUS SUOMESSA</vt:lpstr>
      <vt:lpstr>TAIDEKASVATUKSEN PERIAATTEITA </vt:lpstr>
      <vt:lpstr>PowerPoint-esitys</vt:lpstr>
      <vt:lpstr>PowerPoint-esitys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92</cp:revision>
  <dcterms:created xsi:type="dcterms:W3CDTF">2020-04-15T06:25:21Z</dcterms:created>
  <dcterms:modified xsi:type="dcterms:W3CDTF">2022-10-06T12:33:05Z</dcterms:modified>
  <cp:category/>
</cp:coreProperties>
</file>