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8. Luokan tavoitteet ja sisällöt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B2-ranska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0294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T1 Uuden kielen suhde aiemmin opittuihin, kielialueen tuntemus, kielellinen päättely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b="1" dirty="0" smtClean="0"/>
              <a:t>Oppimisen tavoitteet: </a:t>
            </a:r>
            <a:r>
              <a:rPr lang="fi-FI" sz="2400" dirty="0"/>
              <a:t>Oppilas oppii tuntemaan kohdekielen suhteen muihin kieliin. Oppilas oppii tuntemaan kohdekielen kielialuetta sekä kulttuureita ja elämänmuotoja. Oppilas oppii kehittämään kielellistä päättelykykyään ja monikielisyyttään</a:t>
            </a:r>
            <a:r>
              <a:rPr lang="fi-FI" sz="2400" dirty="0" smtClean="0"/>
              <a:t>.</a:t>
            </a:r>
          </a:p>
          <a:p>
            <a:r>
              <a:rPr lang="fi-FI" sz="2400" b="1" dirty="0" smtClean="0"/>
              <a:t>Arvioidaan: </a:t>
            </a:r>
            <a:r>
              <a:rPr lang="fi-FI" sz="2400" dirty="0"/>
              <a:t>Kohdekielen suhde muihin kieliin, kielialueen ja siihen liittyvien kulttuurien ja elämänmuotojen tunteminen, kielellinen päättely ja monikielisyys</a:t>
            </a:r>
            <a:endParaRPr lang="fi-FI" sz="2400" b="1" dirty="0" smtClean="0"/>
          </a:p>
          <a:p>
            <a:r>
              <a:rPr lang="fi-FI" sz="2400" b="1" dirty="0" smtClean="0"/>
              <a:t>Kouvola: </a:t>
            </a:r>
            <a:r>
              <a:rPr lang="fi-FI" sz="2400" dirty="0"/>
              <a:t>Tutustutaan siihen, mikä merkitys opiskeltavalla kielellä on omaan lähialueeseemme ja miten sitä lähiympäristössämme voi käyttää.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113976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T2 Opiskeltava kieli osana jatkuvaa oppimista ja kielivarantoa, hyvien oppimistapojen löytäminen, kielen käyttäminen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2586446"/>
            <a:ext cx="8915400" cy="3324776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Oppimisen tavoite: </a:t>
            </a:r>
            <a:r>
              <a:rPr lang="fi-FI" sz="2400" dirty="0" smtClean="0"/>
              <a:t>Oppilas </a:t>
            </a:r>
            <a:r>
              <a:rPr lang="fi-FI" sz="2400" dirty="0"/>
              <a:t>oppii löytämään mahdollisuuksia käyttää kohdekieltä myös koulun päätyttyä. Oppilas oppii käyttämään erilaisia tapoja oppia kieliä ja löytää niistä itselleen tehokkaimmat</a:t>
            </a:r>
            <a:r>
              <a:rPr lang="fi-FI" sz="2400" dirty="0" smtClean="0"/>
              <a:t>.</a:t>
            </a:r>
          </a:p>
          <a:p>
            <a:r>
              <a:rPr lang="fi-FI" sz="2400" b="1" dirty="0"/>
              <a:t>Arvioidaan</a:t>
            </a:r>
            <a:r>
              <a:rPr lang="fi-FI" sz="2400" dirty="0"/>
              <a:t>: Jatkuvan kielenopiskelun valmiuksien ja opiskelustrategioiden </a:t>
            </a:r>
            <a:r>
              <a:rPr lang="fi-FI" sz="2400" dirty="0" smtClean="0"/>
              <a:t>kehittyminen</a:t>
            </a:r>
          </a:p>
          <a:p>
            <a:r>
              <a:rPr lang="fi-FI" sz="2400" b="1" dirty="0" smtClean="0"/>
              <a:t>Kouvola: </a:t>
            </a:r>
            <a:r>
              <a:rPr lang="fi-FI" sz="2400" dirty="0"/>
              <a:t>Pohditaan, miten saa painettua mieleen sanoja, sanontoja ja rakenteita.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2170109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T3 Suullisen ja kirjallisen vuorovaikutuksen harjoittelu eri kanavissa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b="1" dirty="0" smtClean="0"/>
              <a:t>Oppimisen tavoite: </a:t>
            </a:r>
            <a:r>
              <a:rPr lang="fi-FI" sz="2400" dirty="0"/>
              <a:t>Oppilas oppii toimimaan erilaisissa suullisissa ja kirjallisissa vuorovaikutustilanteissa</a:t>
            </a:r>
            <a:r>
              <a:rPr lang="fi-FI" sz="2400" dirty="0" smtClean="0"/>
              <a:t>.</a:t>
            </a:r>
          </a:p>
          <a:p>
            <a:r>
              <a:rPr lang="fi-FI" sz="2400" b="1" dirty="0"/>
              <a:t>Arvioidaan</a:t>
            </a:r>
            <a:r>
              <a:rPr lang="fi-FI" sz="2400" dirty="0"/>
              <a:t>: Vuorovaikutus erilaisissa </a:t>
            </a:r>
            <a:r>
              <a:rPr lang="fi-FI" sz="2400" dirty="0" smtClean="0"/>
              <a:t>tilanteissa.</a:t>
            </a:r>
          </a:p>
          <a:p>
            <a:r>
              <a:rPr lang="fi-FI" sz="2400" b="1" dirty="0" smtClean="0"/>
              <a:t>Kouvola: </a:t>
            </a:r>
            <a:r>
              <a:rPr lang="fi-FI" sz="2400" dirty="0"/>
              <a:t>Hyödynnetään mahdollisimman paljon suullisia harjoituksia ja parityöskentelyä</a:t>
            </a:r>
            <a:r>
              <a:rPr lang="fi-FI" sz="2400" dirty="0" smtClean="0"/>
              <a:t>.</a:t>
            </a:r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359114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T4 Kielellisten viestintästrategioiden käytön tukeminen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Oppimisen tavoite: </a:t>
            </a:r>
            <a:r>
              <a:rPr lang="fi-FI" sz="2400" dirty="0"/>
              <a:t>Oppilas oppii hyödyntämään kielellisiä viestintästrategioita vuorovaikutustilanteissa</a:t>
            </a:r>
            <a:r>
              <a:rPr lang="fi-FI" sz="2400" dirty="0" smtClean="0"/>
              <a:t>.</a:t>
            </a:r>
          </a:p>
          <a:p>
            <a:r>
              <a:rPr lang="fi-FI" sz="2400" b="1" dirty="0" smtClean="0"/>
              <a:t>Arvioidaan: </a:t>
            </a:r>
            <a:r>
              <a:rPr lang="fi-FI" sz="2400" dirty="0" smtClean="0"/>
              <a:t>Viestintästrategioiden käyttö.</a:t>
            </a:r>
          </a:p>
          <a:p>
            <a:r>
              <a:rPr lang="fi-FI" sz="2400" b="1" dirty="0" smtClean="0"/>
              <a:t>Kouvola: </a:t>
            </a:r>
            <a:r>
              <a:rPr lang="fi-FI" sz="2400" dirty="0"/>
              <a:t>Kiinnitetään erityistä huomiota ääntämisen harjoitteluun (kirjoitetun kielen ja ääntämisen erilaisuus).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3866718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T5 Kohteliaaseen kielenkäyttöön kuuluvien ilmaisujen tuntemus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Oppimisen tavoite: </a:t>
            </a:r>
            <a:r>
              <a:rPr lang="fi-FI" sz="2400" dirty="0"/>
              <a:t>Oppilas oppii käyttämään kohdekielelle ja kielialueen kulttuurille tyypillisiä kohteliaisuuden ilmauksia</a:t>
            </a:r>
            <a:r>
              <a:rPr lang="fi-FI" sz="2400" dirty="0" smtClean="0"/>
              <a:t>.</a:t>
            </a:r>
          </a:p>
          <a:p>
            <a:r>
              <a:rPr lang="fi-FI" sz="2400" b="1" dirty="0" smtClean="0"/>
              <a:t>Arvioidaan: </a:t>
            </a:r>
            <a:r>
              <a:rPr lang="fi-FI" sz="2400" dirty="0"/>
              <a:t>Viestinnän kulttuurinen </a:t>
            </a:r>
            <a:r>
              <a:rPr lang="fi-FI" sz="2400" dirty="0" smtClean="0"/>
              <a:t>sopivuus.</a:t>
            </a:r>
          </a:p>
          <a:p>
            <a:r>
              <a:rPr lang="fi-FI" sz="2400" b="1" dirty="0" smtClean="0"/>
              <a:t>Kouvola: </a:t>
            </a:r>
            <a:r>
              <a:rPr lang="fi-FI" sz="2400" dirty="0"/>
              <a:t>Kiinnitetään huomiota eroihin suomen ja </a:t>
            </a:r>
            <a:r>
              <a:rPr lang="fi-FI" sz="2400" dirty="0" smtClean="0"/>
              <a:t>ranskan </a:t>
            </a:r>
            <a:r>
              <a:rPr lang="fi-FI" sz="2400" dirty="0"/>
              <a:t>kielen välillä ja käydään läpi sinuttelu ja teitittely.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584012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T6 Tasolle sopivien ja kiinnostavien tekstien tulkinta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b="1" dirty="0" smtClean="0"/>
              <a:t>Oppimisen tavoite: </a:t>
            </a:r>
            <a:r>
              <a:rPr lang="fi-FI" sz="2400" dirty="0"/>
              <a:t>Oppilas oppii tulkitsemaan erilaisia puhuttuja ja kirjoitettuja tekstejä</a:t>
            </a:r>
            <a:r>
              <a:rPr lang="fi-FI" sz="2400" dirty="0" smtClean="0"/>
              <a:t>.</a:t>
            </a:r>
          </a:p>
          <a:p>
            <a:r>
              <a:rPr lang="fi-FI" sz="2400" b="1" dirty="0" smtClean="0"/>
              <a:t>Arvioidaan: </a:t>
            </a:r>
            <a:r>
              <a:rPr lang="fi-FI" sz="2400" dirty="0"/>
              <a:t>Tekstien </a:t>
            </a:r>
            <a:r>
              <a:rPr lang="fi-FI" sz="2400" dirty="0" smtClean="0"/>
              <a:t>tulkintataidot.</a:t>
            </a:r>
          </a:p>
          <a:p>
            <a:r>
              <a:rPr lang="fi-FI" sz="2400" b="1" dirty="0" smtClean="0"/>
              <a:t>Kouvola: </a:t>
            </a:r>
            <a:r>
              <a:rPr lang="fi-FI" sz="2400" dirty="0"/>
              <a:t>Opitaan kertomaan ranskaksi itsestä ja </a:t>
            </a:r>
            <a:r>
              <a:rPr lang="fi-FI" sz="2400" dirty="0" smtClean="0"/>
              <a:t>lähiympäristöstä. Tutkitaan</a:t>
            </a:r>
            <a:r>
              <a:rPr lang="fi-FI" sz="2400" dirty="0"/>
              <a:t>, missä kaikkialla ranskaa puhutaan.</a:t>
            </a:r>
          </a:p>
          <a:p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114434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T7 Pienimuotoinen tekstin tuottaminen rakenteet ja ääntäminen huomioiden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Oppimisen tavoite: </a:t>
            </a:r>
            <a:r>
              <a:rPr lang="fi-FI" sz="2400" dirty="0"/>
              <a:t>Oppilas oppii ilmaisemaan itseään suullisesti ja kirjallisesti käyttäen kielen keskeistä sanastoa ja keskeisiä rakenteita. Hän oppii ääntämään ymmärrettävästi</a:t>
            </a:r>
            <a:r>
              <a:rPr lang="fi-FI" sz="2400" dirty="0" smtClean="0"/>
              <a:t>.</a:t>
            </a:r>
          </a:p>
          <a:p>
            <a:r>
              <a:rPr lang="fi-FI" sz="2400" b="1" dirty="0" smtClean="0"/>
              <a:t>Arvioidaan: </a:t>
            </a:r>
            <a:r>
              <a:rPr lang="fi-FI" sz="2400" dirty="0"/>
              <a:t>Tekstien </a:t>
            </a:r>
            <a:r>
              <a:rPr lang="fi-FI" sz="2400" dirty="0" smtClean="0"/>
              <a:t>tuottamistaidot.</a:t>
            </a:r>
          </a:p>
          <a:p>
            <a:r>
              <a:rPr lang="fi-FI" sz="2400" b="1" dirty="0" smtClean="0"/>
              <a:t>Kouvola: </a:t>
            </a:r>
            <a:r>
              <a:rPr lang="fi-FI" sz="2400" dirty="0" smtClean="0"/>
              <a:t>Harjoitellaan </a:t>
            </a:r>
            <a:r>
              <a:rPr lang="fi-FI" sz="2400" dirty="0"/>
              <a:t>kertomaan omasta itsestä suullisesti ja kirjallisesti aiheina minä itse, perheeni, koulu ja harrastukset.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1031230172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26B5FF4F063FA44BB7A6D6D5D665309" ma:contentTypeVersion="13" ma:contentTypeDescription="Luo uusi asiakirja." ma:contentTypeScope="" ma:versionID="dc4d03e43f34e3917fb3ab778e174d31">
  <xsd:schema xmlns:xsd="http://www.w3.org/2001/XMLSchema" xmlns:xs="http://www.w3.org/2001/XMLSchema" xmlns:p="http://schemas.microsoft.com/office/2006/metadata/properties" xmlns:ns3="892eafb0-febc-4e92-81c0-df9830a0e959" xmlns:ns4="864e5401-8729-4340-864c-5a3709eccfe3" targetNamespace="http://schemas.microsoft.com/office/2006/metadata/properties" ma:root="true" ma:fieldsID="c2c178a8d116ccdea623e5789a13368a" ns3:_="" ns4:_="">
    <xsd:import namespace="892eafb0-febc-4e92-81c0-df9830a0e959"/>
    <xsd:import namespace="864e5401-8729-4340-864c-5a3709eccfe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2eafb0-febc-4e92-81c0-df9830a0e9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e5401-8729-4340-864c-5a3709eccfe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4DDE7A-DEB4-40C7-9355-7E5BAEFA1FA0}">
  <ds:schemaRefs>
    <ds:schemaRef ds:uri="http://schemas.microsoft.com/office/2006/documentManagement/types"/>
    <ds:schemaRef ds:uri="864e5401-8729-4340-864c-5a3709eccfe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892eafb0-febc-4e92-81c0-df9830a0e95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EDBBD04-0164-4F10-8F6F-DCD69B6A4C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D2DF02-84F0-4453-BFDD-C05A301CFA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2eafb0-febc-4e92-81c0-df9830a0e959"/>
    <ds:schemaRef ds:uri="864e5401-8729-4340-864c-5a3709eccf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358</Words>
  <Application>Microsoft Office PowerPoint</Application>
  <PresentationFormat>Laajakuva</PresentationFormat>
  <Paragraphs>30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Kuiskaus</vt:lpstr>
      <vt:lpstr>8. Luokan tavoitteet ja sisällöt</vt:lpstr>
      <vt:lpstr>T1 Uuden kielen suhde aiemmin opittuihin, kielialueen tuntemus, kielellinen päättely</vt:lpstr>
      <vt:lpstr>T2 Opiskeltava kieli osana jatkuvaa oppimista ja kielivarantoa, hyvien oppimistapojen löytäminen, kielen käyttäminen</vt:lpstr>
      <vt:lpstr>T3 Suullisen ja kirjallisen vuorovaikutuksen harjoittelu eri kanavissa</vt:lpstr>
      <vt:lpstr>T4 Kielellisten viestintästrategioiden käytön tukeminen</vt:lpstr>
      <vt:lpstr>T5 Kohteliaaseen kielenkäyttöön kuuluvien ilmaisujen tuntemus</vt:lpstr>
      <vt:lpstr>T6 Tasolle sopivien ja kiinnostavien tekstien tulkinta</vt:lpstr>
      <vt:lpstr>T7 Pienimuotoinen tekstin tuottaminen rakenteet ja ääntäminen huomioiden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Luokan tavoitteet ja sisällöt</dc:title>
  <dc:creator>Kaunismäki Antti</dc:creator>
  <cp:lastModifiedBy>Kaunismäki Antti</cp:lastModifiedBy>
  <cp:revision>5</cp:revision>
  <dcterms:created xsi:type="dcterms:W3CDTF">2022-08-19T09:42:35Z</dcterms:created>
  <dcterms:modified xsi:type="dcterms:W3CDTF">2022-08-24T06:31:28Z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0x010100F26B5FF4F063FA44BB7A6D6D5D665309</vt:lpwstr>
  </property>
</Properties>
</file>