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70" r:id="rId3"/>
    <p:sldId id="271" r:id="rId4"/>
    <p:sldId id="257" r:id="rId5"/>
    <p:sldId id="263" r:id="rId6"/>
    <p:sldId id="273" r:id="rId7"/>
    <p:sldId id="265" r:id="rId8"/>
    <p:sldId id="274" r:id="rId9"/>
    <p:sldId id="261"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BE1DC7-3670-4A65-8632-88950CBF48D8}" type="datetimeFigureOut">
              <a:rPr lang="fi-FI" smtClean="0"/>
              <a:t>18.6.2018</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5EC8C8-091C-42BC-8C07-E4D4D23BD2AF}" type="slidenum">
              <a:rPr lang="fi-FI" smtClean="0"/>
              <a:t>‹#›</a:t>
            </a:fld>
            <a:endParaRPr lang="fi-FI"/>
          </a:p>
        </p:txBody>
      </p:sp>
    </p:spTree>
    <p:extLst>
      <p:ext uri="{BB962C8B-B14F-4D97-AF65-F5344CB8AC3E}">
        <p14:creationId xmlns:p14="http://schemas.microsoft.com/office/powerpoint/2010/main" val="1332285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effectLst/>
              </a:rPr>
              <a:t>Oman seksuaalisuuden, naiseuden ja miehuuden löytämisessä auttaa oman kehonkuvan vahvistaminen esimerkiksi kumppanin ja/tai hoito- ja kuntoutushenkilökunnan tukemana, omien tunteiden kohtaaminen, keskustelu läheisten kanssa ja vertaistuki.</a:t>
            </a:r>
          </a:p>
          <a:p>
            <a:r>
              <a:rPr lang="fi-FI" dirty="0" smtClean="0">
                <a:effectLst/>
              </a:rPr>
              <a:t>Kyky selviytyä kriiseistä riippuu persoonallisuudesta, kokemuksesta käsitellä vaikeita asioita, tavasta suhtautua asioihin ja sosiaalisen verkoston toimivuudesta. On tärkeää antaa aikaa asioiden läpikäymiselle. Kriisiä ei voi ohittaa, tunteille on annettava aikaa purkautua. Kriisistä toipuminen alkaa vasta, kun uskaltaa kokea omat tunteet, näyttää ne muille ja rohkenee puhua niistä.</a:t>
            </a:r>
            <a:endParaRPr lang="fi-FI" dirty="0"/>
          </a:p>
        </p:txBody>
      </p:sp>
      <p:sp>
        <p:nvSpPr>
          <p:cNvPr id="4" name="Dian numeron paikkamerkki 3"/>
          <p:cNvSpPr>
            <a:spLocks noGrp="1"/>
          </p:cNvSpPr>
          <p:nvPr>
            <p:ph type="sldNum" sz="quarter" idx="10"/>
          </p:nvPr>
        </p:nvSpPr>
        <p:spPr/>
        <p:txBody>
          <a:bodyPr/>
          <a:lstStyle/>
          <a:p>
            <a:fld id="{085EC8C8-091C-42BC-8C07-E4D4D23BD2AF}" type="slidenum">
              <a:rPr lang="fi-FI" smtClean="0"/>
              <a:t>4</a:t>
            </a:fld>
            <a:endParaRPr lang="fi-FI"/>
          </a:p>
        </p:txBody>
      </p:sp>
    </p:spTree>
    <p:extLst>
      <p:ext uri="{BB962C8B-B14F-4D97-AF65-F5344CB8AC3E}">
        <p14:creationId xmlns:p14="http://schemas.microsoft.com/office/powerpoint/2010/main" val="1406746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dirty="0" smtClean="0"/>
              <a:t>Myös ahmimishäiriöisillä tytöillä on kuvattu poikkeavaa seksuaalista käyttäytymistä. He kärsivät usein samanaikaisesta käytös- ja hillitsemishäiriöstä, ja heitä on saatettu käyttää lapsena seksuaalisesti hyväksi</a:t>
            </a:r>
          </a:p>
          <a:p>
            <a:endParaRPr lang="fi-FI" dirty="0"/>
          </a:p>
        </p:txBody>
      </p:sp>
      <p:sp>
        <p:nvSpPr>
          <p:cNvPr id="4" name="Dian numeron paikkamerkki 3"/>
          <p:cNvSpPr>
            <a:spLocks noGrp="1"/>
          </p:cNvSpPr>
          <p:nvPr>
            <p:ph type="sldNum" sz="quarter" idx="10"/>
          </p:nvPr>
        </p:nvSpPr>
        <p:spPr/>
        <p:txBody>
          <a:bodyPr/>
          <a:lstStyle/>
          <a:p>
            <a:fld id="{085EC8C8-091C-42BC-8C07-E4D4D23BD2AF}" type="slidenum">
              <a:rPr lang="fi-FI" smtClean="0"/>
              <a:t>9</a:t>
            </a:fld>
            <a:endParaRPr lang="fi-FI"/>
          </a:p>
        </p:txBody>
      </p:sp>
    </p:spTree>
    <p:extLst>
      <p:ext uri="{BB962C8B-B14F-4D97-AF65-F5344CB8AC3E}">
        <p14:creationId xmlns:p14="http://schemas.microsoft.com/office/powerpoint/2010/main" val="61369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C7459FC4-FE40-4536-9F57-59A449294E6A}" type="datetimeFigureOut">
              <a:rPr lang="fi-FI" smtClean="0"/>
              <a:t>18.6.2018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2418336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7459FC4-FE40-4536-9F57-59A449294E6A}" type="datetimeFigureOut">
              <a:rPr lang="fi-FI" smtClean="0"/>
              <a:t>18.6.2018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2535578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7459FC4-FE40-4536-9F57-59A449294E6A}" type="datetimeFigureOut">
              <a:rPr lang="fi-FI" smtClean="0"/>
              <a:t>18.6.2018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2053375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7459FC4-FE40-4536-9F57-59A449294E6A}" type="datetimeFigureOut">
              <a:rPr lang="fi-FI" smtClean="0"/>
              <a:t>18.6.2018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375154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C7459FC4-FE40-4536-9F57-59A449294E6A}" type="datetimeFigureOut">
              <a:rPr lang="fi-FI" smtClean="0"/>
              <a:t>18.6.2018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59155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C7459FC4-FE40-4536-9F57-59A449294E6A}" type="datetimeFigureOut">
              <a:rPr lang="fi-FI" smtClean="0"/>
              <a:t>18.6.2018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3628547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C7459FC4-FE40-4536-9F57-59A449294E6A}" type="datetimeFigureOut">
              <a:rPr lang="fi-FI" smtClean="0"/>
              <a:t>18.6.2018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1989788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C7459FC4-FE40-4536-9F57-59A449294E6A}" type="datetimeFigureOut">
              <a:rPr lang="fi-FI" smtClean="0"/>
              <a:t>18.6.2018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1906148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7459FC4-FE40-4536-9F57-59A449294E6A}" type="datetimeFigureOut">
              <a:rPr lang="fi-FI" smtClean="0"/>
              <a:t>18.6.2018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2709856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C7459FC4-FE40-4536-9F57-59A449294E6A}" type="datetimeFigureOut">
              <a:rPr lang="fi-FI" smtClean="0"/>
              <a:t>18.6.2018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2205514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C7459FC4-FE40-4536-9F57-59A449294E6A}" type="datetimeFigureOut">
              <a:rPr lang="fi-FI" smtClean="0"/>
              <a:t>18.6.2018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C6484B40-0AAD-4402-A86B-4CE63C94F6BB}" type="slidenum">
              <a:rPr lang="fi-FI" smtClean="0"/>
              <a:t>‹#›</a:t>
            </a:fld>
            <a:endParaRPr lang="fi-FI"/>
          </a:p>
        </p:txBody>
      </p:sp>
    </p:spTree>
    <p:extLst>
      <p:ext uri="{BB962C8B-B14F-4D97-AF65-F5344CB8AC3E}">
        <p14:creationId xmlns:p14="http://schemas.microsoft.com/office/powerpoint/2010/main" val="175231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459FC4-FE40-4536-9F57-59A449294E6A}" type="datetimeFigureOut">
              <a:rPr lang="fi-FI" smtClean="0"/>
              <a:t>18.6.2018</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484B40-0AAD-4402-A86B-4CE63C94F6BB}" type="slidenum">
              <a:rPr lang="fi-FI" smtClean="0"/>
              <a:t>‹#›</a:t>
            </a:fld>
            <a:endParaRPr lang="fi-FI"/>
          </a:p>
        </p:txBody>
      </p:sp>
    </p:spTree>
    <p:extLst>
      <p:ext uri="{BB962C8B-B14F-4D97-AF65-F5344CB8AC3E}">
        <p14:creationId xmlns:p14="http://schemas.microsoft.com/office/powerpoint/2010/main" val="2406794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39000" b="-39000"/>
          </a:stretch>
        </a:blip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Seksuaalisuus</a:t>
            </a:r>
            <a:endParaRPr lang="fi-FI" dirty="0"/>
          </a:p>
        </p:txBody>
      </p:sp>
    </p:spTree>
    <p:extLst>
      <p:ext uri="{BB962C8B-B14F-4D97-AF65-F5344CB8AC3E}">
        <p14:creationId xmlns:p14="http://schemas.microsoft.com/office/powerpoint/2010/main" val="885771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5881255" y="346652"/>
            <a:ext cx="3807691" cy="1325563"/>
          </a:xfrm>
        </p:spPr>
        <p:txBody>
          <a:bodyPr/>
          <a:lstStyle/>
          <a:p>
            <a:r>
              <a:rPr lang="fi-FI" dirty="0" smtClean="0"/>
              <a:t>Seksuaalisuus</a:t>
            </a:r>
            <a:endParaRPr lang="fi-FI" dirty="0"/>
          </a:p>
        </p:txBody>
      </p:sp>
      <p:sp>
        <p:nvSpPr>
          <p:cNvPr id="5" name="Pyöristetty suorakulmio 4"/>
          <p:cNvSpPr/>
          <p:nvPr/>
        </p:nvSpPr>
        <p:spPr>
          <a:xfrm>
            <a:off x="6584641" y="3320865"/>
            <a:ext cx="5337728" cy="1558865"/>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r>
              <a:rPr lang="fi-FI" sz="2400" dirty="0"/>
              <a:t>S</a:t>
            </a:r>
            <a:r>
              <a:rPr lang="fi-FI" sz="2400" dirty="0" smtClean="0"/>
              <a:t>eksuaalisuus ei tarkoita vain yhdyntää</a:t>
            </a:r>
          </a:p>
          <a:p>
            <a:r>
              <a:rPr lang="fi-FI" sz="2400" dirty="0" smtClean="0"/>
              <a:t>- itsetyydytys, läheisyys, hyväily, halaaminen ja suuteleminen</a:t>
            </a:r>
          </a:p>
          <a:p>
            <a:r>
              <a:rPr lang="fi-FI" sz="2400" dirty="0" smtClean="0"/>
              <a:t>- naisena ja miehenä oleminen</a:t>
            </a:r>
          </a:p>
        </p:txBody>
      </p:sp>
      <p:sp>
        <p:nvSpPr>
          <p:cNvPr id="6" name="Pyöristetty suorakulmio 5"/>
          <p:cNvSpPr/>
          <p:nvPr/>
        </p:nvSpPr>
        <p:spPr>
          <a:xfrm>
            <a:off x="4079410" y="1600199"/>
            <a:ext cx="5116946" cy="1487932"/>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r>
              <a:rPr lang="fi-FI" sz="2400" dirty="0"/>
              <a:t>S</a:t>
            </a:r>
            <a:r>
              <a:rPr lang="fi-FI" sz="2400" dirty="0" smtClean="0"/>
              <a:t>eksuaalisuus on ihmisessä läsnä oleva ominaisuus riippumatta iästä tai elämäntilanteesta.</a:t>
            </a:r>
          </a:p>
        </p:txBody>
      </p:sp>
      <p:sp>
        <p:nvSpPr>
          <p:cNvPr id="8" name="Pyöristetty suorakulmio 7"/>
          <p:cNvSpPr/>
          <p:nvPr/>
        </p:nvSpPr>
        <p:spPr>
          <a:xfrm>
            <a:off x="4536830" y="4985236"/>
            <a:ext cx="5152116" cy="154314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r>
              <a:rPr lang="fi-FI" sz="2400" dirty="0" smtClean="0"/>
              <a:t>I</a:t>
            </a:r>
            <a:r>
              <a:rPr lang="fi-FI" sz="2400" dirty="0" smtClean="0">
                <a:effectLst/>
              </a:rPr>
              <a:t>hmisen seksuaalisuus ei tule valmiiksi tai herää missään tietyssä iässä, vaan se muuttuu ja kehittyy läpi elämän.</a:t>
            </a:r>
            <a:endParaRPr lang="fi-FI" sz="2400" dirty="0"/>
          </a:p>
        </p:txBody>
      </p:sp>
    </p:spTree>
    <p:extLst>
      <p:ext uri="{BB962C8B-B14F-4D97-AF65-F5344CB8AC3E}">
        <p14:creationId xmlns:p14="http://schemas.microsoft.com/office/powerpoint/2010/main" val="3117885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l="-34000" r="-34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a:xfrm>
            <a:off x="387927" y="573953"/>
            <a:ext cx="6033654" cy="1325563"/>
          </a:xfrm>
        </p:spPr>
        <p:txBody>
          <a:bodyPr/>
          <a:lstStyle/>
          <a:p>
            <a:r>
              <a:rPr lang="fi-FI" b="1" dirty="0" smtClean="0"/>
              <a:t>			Lupa puhua</a:t>
            </a:r>
            <a:endParaRPr lang="fi-FI" b="1" dirty="0"/>
          </a:p>
        </p:txBody>
      </p:sp>
      <p:sp>
        <p:nvSpPr>
          <p:cNvPr id="3" name="Sisällön paikkamerkki 2"/>
          <p:cNvSpPr>
            <a:spLocks noGrp="1"/>
          </p:cNvSpPr>
          <p:nvPr>
            <p:ph idx="1"/>
          </p:nvPr>
        </p:nvSpPr>
        <p:spPr/>
        <p:txBody>
          <a:bodyPr/>
          <a:lstStyle/>
          <a:p>
            <a:endParaRPr lang="fi-FI" dirty="0" smtClean="0">
              <a:effectLst/>
            </a:endParaRPr>
          </a:p>
          <a:p>
            <a:pPr marL="0" indent="0">
              <a:buNone/>
            </a:pPr>
            <a:endParaRPr lang="fi-FI" dirty="0"/>
          </a:p>
          <a:p>
            <a:pPr marL="0" indent="0">
              <a:buNone/>
            </a:pPr>
            <a:endParaRPr lang="fi-FI" dirty="0" smtClean="0"/>
          </a:p>
          <a:p>
            <a:pPr marL="0" indent="0">
              <a:buNone/>
            </a:pPr>
            <a:endParaRPr lang="fi-FI" dirty="0"/>
          </a:p>
          <a:p>
            <a:pPr marL="0" indent="0">
              <a:buNone/>
            </a:pPr>
            <a:endParaRPr lang="fi-FI" dirty="0"/>
          </a:p>
        </p:txBody>
      </p:sp>
      <p:sp>
        <p:nvSpPr>
          <p:cNvPr id="4" name="Pyöristetty suorakulmio 3"/>
          <p:cNvSpPr/>
          <p:nvPr/>
        </p:nvSpPr>
        <p:spPr>
          <a:xfrm>
            <a:off x="1454727" y="2144424"/>
            <a:ext cx="5818909" cy="2013527"/>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r>
              <a:rPr lang="fi-FI" sz="2400" dirty="0" smtClean="0">
                <a:effectLst/>
              </a:rPr>
              <a:t>Luvan antamisella tarkoitetaan myönteistä ja sallivaa suhtautumista seksuaalisuuteen.</a:t>
            </a:r>
          </a:p>
        </p:txBody>
      </p:sp>
      <p:sp>
        <p:nvSpPr>
          <p:cNvPr id="5" name="Pyöristetty suorakulmio 4"/>
          <p:cNvSpPr/>
          <p:nvPr/>
        </p:nvSpPr>
        <p:spPr>
          <a:xfrm>
            <a:off x="6808355" y="4237326"/>
            <a:ext cx="2429163" cy="1025237"/>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i-FI" sz="2400" dirty="0" smtClean="0"/>
              <a:t>Avoimuus!</a:t>
            </a:r>
            <a:endParaRPr lang="fi-FI" sz="2400" dirty="0"/>
          </a:p>
        </p:txBody>
      </p:sp>
      <p:sp>
        <p:nvSpPr>
          <p:cNvPr id="6" name="Pyöristetty suorakulmio 5"/>
          <p:cNvSpPr/>
          <p:nvPr/>
        </p:nvSpPr>
        <p:spPr>
          <a:xfrm>
            <a:off x="3994816" y="5258167"/>
            <a:ext cx="2813539" cy="923193"/>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i-FI" sz="2400" dirty="0" smtClean="0"/>
              <a:t>Puheeksi ottaminen</a:t>
            </a:r>
            <a:endParaRPr lang="fi-FI" sz="2400" dirty="0"/>
          </a:p>
        </p:txBody>
      </p:sp>
    </p:spTree>
    <p:extLst>
      <p:ext uri="{BB962C8B-B14F-4D97-AF65-F5344CB8AC3E}">
        <p14:creationId xmlns:p14="http://schemas.microsoft.com/office/powerpoint/2010/main" val="1143590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0000"/>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Mielenterveyshäiriöt</a:t>
            </a:r>
            <a:endParaRPr lang="fi-FI" dirty="0"/>
          </a:p>
        </p:txBody>
      </p:sp>
      <p:sp>
        <p:nvSpPr>
          <p:cNvPr id="3" name="Sisällön paikkamerkki 2"/>
          <p:cNvSpPr>
            <a:spLocks noGrp="1"/>
          </p:cNvSpPr>
          <p:nvPr>
            <p:ph idx="1"/>
          </p:nvPr>
        </p:nvSpPr>
        <p:spPr/>
        <p:txBody>
          <a:bodyPr>
            <a:normAutofit/>
          </a:bodyPr>
          <a:lstStyle/>
          <a:p>
            <a:r>
              <a:rPr lang="fi-FI" dirty="0"/>
              <a:t>s</a:t>
            </a:r>
            <a:r>
              <a:rPr lang="fi-FI" dirty="0" smtClean="0"/>
              <a:t>eksuaalisten toimintojen häiriöt yleisiä</a:t>
            </a:r>
          </a:p>
          <a:p>
            <a:pPr lvl="1"/>
            <a:r>
              <a:rPr lang="fi-FI" dirty="0" smtClean="0"/>
              <a:t>seksuaalista haluttomuutta tai toisaalta ylikorostunutta seksuaalikäyttäytymistä</a:t>
            </a:r>
          </a:p>
          <a:p>
            <a:pPr marL="0" indent="0">
              <a:buNone/>
            </a:pPr>
            <a:endParaRPr lang="fi-FI" dirty="0" smtClean="0"/>
          </a:p>
          <a:p>
            <a:r>
              <a:rPr lang="fi-FI" dirty="0" smtClean="0"/>
              <a:t>sairaudet voivat vaurioittaa minäkuvaa ja alentaa itsetuntoa </a:t>
            </a:r>
          </a:p>
          <a:p>
            <a:pPr marL="0" indent="0">
              <a:buNone/>
            </a:pPr>
            <a:endParaRPr lang="fi-FI" dirty="0" smtClean="0"/>
          </a:p>
          <a:p>
            <a:r>
              <a:rPr lang="fi-FI" dirty="0"/>
              <a:t>j</a:t>
            </a:r>
            <a:r>
              <a:rPr lang="fi-FI" dirty="0" smtClean="0">
                <a:effectLst/>
              </a:rPr>
              <a:t>oku voi purkaa ahdistustaan ylen määrin masturboimalla, joku voi katsella jatkuvasti pornoa, joku voi hakea hyväksyntää vaihtamalla partneria usein</a:t>
            </a:r>
            <a:endParaRPr lang="fi-FI" dirty="0"/>
          </a:p>
        </p:txBody>
      </p:sp>
    </p:spTree>
    <p:extLst>
      <p:ext uri="{BB962C8B-B14F-4D97-AF65-F5344CB8AC3E}">
        <p14:creationId xmlns:p14="http://schemas.microsoft.com/office/powerpoint/2010/main" val="1901725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3000"/>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Mielialahäiriöt</a:t>
            </a:r>
            <a:endParaRPr lang="fi-FI" dirty="0"/>
          </a:p>
        </p:txBody>
      </p:sp>
      <p:sp>
        <p:nvSpPr>
          <p:cNvPr id="3" name="Sisällön paikkamerkki 2"/>
          <p:cNvSpPr>
            <a:spLocks noGrp="1"/>
          </p:cNvSpPr>
          <p:nvPr>
            <p:ph idx="1"/>
          </p:nvPr>
        </p:nvSpPr>
        <p:spPr/>
        <p:txBody>
          <a:bodyPr>
            <a:normAutofit/>
          </a:bodyPr>
          <a:lstStyle/>
          <a:p>
            <a:r>
              <a:rPr lang="fi-FI" dirty="0"/>
              <a:t>m</a:t>
            </a:r>
            <a:r>
              <a:rPr lang="fi-FI" dirty="0" smtClean="0"/>
              <a:t>asennus ja seksuaalitoimintojen häiriöt esiintyvät usein samanaikaisesti</a:t>
            </a:r>
          </a:p>
          <a:p>
            <a:pPr marL="0" indent="0">
              <a:buNone/>
            </a:pPr>
            <a:endParaRPr lang="fi-FI" dirty="0" smtClean="0"/>
          </a:p>
          <a:p>
            <a:r>
              <a:rPr lang="fi-FI" b="1" dirty="0" smtClean="0"/>
              <a:t>erektiohäiriöt</a:t>
            </a:r>
            <a:endParaRPr lang="fi-FI" dirty="0" smtClean="0"/>
          </a:p>
          <a:p>
            <a:pPr lvl="1"/>
            <a:r>
              <a:rPr lang="fi-FI" dirty="0" smtClean="0"/>
              <a:t>varsinkin keski-ikäisillä ja vanhemmilla miehillä</a:t>
            </a:r>
          </a:p>
          <a:p>
            <a:pPr lvl="1"/>
            <a:r>
              <a:rPr lang="fi-FI" dirty="0"/>
              <a:t>m</a:t>
            </a:r>
            <a:r>
              <a:rPr lang="fi-FI" dirty="0" smtClean="0"/>
              <a:t>asennus ja erektiohäiriö vahvistavat usein toisiaan</a:t>
            </a:r>
          </a:p>
          <a:p>
            <a:pPr marL="457200" lvl="1" indent="0">
              <a:buNone/>
            </a:pPr>
            <a:endParaRPr lang="fi-FI" dirty="0" smtClean="0"/>
          </a:p>
          <a:p>
            <a:r>
              <a:rPr lang="fi-FI" b="1" dirty="0" smtClean="0"/>
              <a:t>haluttomuus</a:t>
            </a:r>
          </a:p>
          <a:p>
            <a:endParaRPr lang="fi-FI" dirty="0"/>
          </a:p>
        </p:txBody>
      </p:sp>
    </p:spTree>
    <p:extLst>
      <p:ext uri="{BB962C8B-B14F-4D97-AF65-F5344CB8AC3E}">
        <p14:creationId xmlns:p14="http://schemas.microsoft.com/office/powerpoint/2010/main" val="3489412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6000"/>
            <a:lum/>
          </a:blip>
          <a:srcRect/>
          <a:stretch>
            <a:fillRect/>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Mielialahäiriöt</a:t>
            </a:r>
            <a:endParaRPr lang="fi-FI" dirty="0"/>
          </a:p>
        </p:txBody>
      </p:sp>
      <p:sp>
        <p:nvSpPr>
          <p:cNvPr id="3" name="Sisällön paikkamerkki 2"/>
          <p:cNvSpPr>
            <a:spLocks noGrp="1"/>
          </p:cNvSpPr>
          <p:nvPr>
            <p:ph idx="1"/>
          </p:nvPr>
        </p:nvSpPr>
        <p:spPr/>
        <p:txBody>
          <a:bodyPr/>
          <a:lstStyle/>
          <a:p>
            <a:r>
              <a:rPr lang="fi-FI" dirty="0" smtClean="0"/>
              <a:t>masennuslääkkeiden haittavaikutuksena voi olla seksuaalitoiminnan häiriöitä:</a:t>
            </a:r>
          </a:p>
          <a:p>
            <a:pPr lvl="1"/>
            <a:r>
              <a:rPr lang="fi-FI" dirty="0" smtClean="0"/>
              <a:t>orgasmin puuttuminen, kiinnostuksen väheneminen, erektiohäiriöt, seksuaalisten mielikuvien väheneminen</a:t>
            </a:r>
          </a:p>
          <a:p>
            <a:pPr marL="457200" lvl="1" indent="0">
              <a:buNone/>
            </a:pPr>
            <a:endParaRPr lang="fi-FI" dirty="0" smtClean="0"/>
          </a:p>
          <a:p>
            <a:r>
              <a:rPr lang="fi-FI" dirty="0"/>
              <a:t>h</a:t>
            </a:r>
            <a:r>
              <a:rPr lang="fi-FI" dirty="0" smtClean="0"/>
              <a:t>aittavaikutukset saattavat vähentyä ajan kanssa</a:t>
            </a:r>
          </a:p>
          <a:p>
            <a:pPr lvl="1"/>
            <a:r>
              <a:rPr lang="fi-FI" dirty="0"/>
              <a:t>j</a:t>
            </a:r>
            <a:r>
              <a:rPr lang="fi-FI" dirty="0" smtClean="0"/>
              <a:t>oskus annoksen pienentäminen auttaa</a:t>
            </a:r>
          </a:p>
          <a:p>
            <a:pPr lvl="1"/>
            <a:r>
              <a:rPr lang="fi-FI" dirty="0"/>
              <a:t>p</a:t>
            </a:r>
            <a:r>
              <a:rPr lang="fi-FI" dirty="0" smtClean="0"/>
              <a:t>arin päivän lääketauko</a:t>
            </a:r>
          </a:p>
          <a:p>
            <a:pPr lvl="1"/>
            <a:r>
              <a:rPr lang="fi-FI" dirty="0"/>
              <a:t>l</a:t>
            </a:r>
            <a:r>
              <a:rPr lang="fi-FI" dirty="0" smtClean="0"/>
              <a:t>ääkkeen vaihto</a:t>
            </a:r>
          </a:p>
        </p:txBody>
      </p:sp>
    </p:spTree>
    <p:extLst>
      <p:ext uri="{BB962C8B-B14F-4D97-AF65-F5344CB8AC3E}">
        <p14:creationId xmlns:p14="http://schemas.microsoft.com/office/powerpoint/2010/main" val="3043427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9000" b="-9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Ahdistuneisuushäiriöt</a:t>
            </a:r>
            <a:endParaRPr lang="fi-FI" dirty="0"/>
          </a:p>
        </p:txBody>
      </p:sp>
      <p:sp>
        <p:nvSpPr>
          <p:cNvPr id="3" name="Sisällön paikkamerkki 2"/>
          <p:cNvSpPr>
            <a:spLocks noGrp="1"/>
          </p:cNvSpPr>
          <p:nvPr>
            <p:ph idx="1"/>
          </p:nvPr>
        </p:nvSpPr>
        <p:spPr/>
        <p:txBody>
          <a:bodyPr>
            <a:normAutofit/>
          </a:bodyPr>
          <a:lstStyle/>
          <a:p>
            <a:r>
              <a:rPr lang="fi-FI" dirty="0"/>
              <a:t>y</a:t>
            </a:r>
            <a:r>
              <a:rPr lang="fi-FI" dirty="0" smtClean="0"/>
              <a:t>leensä liittyy muita sairauksia, esim. masennus -&gt; haluttomuus</a:t>
            </a:r>
          </a:p>
          <a:p>
            <a:r>
              <a:rPr lang="fi-FI" dirty="0" smtClean="0"/>
              <a:t>joskus ahdistunut henkilö voi hakea seksuaalisuudesta ja seksistä turvaa ja lohtua, läheisyyttä</a:t>
            </a:r>
          </a:p>
          <a:p>
            <a:r>
              <a:rPr lang="fi-FI" dirty="0"/>
              <a:t>s</a:t>
            </a:r>
            <a:r>
              <a:rPr lang="fi-FI" dirty="0" smtClean="0"/>
              <a:t>osiaalisten tilanteiden pelko -&gt; vaikeus solmia suhteita</a:t>
            </a:r>
          </a:p>
          <a:p>
            <a:r>
              <a:rPr lang="fi-FI" dirty="0"/>
              <a:t>t</a:t>
            </a:r>
            <a:r>
              <a:rPr lang="fi-FI" dirty="0" smtClean="0"/>
              <a:t>rauman aiheuttamassa ahdistuneisuudessa seksuaaliongelmat ovat keskeisiä, etenkin jos trauma on aiheutunut insestistä, raiskauksesta tai seksuaalisesta hyväksikäytöstä</a:t>
            </a:r>
          </a:p>
          <a:p>
            <a:pPr lvl="1"/>
            <a:r>
              <a:rPr lang="fi-FI" dirty="0"/>
              <a:t>k</a:t>
            </a:r>
            <a:r>
              <a:rPr lang="fi-FI" dirty="0" smtClean="0"/>
              <a:t>yvyttömyys tyydyttävään seksielämään</a:t>
            </a:r>
          </a:p>
        </p:txBody>
      </p:sp>
    </p:spTree>
    <p:extLst>
      <p:ext uri="{BB962C8B-B14F-4D97-AF65-F5344CB8AC3E}">
        <p14:creationId xmlns:p14="http://schemas.microsoft.com/office/powerpoint/2010/main" val="986076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9000" b="-9000"/>
          </a:stretch>
        </a:blipFill>
        <a:effectLst/>
      </p:bgPr>
    </p:bg>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Ahdistuneisuushäiriöt</a:t>
            </a:r>
            <a:endParaRPr lang="fi-FI" dirty="0"/>
          </a:p>
        </p:txBody>
      </p:sp>
      <p:sp>
        <p:nvSpPr>
          <p:cNvPr id="3" name="Sisällön paikkamerkki 2"/>
          <p:cNvSpPr>
            <a:spLocks noGrp="1"/>
          </p:cNvSpPr>
          <p:nvPr>
            <p:ph idx="1"/>
          </p:nvPr>
        </p:nvSpPr>
        <p:spPr/>
        <p:txBody>
          <a:bodyPr/>
          <a:lstStyle/>
          <a:p>
            <a:r>
              <a:rPr lang="fi-FI" b="1" dirty="0" smtClean="0"/>
              <a:t>serotoniinin</a:t>
            </a:r>
            <a:r>
              <a:rPr lang="fi-FI" dirty="0" smtClean="0"/>
              <a:t> takaisinoton estäjälääkitys voi aiheuttaa seksuaalista haluttomuutta ja orgasmiongelmia</a:t>
            </a:r>
          </a:p>
          <a:p>
            <a:endParaRPr lang="fi-FI" dirty="0" smtClean="0"/>
          </a:p>
          <a:p>
            <a:r>
              <a:rPr lang="fi-FI" b="1" dirty="0" err="1" smtClean="0"/>
              <a:t>bentsodiatsepiini</a:t>
            </a:r>
            <a:r>
              <a:rPr lang="fi-FI" dirty="0" smtClean="0"/>
              <a:t> taas voi vähentää jännittyneisyyttä ja siten parantaa seksuaalisia toimintoja, pitkäaikaisessa käytössä niistäkin voi aiheutua seksuaalisen halukkuuden, erektion, ejakulaation tai orgasmin heikkenemistä</a:t>
            </a:r>
          </a:p>
          <a:p>
            <a:endParaRPr lang="fi-FI" dirty="0"/>
          </a:p>
        </p:txBody>
      </p:sp>
    </p:spTree>
    <p:extLst>
      <p:ext uri="{BB962C8B-B14F-4D97-AF65-F5344CB8AC3E}">
        <p14:creationId xmlns:p14="http://schemas.microsoft.com/office/powerpoint/2010/main" val="1864912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Psykiatriset häiriöt ja hyperseksuaalisuus</a:t>
            </a:r>
            <a:endParaRPr lang="fi-FI" dirty="0"/>
          </a:p>
        </p:txBody>
      </p:sp>
      <p:sp>
        <p:nvSpPr>
          <p:cNvPr id="3" name="Sisällön paikkamerkki 2"/>
          <p:cNvSpPr>
            <a:spLocks noGrp="1"/>
          </p:cNvSpPr>
          <p:nvPr>
            <p:ph idx="1"/>
          </p:nvPr>
        </p:nvSpPr>
        <p:spPr/>
        <p:txBody>
          <a:bodyPr>
            <a:normAutofit/>
          </a:bodyPr>
          <a:lstStyle/>
          <a:p>
            <a:r>
              <a:rPr lang="fi-FI" dirty="0" smtClean="0"/>
              <a:t>psykiatrisiin </a:t>
            </a:r>
            <a:r>
              <a:rPr lang="fi-FI" dirty="0"/>
              <a:t>häiriöihin ei liity pelkästään </a:t>
            </a:r>
            <a:r>
              <a:rPr lang="fi-FI" dirty="0" smtClean="0"/>
              <a:t>seksuaalitoimintojen heikkenemistä </a:t>
            </a:r>
            <a:r>
              <a:rPr lang="fi-FI" dirty="0"/>
              <a:t>vaan myös </a:t>
            </a:r>
            <a:r>
              <a:rPr lang="fi-FI" dirty="0" smtClean="0"/>
              <a:t>hyperseksuaalisuutta (5–6%) </a:t>
            </a:r>
          </a:p>
          <a:p>
            <a:endParaRPr lang="fi-FI" dirty="0" smtClean="0"/>
          </a:p>
          <a:p>
            <a:r>
              <a:rPr lang="fi-FI" dirty="0" smtClean="0"/>
              <a:t>voi liittyä useisiin </a:t>
            </a:r>
            <a:r>
              <a:rPr lang="fi-FI" dirty="0"/>
              <a:t>psykiatrisiin häiriöihin, kuten </a:t>
            </a:r>
            <a:r>
              <a:rPr lang="fi-FI" dirty="0" smtClean="0"/>
              <a:t>mielialahäiriöihin (erityisesti </a:t>
            </a:r>
            <a:r>
              <a:rPr lang="fi-FI" dirty="0"/>
              <a:t>kaksisuuntaisen </a:t>
            </a:r>
            <a:r>
              <a:rPr lang="fi-FI" dirty="0" smtClean="0"/>
              <a:t>mielialahäiriön maanisiin jaksoihin, ahdistuneisuushäiriöihin, sekä </a:t>
            </a:r>
            <a:r>
              <a:rPr lang="fi-FI" dirty="0"/>
              <a:t>päihde- ja </a:t>
            </a:r>
            <a:r>
              <a:rPr lang="fi-FI" dirty="0" smtClean="0"/>
              <a:t>persoonallisuushäiriöihin</a:t>
            </a:r>
            <a:endParaRPr lang="fi-FI" dirty="0"/>
          </a:p>
        </p:txBody>
      </p:sp>
    </p:spTree>
    <p:extLst>
      <p:ext uri="{BB962C8B-B14F-4D97-AF65-F5344CB8AC3E}">
        <p14:creationId xmlns:p14="http://schemas.microsoft.com/office/powerpoint/2010/main" val="59009124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TotalTime>
  <Words>395</Words>
  <Application>Microsoft Office PowerPoint</Application>
  <PresentationFormat>Laajakuva</PresentationFormat>
  <Paragraphs>56</Paragraphs>
  <Slides>9</Slides>
  <Notes>2</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Arial</vt:lpstr>
      <vt:lpstr>Calibri</vt:lpstr>
      <vt:lpstr>Calibri Light</vt:lpstr>
      <vt:lpstr>Office-teema</vt:lpstr>
      <vt:lpstr>Seksuaalisuus</vt:lpstr>
      <vt:lpstr>Seksuaalisuus</vt:lpstr>
      <vt:lpstr>   Lupa puhua</vt:lpstr>
      <vt:lpstr>Mielenterveyshäiriöt</vt:lpstr>
      <vt:lpstr>Mielialahäiriöt</vt:lpstr>
      <vt:lpstr>Mielialahäiriöt</vt:lpstr>
      <vt:lpstr>Ahdistuneisuushäiriöt</vt:lpstr>
      <vt:lpstr>Ahdistuneisuushäiriöt</vt:lpstr>
      <vt:lpstr>Psykiatriset häiriöt ja hyperseksuaalisuus</vt:lpstr>
    </vt:vector>
  </TitlesOfParts>
  <Company>Kouvolan Kaupunki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Seksuaalisuus</dc:title>
  <dc:creator>Lähteenmäki Tanja</dc:creator>
  <cp:lastModifiedBy>Tanja Lähteenmäki</cp:lastModifiedBy>
  <cp:revision>18</cp:revision>
  <dcterms:created xsi:type="dcterms:W3CDTF">2017-12-12T06:16:36Z</dcterms:created>
  <dcterms:modified xsi:type="dcterms:W3CDTF">2018-06-18T08:04:36Z</dcterms:modified>
</cp:coreProperties>
</file>