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4" autoAdjust="0"/>
    <p:restoredTop sz="94660"/>
  </p:normalViewPr>
  <p:slideViewPr>
    <p:cSldViewPr snapToGrid="0">
      <p:cViewPr varScale="1">
        <p:scale>
          <a:sx n="88" d="100"/>
          <a:sy n="88" d="100"/>
        </p:scale>
        <p:origin x="49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Otsikkodia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 title="scalloped circle"/>
          <p:cNvSpPr/>
          <p:nvPr/>
        </p:nvSpPr>
        <p:spPr bwMode="auto">
          <a:xfrm>
            <a:off x="3557016" y="630936"/>
            <a:ext cx="5235575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8523" y="1098388"/>
            <a:ext cx="10318418" cy="4394988"/>
          </a:xfrm>
        </p:spPr>
        <p:txBody>
          <a:bodyPr anchor="ctr">
            <a:noAutofit/>
          </a:bodyPr>
          <a:lstStyle>
            <a:lvl1pPr algn="ctr">
              <a:defRPr sz="10000" spc="800" baseline="0"/>
            </a:lvl1pPr>
          </a:lstStyle>
          <a:p>
            <a:r>
              <a:rPr lang="fi-FI" smtClean="0"/>
              <a:t>Muokkaa perustyyl. napsautt.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5045" y="5979196"/>
            <a:ext cx="8045373" cy="742279"/>
          </a:xfrm>
        </p:spPr>
        <p:txBody>
          <a:bodyPr anchor="t"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 i="0" cap="all" spc="4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smtClean="0"/>
              <a:t>Muokkaa alaotsikon perustyyliä napsautt.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78523" y="6375679"/>
            <a:ext cx="2329722" cy="348462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9334D819-9F07-4261-B09B-9E467E5D9002}" type="datetimeFigureOut">
              <a:rPr lang="en-US" dirty="0"/>
              <a:pPr/>
              <a:t>2/11/2021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80332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67218" y="6375679"/>
            <a:ext cx="2329723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71766878-3199-4EAB-94E7-2D6D11070E14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3" name="Rectangle 12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 smtClean="0"/>
              <a:t>Muokkaa tekstin perustyylejä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2/11/2021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066321" y="382386"/>
            <a:ext cx="1492132" cy="5600404"/>
          </a:xfrm>
        </p:spPr>
        <p:txBody>
          <a:bodyPr vert="eaVert"/>
          <a:lstStyle/>
          <a:p>
            <a:r>
              <a:rPr lang="fi-FI" smtClean="0"/>
              <a:t>Muokkaa perustyyl. napsautt.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382385"/>
            <a:ext cx="8392585" cy="5600405"/>
          </a:xfrm>
        </p:spPr>
        <p:txBody>
          <a:bodyPr vert="eaVert"/>
          <a:lstStyle/>
          <a:p>
            <a:pPr lvl="0"/>
            <a:r>
              <a:rPr lang="fi-FI" smtClean="0"/>
              <a:t>Muokkaa tekstin perustyylejä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2/11/2021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 smtClean="0"/>
              <a:t>Muokkaa tekstin perustyylejä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2/11/2021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Osan ylätunnist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2929" y="1073888"/>
            <a:ext cx="8187071" cy="4064627"/>
          </a:xfrm>
        </p:spPr>
        <p:txBody>
          <a:bodyPr anchor="b">
            <a:normAutofit/>
          </a:bodyPr>
          <a:lstStyle>
            <a:lvl1pPr>
              <a:defRPr sz="8400" spc="800" baseline="0">
                <a:solidFill>
                  <a:schemeClr val="tx2"/>
                </a:solidFill>
              </a:defRPr>
            </a:lvl1pPr>
          </a:lstStyle>
          <a:p>
            <a:r>
              <a:rPr lang="fi-FI" smtClean="0"/>
              <a:t>Muokkaa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2930" y="5159781"/>
            <a:ext cx="7017488" cy="95113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 b="1" i="0" cap="all" spc="4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 smtClean="0"/>
              <a:t>Muokkaa tekstin perustyylejä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36546" y="6375679"/>
            <a:ext cx="1493947" cy="348462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9334D819-9F07-4261-B09B-9E467E5D9002}" type="datetimeFigureOut">
              <a:rPr lang="en-US" dirty="0"/>
              <a:pPr/>
              <a:t>2/11/2021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79064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42434" y="6375679"/>
            <a:ext cx="1487566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71766878-3199-4EAB-94E7-2D6D11070E14}" type="slidenum">
              <a:rPr lang="en-US" dirty="0"/>
              <a:pPr/>
              <a:t>‹#›</a:t>
            </a:fld>
            <a:endParaRPr lang="en-US" dirty="0"/>
          </a:p>
        </p:txBody>
      </p:sp>
      <p:grpSp>
        <p:nvGrpSpPr>
          <p:cNvPr id="7" name="Group 6" title="left scallop shape"/>
          <p:cNvGrpSpPr/>
          <p:nvPr/>
        </p:nvGrpSpPr>
        <p:grpSpPr>
          <a:xfrm>
            <a:off x="0" y="0"/>
            <a:ext cx="2814638" cy="6858000"/>
            <a:chOff x="0" y="0"/>
            <a:chExt cx="2814638" cy="6858000"/>
          </a:xfrm>
        </p:grpSpPr>
        <p:sp>
          <p:nvSpPr>
            <p:cNvPr id="11" name="Freeform 6" title="left scallop shape"/>
            <p:cNvSpPr/>
            <p:nvPr/>
          </p:nvSpPr>
          <p:spPr bwMode="auto">
            <a:xfrm>
              <a:off x="0" y="0"/>
              <a:ext cx="2814638" cy="6858000"/>
            </a:xfrm>
            <a:custGeom>
              <a:avLst/>
              <a:gdLst/>
              <a:ahLst/>
              <a:cxnLst/>
              <a:rect l="0" t="0" r="r" b="b"/>
              <a:pathLst>
                <a:path w="1773" h="4320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6" name="Freeform 11" title="left scallop inline"/>
            <p:cNvSpPr/>
            <p:nvPr/>
          </p:nvSpPr>
          <p:spPr bwMode="auto">
            <a:xfrm>
              <a:off x="874382" y="0"/>
              <a:ext cx="1646238" cy="6858000"/>
            </a:xfrm>
            <a:custGeom>
              <a:avLst/>
              <a:gdLst/>
              <a:ahLst/>
              <a:cxnLst/>
              <a:rect l="0" t="0" r="r" b="b"/>
              <a:pathLst>
                <a:path w="1037" h="4320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286000"/>
            <a:ext cx="4800600" cy="3619500"/>
          </a:xfrm>
        </p:spPr>
        <p:txBody>
          <a:bodyPr/>
          <a:lstStyle/>
          <a:p>
            <a:pPr lvl="0"/>
            <a:r>
              <a:rPr lang="fi-FI" smtClean="0"/>
              <a:t>Muokkaa tekstin perustyylejä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47796" y="2286000"/>
            <a:ext cx="4800600" cy="3619500"/>
          </a:xfrm>
        </p:spPr>
        <p:txBody>
          <a:bodyPr/>
          <a:lstStyle/>
          <a:p>
            <a:pPr lvl="0"/>
            <a:r>
              <a:rPr lang="fi-FI" smtClean="0"/>
              <a:t>Muokkaa tekstin perustyylejä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2/11/2021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2728" y="381000"/>
            <a:ext cx="10172700" cy="1493517"/>
          </a:xfrm>
        </p:spPr>
        <p:txBody>
          <a:bodyPr/>
          <a:lstStyle/>
          <a:p>
            <a:r>
              <a:rPr lang="fi-FI" smtClean="0"/>
              <a:t>Muokkaa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smtClean="0"/>
              <a:t>Muokkaa tekstin perustyylejä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7300" y="2909102"/>
            <a:ext cx="4800600" cy="2996398"/>
          </a:xfrm>
        </p:spPr>
        <p:txBody>
          <a:bodyPr/>
          <a:lstStyle/>
          <a:p>
            <a:pPr lvl="0"/>
            <a:r>
              <a:rPr lang="fi-FI" smtClean="0"/>
              <a:t>Muokkaa tekstin perustyylejä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33864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smtClean="0"/>
              <a:t>Muokkaa tekstin perustyylejä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33864" y="2909102"/>
            <a:ext cx="4800600" cy="2996398"/>
          </a:xfrm>
        </p:spPr>
        <p:txBody>
          <a:bodyPr/>
          <a:lstStyle/>
          <a:p>
            <a:pPr lvl="0"/>
            <a:r>
              <a:rPr lang="fi-FI" smtClean="0"/>
              <a:t>Muokkaa tekstin perustyylejä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2/11/2021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2/11/2021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2/11/2021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tsiko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4" y="457199"/>
            <a:ext cx="3092115" cy="1196671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cap="all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fi-FI" smtClean="0"/>
              <a:t>Muokkaa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5051" y="920377"/>
            <a:ext cx="6158418" cy="498512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 smtClean="0"/>
              <a:t>Muokkaa tekstin perustyylejä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5" y="1741336"/>
            <a:ext cx="3092115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 smtClean="0"/>
              <a:t>Muokkaa tekstin perustyylejä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051" y="6375679"/>
            <a:ext cx="1233355" cy="348462"/>
          </a:xfrm>
        </p:spPr>
        <p:txBody>
          <a:bodyPr/>
          <a:lstStyle/>
          <a:p>
            <a:fld id="{9334D819-9F07-4261-B09B-9E467E5D9002}" type="datetimeFigureOut">
              <a:rPr lang="en-US" dirty="0"/>
              <a:t>2/11/2021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0" y="6375679"/>
            <a:ext cx="3482179" cy="34579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91014" y="6375679"/>
            <a:ext cx="1232456" cy="345796"/>
          </a:xfrm>
        </p:spPr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  <p:sp>
        <p:nvSpPr>
          <p:cNvPr id="8" name="Rectangle 7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696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tsiko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83464" y="0"/>
            <a:ext cx="7355585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i-FI" smtClean="0"/>
              <a:t>Lisää kuva napsauttamalla kuvaketta</a:t>
            </a:r>
            <a:endParaRPr lang="en-US" dirty="0"/>
          </a:p>
        </p:txBody>
      </p:sp>
      <p:sp>
        <p:nvSpPr>
          <p:cNvPr id="11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3" y="457200"/>
            <a:ext cx="3092117" cy="119667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fi-FI" smtClean="0"/>
              <a:t>Muokkaa perustyyl. napsautt.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3" y="1741336"/>
            <a:ext cx="3092117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 smtClean="0"/>
              <a:t>Muokkaa tekstin perustyylejä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950" y="6375679"/>
            <a:ext cx="1232456" cy="348462"/>
          </a:xfrm>
        </p:spPr>
        <p:txBody>
          <a:bodyPr/>
          <a:lstStyle/>
          <a:p>
            <a:fld id="{9334D819-9F07-4261-B09B-9E467E5D9002}" type="datetimeFigureOut">
              <a:rPr lang="en-US" dirty="0"/>
              <a:t>2/11/2021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1" y="6375679"/>
            <a:ext cx="3482178" cy="34579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87568" y="6375679"/>
            <a:ext cx="1234440" cy="345796"/>
          </a:xfrm>
        </p:spPr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i-FI" smtClean="0"/>
              <a:t>Muokkaa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286001"/>
            <a:ext cx="10178322" cy="3593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 smtClean="0"/>
              <a:t>Muokkaa tekstin perustyylejä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9334D819-9F07-4261-B09B-9E467E5D9002}" type="datetimeFigureOut">
              <a:rPr lang="en-US" dirty="0"/>
              <a:pPr/>
              <a:t>2/11/2021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71766878-3199-4EAB-94E7-2D6D11070E14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1" name="Freeform 6" title="Left scallop edge"/>
          <p:cNvSpPr/>
          <p:nvPr/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right edge border"/>
          <p:cNvSpPr/>
          <p:nvPr/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100" kern="1200" cap="all" spc="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792">
          <p15:clr>
            <a:srgbClr val="F26B43"/>
          </p15:clr>
        </p15:guide>
        <p15:guide id="2" pos="7200">
          <p15:clr>
            <a:srgbClr val="F26B43"/>
          </p15:clr>
        </p15:guide>
        <p15:guide id="3" orient="horz" pos="4008">
          <p15:clr>
            <a:srgbClr val="F26B43"/>
          </p15:clr>
        </p15:guide>
        <p15:guide id="4" orient="horz" pos="1440">
          <p15:clr>
            <a:srgbClr val="F26B43"/>
          </p15:clr>
        </p15:guide>
        <p15:guide id="5" orient="horz" pos="3720">
          <p15:clr>
            <a:srgbClr val="F26B43"/>
          </p15:clr>
        </p15:guide>
        <p15:guide id="6" orient="horz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sz="4800" dirty="0" smtClean="0"/>
              <a:t>Luovat ja taidelähtöiset menetelmät</a:t>
            </a:r>
            <a:endParaRPr lang="fi-FI" sz="4800" dirty="0"/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1196788" y="5979196"/>
            <a:ext cx="10515599" cy="742279"/>
          </a:xfrm>
        </p:spPr>
        <p:txBody>
          <a:bodyPr/>
          <a:lstStyle/>
          <a:p>
            <a:r>
              <a:rPr lang="fi-FI" dirty="0"/>
              <a:t>Lasten ja nuorten mielenterveyden </a:t>
            </a:r>
            <a:r>
              <a:rPr lang="fi-FI" dirty="0" smtClean="0"/>
              <a:t>edistäminen										</a:t>
            </a:r>
            <a:r>
              <a:rPr lang="fi-FI" dirty="0" err="1" smtClean="0"/>
              <a:t>j.p</a:t>
            </a:r>
            <a:endParaRPr lang="fi-FI" dirty="0"/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7028139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orakulmio 1"/>
          <p:cNvSpPr/>
          <p:nvPr/>
        </p:nvSpPr>
        <p:spPr>
          <a:xfrm>
            <a:off x="4504764" y="2904564"/>
            <a:ext cx="6696635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576" lvl="0" algn="r" defTabSz="914400">
              <a:buClr>
                <a:srgbClr val="F07F09"/>
              </a:buClr>
              <a:buSzPct val="80000"/>
            </a:pPr>
            <a:r>
              <a:rPr lang="fi-FI" sz="3200" dirty="0">
                <a:solidFill>
                  <a:srgbClr val="E3DED1">
                    <a:shade val="25000"/>
                  </a:srgbClr>
                </a:solidFill>
                <a:latin typeface="Verdana"/>
              </a:rPr>
              <a:t>Ilmaisemisen ilo </a:t>
            </a:r>
          </a:p>
          <a:p>
            <a:pPr marL="36576" lvl="0" algn="r" defTabSz="914400">
              <a:buClr>
                <a:srgbClr val="F07F09"/>
              </a:buClr>
              <a:buSzPct val="80000"/>
            </a:pPr>
            <a:r>
              <a:rPr lang="fi-FI" sz="3200" dirty="0">
                <a:solidFill>
                  <a:srgbClr val="E3DED1">
                    <a:shade val="25000"/>
                  </a:srgbClr>
                </a:solidFill>
                <a:latin typeface="Verdana"/>
              </a:rPr>
              <a:t>Rohkaistuminen </a:t>
            </a:r>
          </a:p>
          <a:p>
            <a:pPr marL="36576" lvl="0" algn="r" defTabSz="914400">
              <a:buClr>
                <a:srgbClr val="F07F09"/>
              </a:buClr>
              <a:buSzPct val="80000"/>
            </a:pPr>
            <a:r>
              <a:rPr lang="fi-FI" sz="3200" dirty="0">
                <a:solidFill>
                  <a:srgbClr val="E3DED1">
                    <a:shade val="25000"/>
                  </a:srgbClr>
                </a:solidFill>
                <a:latin typeface="Verdana"/>
              </a:rPr>
              <a:t>Värit</a:t>
            </a:r>
          </a:p>
          <a:p>
            <a:pPr marL="36576" lvl="0" algn="r" defTabSz="914400">
              <a:buClr>
                <a:srgbClr val="F07F09"/>
              </a:buClr>
              <a:buSzPct val="80000"/>
            </a:pPr>
            <a:r>
              <a:rPr lang="fi-FI" sz="3200" dirty="0">
                <a:solidFill>
                  <a:srgbClr val="E3DED1">
                    <a:shade val="25000"/>
                  </a:srgbClr>
                </a:solidFill>
                <a:latin typeface="Verdana"/>
              </a:rPr>
              <a:t> Materiaalien kokeileminen</a:t>
            </a:r>
          </a:p>
        </p:txBody>
      </p:sp>
      <p:pic>
        <p:nvPicPr>
          <p:cNvPr id="3" name="Kuva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36070" y="1364071"/>
            <a:ext cx="2914141" cy="4102964"/>
          </a:xfrm>
          <a:prstGeom prst="rect">
            <a:avLst/>
          </a:prstGeom>
        </p:spPr>
      </p:pic>
      <p:sp>
        <p:nvSpPr>
          <p:cNvPr id="5" name="Suorakulmio 4"/>
          <p:cNvSpPr/>
          <p:nvPr/>
        </p:nvSpPr>
        <p:spPr>
          <a:xfrm>
            <a:off x="7274858" y="1653988"/>
            <a:ext cx="3926541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4500" b="1" i="0" u="none" strike="noStrike" kern="0" cap="none" spc="0" normalizeH="0" baseline="0" noProof="0" dirty="0" smtClean="0">
                <a:ln>
                  <a:noFill/>
                </a:ln>
                <a:solidFill>
                  <a:srgbClr val="F07F09">
                    <a:tint val="88000"/>
                    <a:satMod val="150000"/>
                  </a:srgb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uLnTx/>
                <a:uFillTx/>
                <a:latin typeface="Verdana"/>
                <a:ea typeface="+mj-ea"/>
                <a:cs typeface="+mj-cs"/>
              </a:rPr>
              <a:t>Kuvataide</a:t>
            </a:r>
            <a:endParaRPr kumimoji="0" lang="fi-FI" sz="18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11118562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orakulmio 1"/>
          <p:cNvSpPr/>
          <p:nvPr/>
        </p:nvSpPr>
        <p:spPr>
          <a:xfrm>
            <a:off x="7463118" y="1250576"/>
            <a:ext cx="3926540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4500" b="1" i="0" u="none" strike="noStrike" kern="0" cap="none" spc="0" normalizeH="0" baseline="0" noProof="0" dirty="0" smtClean="0">
                <a:ln>
                  <a:noFill/>
                </a:ln>
                <a:solidFill>
                  <a:srgbClr val="F07F09">
                    <a:tint val="88000"/>
                    <a:satMod val="150000"/>
                  </a:srgb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uLnTx/>
                <a:uFillTx/>
                <a:latin typeface="Verdana"/>
                <a:ea typeface="+mj-ea"/>
                <a:cs typeface="+mj-cs"/>
              </a:rPr>
              <a:t>Musiikki</a:t>
            </a:r>
            <a:endParaRPr kumimoji="0" lang="fi-FI" sz="18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3" name="Suorakulmio 2"/>
          <p:cNvSpPr/>
          <p:nvPr/>
        </p:nvSpPr>
        <p:spPr>
          <a:xfrm>
            <a:off x="6333565" y="2272553"/>
            <a:ext cx="5056093" cy="36739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576" lvl="0" algn="r" defTabSz="914400">
              <a:buClr>
                <a:srgbClr val="F07F09"/>
              </a:buClr>
              <a:buSzPct val="80000"/>
            </a:pPr>
            <a:r>
              <a:rPr lang="fi-FI" sz="2800" dirty="0">
                <a:solidFill>
                  <a:srgbClr val="E3DED1">
                    <a:shade val="25000"/>
                  </a:srgbClr>
                </a:solidFill>
                <a:latin typeface="Verdana"/>
              </a:rPr>
              <a:t>Kuunteleminen</a:t>
            </a:r>
          </a:p>
          <a:p>
            <a:pPr marL="36576" lvl="0" algn="r" defTabSz="914400">
              <a:buClr>
                <a:srgbClr val="F07F09"/>
              </a:buClr>
              <a:buSzPct val="80000"/>
            </a:pPr>
            <a:r>
              <a:rPr lang="fi-FI" sz="2800" dirty="0">
                <a:solidFill>
                  <a:srgbClr val="E3DED1">
                    <a:shade val="25000"/>
                  </a:srgbClr>
                </a:solidFill>
                <a:latin typeface="Verdana"/>
              </a:rPr>
              <a:t>Analysoiminen</a:t>
            </a:r>
          </a:p>
          <a:p>
            <a:pPr marL="36576" lvl="0" algn="r" defTabSz="914400">
              <a:buClr>
                <a:srgbClr val="F07F09"/>
              </a:buClr>
              <a:buSzPct val="80000"/>
            </a:pPr>
            <a:r>
              <a:rPr lang="fi-FI" sz="2800" dirty="0">
                <a:solidFill>
                  <a:srgbClr val="E3DED1">
                    <a:shade val="25000"/>
                  </a:srgbClr>
                </a:solidFill>
                <a:latin typeface="Verdana"/>
              </a:rPr>
              <a:t>Improvisaatio</a:t>
            </a:r>
          </a:p>
          <a:p>
            <a:pPr marL="36576" lvl="0" algn="r" defTabSz="914400">
              <a:buClr>
                <a:srgbClr val="F07F09"/>
              </a:buClr>
              <a:buSzPct val="80000"/>
            </a:pPr>
            <a:endParaRPr lang="fi-FI" sz="2800" dirty="0">
              <a:solidFill>
                <a:srgbClr val="E3DED1">
                  <a:shade val="25000"/>
                </a:srgbClr>
              </a:solidFill>
              <a:latin typeface="Verdana"/>
            </a:endParaRPr>
          </a:p>
          <a:p>
            <a:pPr marL="36576" lvl="0" algn="r" defTabSz="914400">
              <a:buClr>
                <a:srgbClr val="F07F09"/>
              </a:buClr>
              <a:buSzPct val="80000"/>
            </a:pPr>
            <a:r>
              <a:rPr lang="fi-FI" sz="2800" dirty="0">
                <a:solidFill>
                  <a:srgbClr val="E3DED1">
                    <a:shade val="25000"/>
                  </a:srgbClr>
                </a:solidFill>
                <a:latin typeface="Verdana"/>
              </a:rPr>
              <a:t>Laulaminen</a:t>
            </a:r>
          </a:p>
          <a:p>
            <a:pPr marL="36576" lvl="0" algn="r" defTabSz="914400">
              <a:buClr>
                <a:srgbClr val="F07F09"/>
              </a:buClr>
              <a:buSzPct val="80000"/>
            </a:pPr>
            <a:r>
              <a:rPr lang="fi-FI" sz="2800" dirty="0">
                <a:solidFill>
                  <a:srgbClr val="E3DED1">
                    <a:shade val="25000"/>
                  </a:srgbClr>
                </a:solidFill>
                <a:latin typeface="Verdana"/>
              </a:rPr>
              <a:t>Esittäminen, tulkinta</a:t>
            </a:r>
          </a:p>
          <a:p>
            <a:pPr marL="36576" lvl="0" algn="r" defTabSz="914400">
              <a:buClr>
                <a:srgbClr val="F07F09"/>
              </a:buClr>
              <a:buSzPct val="80000"/>
            </a:pPr>
            <a:r>
              <a:rPr lang="fi-FI" sz="2800" dirty="0">
                <a:solidFill>
                  <a:srgbClr val="E3DED1">
                    <a:shade val="25000"/>
                  </a:srgbClr>
                </a:solidFill>
                <a:latin typeface="Verdana"/>
              </a:rPr>
              <a:t>Soittaminen</a:t>
            </a:r>
          </a:p>
          <a:p>
            <a:pPr marL="36576" lvl="0" algn="r" defTabSz="914400">
              <a:buClr>
                <a:srgbClr val="F07F09"/>
              </a:buClr>
              <a:buSzPct val="80000"/>
            </a:pPr>
            <a:r>
              <a:rPr lang="fi-FI" sz="2800" dirty="0">
                <a:solidFill>
                  <a:srgbClr val="E3DED1">
                    <a:shade val="25000"/>
                  </a:srgbClr>
                </a:solidFill>
                <a:latin typeface="Verdana"/>
              </a:rPr>
              <a:t>Musiikin integraatiot</a:t>
            </a:r>
          </a:p>
        </p:txBody>
      </p:sp>
      <p:pic>
        <p:nvPicPr>
          <p:cNvPr id="4" name="Kuva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3112" y="2035406"/>
            <a:ext cx="3752229" cy="3011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41824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uva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7599" y="996583"/>
            <a:ext cx="4761389" cy="2929957"/>
          </a:xfrm>
          <a:prstGeom prst="rect">
            <a:avLst/>
          </a:prstGeom>
        </p:spPr>
      </p:pic>
      <p:sp>
        <p:nvSpPr>
          <p:cNvPr id="3" name="Suorakulmio 2"/>
          <p:cNvSpPr/>
          <p:nvPr/>
        </p:nvSpPr>
        <p:spPr>
          <a:xfrm flipH="1">
            <a:off x="7866528" y="685799"/>
            <a:ext cx="2823879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4500" b="1" i="0" u="none" strike="noStrike" kern="0" cap="none" spc="0" normalizeH="0" baseline="0" noProof="0" dirty="0" smtClean="0">
                <a:ln>
                  <a:noFill/>
                </a:ln>
                <a:solidFill>
                  <a:srgbClr val="F07F09">
                    <a:tint val="88000"/>
                    <a:satMod val="150000"/>
                  </a:srgb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uLnTx/>
                <a:uFillTx/>
                <a:latin typeface="Verdana"/>
                <a:ea typeface="+mj-ea"/>
                <a:cs typeface="+mj-cs"/>
              </a:rPr>
              <a:t>Liike</a:t>
            </a:r>
            <a:endParaRPr kumimoji="0" lang="fi-FI" sz="18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4" name="Suorakulmio 3"/>
          <p:cNvSpPr/>
          <p:nvPr/>
        </p:nvSpPr>
        <p:spPr>
          <a:xfrm>
            <a:off x="4851863" y="1699230"/>
            <a:ext cx="6809260" cy="4339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576" lvl="0" algn="r" defTabSz="914400">
              <a:buClr>
                <a:srgbClr val="F07F09"/>
              </a:buClr>
              <a:buSzPct val="80000"/>
            </a:pPr>
            <a:r>
              <a:rPr lang="fi-FI" sz="2800" dirty="0">
                <a:solidFill>
                  <a:srgbClr val="E3DED1">
                    <a:shade val="25000"/>
                  </a:srgbClr>
                </a:solidFill>
                <a:latin typeface="Verdana"/>
              </a:rPr>
              <a:t>Itseä ja elämäntilannetta tarkastellaan kehon,</a:t>
            </a:r>
          </a:p>
          <a:p>
            <a:pPr marL="36576" lvl="0" algn="r" defTabSz="914400">
              <a:buClr>
                <a:srgbClr val="F07F09"/>
              </a:buClr>
              <a:buSzPct val="80000"/>
            </a:pPr>
            <a:r>
              <a:rPr lang="fi-FI" sz="2800" dirty="0">
                <a:solidFill>
                  <a:srgbClr val="E3DED1">
                    <a:shade val="25000"/>
                  </a:srgbClr>
                </a:solidFill>
                <a:latin typeface="Verdana"/>
              </a:rPr>
              <a:t> tanssin ja liikkeen kokemuksen avulla.</a:t>
            </a:r>
          </a:p>
          <a:p>
            <a:pPr marL="36576" lvl="0" algn="r" defTabSz="914400">
              <a:buClr>
                <a:srgbClr val="F07F09"/>
              </a:buClr>
              <a:buSzPct val="80000"/>
            </a:pPr>
            <a:endParaRPr lang="fi-FI" sz="2800" dirty="0">
              <a:solidFill>
                <a:srgbClr val="E3DED1">
                  <a:shade val="25000"/>
                </a:srgbClr>
              </a:solidFill>
              <a:latin typeface="Verdana"/>
            </a:endParaRPr>
          </a:p>
          <a:p>
            <a:pPr marL="36576" lvl="0" algn="r" defTabSz="914400">
              <a:buClr>
                <a:srgbClr val="F07F09"/>
              </a:buClr>
              <a:buSzPct val="80000"/>
            </a:pPr>
            <a:r>
              <a:rPr lang="fi-FI" sz="2800" dirty="0">
                <a:solidFill>
                  <a:srgbClr val="E3DED1">
                    <a:shade val="25000"/>
                  </a:srgbClr>
                </a:solidFill>
                <a:latin typeface="Verdana"/>
              </a:rPr>
              <a:t>Konkreettista ja kokemuksellista, tässä ja nyt tapahtuvaa toimintaa.</a:t>
            </a:r>
          </a:p>
          <a:p>
            <a:pPr marL="36576" lvl="0" algn="r" defTabSz="914400">
              <a:buClr>
                <a:srgbClr val="F07F09"/>
              </a:buClr>
              <a:buSzPct val="80000"/>
            </a:pPr>
            <a:endParaRPr lang="fi-FI" sz="2800" dirty="0">
              <a:solidFill>
                <a:srgbClr val="E3DED1">
                  <a:shade val="25000"/>
                </a:srgbClr>
              </a:solidFill>
              <a:latin typeface="Verdana"/>
            </a:endParaRPr>
          </a:p>
          <a:p>
            <a:pPr marL="36576" lvl="0" algn="r" defTabSz="914400">
              <a:buClr>
                <a:srgbClr val="F07F09"/>
              </a:buClr>
              <a:buSzPct val="80000"/>
            </a:pPr>
            <a:r>
              <a:rPr lang="fi-FI" sz="2800" dirty="0">
                <a:solidFill>
                  <a:srgbClr val="E3DED1">
                    <a:shade val="25000"/>
                  </a:srgbClr>
                </a:solidFill>
                <a:latin typeface="Verdana"/>
              </a:rPr>
              <a:t>Yksin ja yhdessä</a:t>
            </a:r>
            <a:r>
              <a:rPr lang="fi-FI" sz="3200" dirty="0">
                <a:solidFill>
                  <a:srgbClr val="E3DED1">
                    <a:shade val="25000"/>
                  </a:srgbClr>
                </a:solidFill>
                <a:latin typeface="Verdana"/>
              </a:rPr>
              <a:t>.</a:t>
            </a:r>
          </a:p>
          <a:p>
            <a:pPr marL="36576" lvl="0" algn="r" defTabSz="914400">
              <a:buClr>
                <a:srgbClr val="F07F09"/>
              </a:buClr>
              <a:buSzPct val="80000"/>
            </a:pPr>
            <a:endParaRPr lang="fi-FI" sz="2000" dirty="0">
              <a:solidFill>
                <a:srgbClr val="E3DED1">
                  <a:shade val="25000"/>
                </a:srgbClr>
              </a:solidFill>
              <a:latin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33850104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uva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6106" y="1369149"/>
            <a:ext cx="2605549" cy="3565922"/>
          </a:xfrm>
          <a:prstGeom prst="rect">
            <a:avLst/>
          </a:prstGeom>
        </p:spPr>
      </p:pic>
      <p:sp>
        <p:nvSpPr>
          <p:cNvPr id="4" name="Suorakulmio 3"/>
          <p:cNvSpPr/>
          <p:nvPr/>
        </p:nvSpPr>
        <p:spPr>
          <a:xfrm>
            <a:off x="7584141" y="1167443"/>
            <a:ext cx="2931459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4500" b="1" i="0" u="none" strike="noStrike" kern="0" cap="none" spc="0" normalizeH="0" baseline="0" noProof="0" dirty="0" smtClean="0">
                <a:ln>
                  <a:noFill/>
                </a:ln>
                <a:solidFill>
                  <a:srgbClr val="F07F09">
                    <a:tint val="88000"/>
                    <a:satMod val="150000"/>
                  </a:srgb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uLnTx/>
                <a:uFillTx/>
                <a:latin typeface="Verdana"/>
                <a:ea typeface="+mj-ea"/>
                <a:cs typeface="+mj-cs"/>
              </a:rPr>
              <a:t>Elokuva</a:t>
            </a:r>
            <a:endParaRPr kumimoji="0" lang="fi-FI" sz="18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5" name="Suorakulmio 4"/>
          <p:cNvSpPr/>
          <p:nvPr/>
        </p:nvSpPr>
        <p:spPr>
          <a:xfrm>
            <a:off x="3721655" y="2353235"/>
            <a:ext cx="7724971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576" lvl="0" algn="r" defTabSz="914400">
              <a:buClr>
                <a:srgbClr val="F07F09"/>
              </a:buClr>
              <a:buSzPct val="80000"/>
            </a:pPr>
            <a:r>
              <a:rPr lang="fi-FI" sz="2800" dirty="0">
                <a:solidFill>
                  <a:srgbClr val="E3DED1">
                    <a:shade val="25000"/>
                  </a:srgbClr>
                </a:solidFill>
                <a:latin typeface="Verdana"/>
              </a:rPr>
              <a:t>Toiminnallinen: tehdään itse (käsikirjoitus, kuvaus, näytteleminen)</a:t>
            </a:r>
          </a:p>
          <a:p>
            <a:pPr marL="36576" lvl="0" algn="r" defTabSz="914400">
              <a:buClr>
                <a:srgbClr val="F07F09"/>
              </a:buClr>
              <a:buSzPct val="80000"/>
            </a:pPr>
            <a:endParaRPr lang="fi-FI" sz="2800" dirty="0">
              <a:solidFill>
                <a:srgbClr val="E3DED1">
                  <a:shade val="25000"/>
                </a:srgbClr>
              </a:solidFill>
              <a:latin typeface="Verdana"/>
            </a:endParaRPr>
          </a:p>
          <a:p>
            <a:pPr marL="36576" lvl="0" algn="r" defTabSz="914400">
              <a:buClr>
                <a:srgbClr val="F07F09"/>
              </a:buClr>
              <a:buSzPct val="80000"/>
            </a:pPr>
            <a:r>
              <a:rPr lang="fi-FI" sz="2800" dirty="0">
                <a:solidFill>
                  <a:srgbClr val="E3DED1">
                    <a:shade val="25000"/>
                  </a:srgbClr>
                </a:solidFill>
                <a:latin typeface="Verdana"/>
              </a:rPr>
              <a:t>Vastaanottava: analyyttinen elokuvien katsominen ja  kokemusten työstäminen</a:t>
            </a:r>
          </a:p>
        </p:txBody>
      </p:sp>
    </p:spTree>
    <p:extLst>
      <p:ext uri="{BB962C8B-B14F-4D97-AF65-F5344CB8AC3E}">
        <p14:creationId xmlns:p14="http://schemas.microsoft.com/office/powerpoint/2010/main" val="28586548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uva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51259" y="1158240"/>
            <a:ext cx="2685907" cy="1991675"/>
          </a:xfrm>
          <a:prstGeom prst="rect">
            <a:avLst/>
          </a:prstGeom>
        </p:spPr>
      </p:pic>
      <p:sp>
        <p:nvSpPr>
          <p:cNvPr id="3" name="Suorakulmio 2"/>
          <p:cNvSpPr/>
          <p:nvPr/>
        </p:nvSpPr>
        <p:spPr>
          <a:xfrm>
            <a:off x="5617029" y="1335641"/>
            <a:ext cx="5653015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4500" b="1" i="0" u="none" strike="noStrike" kern="0" cap="none" spc="0" normalizeH="0" baseline="0" noProof="0" dirty="0" smtClean="0">
                <a:ln>
                  <a:noFill/>
                </a:ln>
                <a:solidFill>
                  <a:srgbClr val="F07F09">
                    <a:tint val="88000"/>
                    <a:satMod val="150000"/>
                  </a:srgb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uLnTx/>
                <a:uFillTx/>
                <a:latin typeface="Verdana"/>
                <a:ea typeface="+mj-ea"/>
                <a:cs typeface="+mj-cs"/>
              </a:rPr>
              <a:t>Kirjallisuus ja tarinallisuus</a:t>
            </a:r>
            <a:endParaRPr kumimoji="0" lang="fi-FI" sz="18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4" name="Suorakulmio 3"/>
          <p:cNvSpPr/>
          <p:nvPr/>
        </p:nvSpPr>
        <p:spPr>
          <a:xfrm>
            <a:off x="4632960" y="3405051"/>
            <a:ext cx="650120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576" lvl="0" algn="r" defTabSz="914400">
              <a:buClr>
                <a:srgbClr val="F07F09"/>
              </a:buClr>
              <a:buSzPct val="80000"/>
            </a:pPr>
            <a:r>
              <a:rPr lang="fi-FI" sz="2400" dirty="0">
                <a:solidFill>
                  <a:srgbClr val="E3DED1">
                    <a:shade val="25000"/>
                  </a:srgbClr>
                </a:solidFill>
                <a:latin typeface="Verdana"/>
              </a:rPr>
              <a:t>Tarinoiden, kertomusten, runojen ja satujen kuuleminen sekä kirjoittaminen</a:t>
            </a:r>
          </a:p>
          <a:p>
            <a:pPr marL="36576" lvl="0" algn="r" defTabSz="914400">
              <a:buClr>
                <a:srgbClr val="F07F09"/>
              </a:buClr>
              <a:buSzPct val="80000"/>
            </a:pPr>
            <a:endParaRPr lang="fi-FI" sz="2400" dirty="0">
              <a:solidFill>
                <a:srgbClr val="E3DED1">
                  <a:shade val="25000"/>
                </a:srgbClr>
              </a:solidFill>
              <a:latin typeface="Verdana"/>
            </a:endParaRPr>
          </a:p>
          <a:p>
            <a:pPr marL="36576" lvl="0" algn="r" defTabSz="914400">
              <a:buClr>
                <a:srgbClr val="F07F09"/>
              </a:buClr>
              <a:buSzPct val="80000"/>
            </a:pPr>
            <a:r>
              <a:rPr lang="fi-FI" sz="2400" dirty="0">
                <a:solidFill>
                  <a:srgbClr val="E3DED1">
                    <a:shade val="25000"/>
                  </a:srgbClr>
                </a:solidFill>
                <a:latin typeface="Verdana"/>
              </a:rPr>
              <a:t>Päiväkirjat</a:t>
            </a:r>
          </a:p>
          <a:p>
            <a:pPr marL="36576" lvl="0" algn="r" defTabSz="914400">
              <a:buClr>
                <a:srgbClr val="F07F09"/>
              </a:buClr>
              <a:buSzPct val="80000"/>
            </a:pPr>
            <a:endParaRPr lang="fi-FI" sz="2400" dirty="0">
              <a:solidFill>
                <a:srgbClr val="E3DED1">
                  <a:shade val="25000"/>
                </a:srgbClr>
              </a:solidFill>
              <a:latin typeface="Verdana"/>
            </a:endParaRPr>
          </a:p>
          <a:p>
            <a:pPr marL="36576" lvl="0" algn="r" defTabSz="914400">
              <a:buClr>
                <a:srgbClr val="F07F09"/>
              </a:buClr>
              <a:buSzPct val="80000"/>
            </a:pPr>
            <a:r>
              <a:rPr lang="fi-FI" sz="2400" dirty="0" err="1">
                <a:solidFill>
                  <a:srgbClr val="E3DED1">
                    <a:shade val="25000"/>
                  </a:srgbClr>
                </a:solidFill>
                <a:latin typeface="Verdana"/>
              </a:rPr>
              <a:t>Sadutus</a:t>
            </a:r>
            <a:endParaRPr lang="fi-FI" sz="2400" dirty="0">
              <a:solidFill>
                <a:srgbClr val="E3DED1">
                  <a:shade val="25000"/>
                </a:srgbClr>
              </a:solidFill>
              <a:latin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28665888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orakulmio 1"/>
          <p:cNvSpPr/>
          <p:nvPr/>
        </p:nvSpPr>
        <p:spPr>
          <a:xfrm flipH="1">
            <a:off x="8186056" y="1091792"/>
            <a:ext cx="3101403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4500" b="1" i="0" u="none" strike="noStrike" kern="0" cap="none" spc="0" normalizeH="0" baseline="0" noProof="0" dirty="0" smtClean="0">
                <a:ln>
                  <a:noFill/>
                </a:ln>
                <a:solidFill>
                  <a:srgbClr val="F07F09">
                    <a:tint val="88000"/>
                    <a:satMod val="150000"/>
                  </a:srgb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uLnTx/>
                <a:uFillTx/>
                <a:latin typeface="Verdana"/>
                <a:ea typeface="+mj-ea"/>
                <a:cs typeface="+mj-cs"/>
              </a:rPr>
              <a:t>Draama</a:t>
            </a:r>
            <a:endParaRPr kumimoji="0" lang="fi-FI" sz="18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3" name="Suorakulmio 2"/>
          <p:cNvSpPr/>
          <p:nvPr/>
        </p:nvSpPr>
        <p:spPr>
          <a:xfrm>
            <a:off x="5677989" y="2307771"/>
            <a:ext cx="536448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576" lvl="0" algn="r" defTabSz="914400">
              <a:buClr>
                <a:srgbClr val="F07F09"/>
              </a:buClr>
              <a:buSzPct val="80000"/>
            </a:pPr>
            <a:r>
              <a:rPr lang="fi-FI" sz="2400" dirty="0">
                <a:solidFill>
                  <a:srgbClr val="E3DED1">
                    <a:shade val="25000"/>
                  </a:srgbClr>
                </a:solidFill>
                <a:latin typeface="Verdana"/>
              </a:rPr>
              <a:t>Rooliharjoitukset</a:t>
            </a:r>
          </a:p>
          <a:p>
            <a:pPr marL="36576" lvl="0" algn="r" defTabSz="914400">
              <a:buClr>
                <a:srgbClr val="F07F09"/>
              </a:buClr>
              <a:buSzPct val="80000"/>
            </a:pPr>
            <a:endParaRPr lang="fi-FI" sz="2400" dirty="0">
              <a:solidFill>
                <a:srgbClr val="E3DED1">
                  <a:shade val="25000"/>
                </a:srgbClr>
              </a:solidFill>
              <a:latin typeface="Verdana"/>
            </a:endParaRPr>
          </a:p>
          <a:p>
            <a:pPr marL="36576" lvl="0" algn="r" defTabSz="914400">
              <a:buClr>
                <a:srgbClr val="F07F09"/>
              </a:buClr>
              <a:buSzPct val="80000"/>
            </a:pPr>
            <a:r>
              <a:rPr lang="fi-FI" sz="2400" dirty="0">
                <a:solidFill>
                  <a:srgbClr val="E3DED1">
                    <a:shade val="25000"/>
                  </a:srgbClr>
                </a:solidFill>
                <a:latin typeface="Verdana"/>
              </a:rPr>
              <a:t>Dramatisointi</a:t>
            </a:r>
          </a:p>
          <a:p>
            <a:pPr marL="36576" lvl="0" algn="r" defTabSz="914400">
              <a:buClr>
                <a:srgbClr val="F07F09"/>
              </a:buClr>
              <a:buSzPct val="80000"/>
            </a:pPr>
            <a:endParaRPr lang="fi-FI" sz="2400" dirty="0">
              <a:solidFill>
                <a:srgbClr val="E3DED1">
                  <a:shade val="25000"/>
                </a:srgbClr>
              </a:solidFill>
              <a:latin typeface="Verdana"/>
            </a:endParaRPr>
          </a:p>
          <a:p>
            <a:pPr marL="36576" lvl="0" algn="r" defTabSz="914400">
              <a:buClr>
                <a:srgbClr val="F07F09"/>
              </a:buClr>
              <a:buSzPct val="80000"/>
            </a:pPr>
            <a:r>
              <a:rPr lang="fi-FI" sz="2400" dirty="0">
                <a:solidFill>
                  <a:srgbClr val="E3DED1">
                    <a:shade val="25000"/>
                  </a:srgbClr>
                </a:solidFill>
                <a:latin typeface="Verdana"/>
              </a:rPr>
              <a:t>Leikilliset tehtävät, improvisaatio</a:t>
            </a:r>
          </a:p>
          <a:p>
            <a:pPr marL="36576" lvl="0" algn="r" defTabSz="914400">
              <a:buClr>
                <a:srgbClr val="F07F09"/>
              </a:buClr>
              <a:buSzPct val="80000"/>
            </a:pPr>
            <a:endParaRPr lang="fi-FI" sz="2400" dirty="0">
              <a:solidFill>
                <a:srgbClr val="E3DED1">
                  <a:shade val="25000"/>
                </a:srgbClr>
              </a:solidFill>
              <a:latin typeface="Verdana"/>
            </a:endParaRPr>
          </a:p>
          <a:p>
            <a:pPr marL="36576" lvl="0" algn="r" defTabSz="914400">
              <a:buClr>
                <a:srgbClr val="F07F09"/>
              </a:buClr>
              <a:buSzPct val="80000"/>
            </a:pPr>
            <a:r>
              <a:rPr lang="fi-FI" sz="2400" dirty="0">
                <a:solidFill>
                  <a:srgbClr val="E3DED1">
                    <a:shade val="25000"/>
                  </a:srgbClr>
                </a:solidFill>
                <a:latin typeface="Verdana"/>
              </a:rPr>
              <a:t>Draamatyöskentely on kokemuksellista, elämyksellistä ja mukaansa tempaavaa.  </a:t>
            </a:r>
          </a:p>
        </p:txBody>
      </p:sp>
      <p:pic>
        <p:nvPicPr>
          <p:cNvPr id="4" name="Kuva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33600" y="1484207"/>
            <a:ext cx="2559703" cy="38895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5971622"/>
      </p:ext>
    </p:extLst>
  </p:cSld>
  <p:clrMapOvr>
    <a:masterClrMapping/>
  </p:clrMapOvr>
</p:sld>
</file>

<file path=ppt/theme/theme1.xml><?xml version="1.0" encoding="utf-8"?>
<a:theme xmlns:a="http://schemas.openxmlformats.org/drawingml/2006/main" name="Badge">
  <a:themeElements>
    <a:clrScheme name="Badge">
      <a:dk1>
        <a:sysClr val="windowText" lastClr="000000"/>
      </a:dk1>
      <a:lt1>
        <a:sysClr val="window" lastClr="FFFFFF"/>
      </a:lt1>
      <a:dk2>
        <a:srgbClr val="2A1A00"/>
      </a:dk2>
      <a:lt2>
        <a:srgbClr val="F3F3F2"/>
      </a:lt2>
      <a:accent1>
        <a:srgbClr val="F8B323"/>
      </a:accent1>
      <a:accent2>
        <a:srgbClr val="656A59"/>
      </a:accent2>
      <a:accent3>
        <a:srgbClr val="46B2B5"/>
      </a:accent3>
      <a:accent4>
        <a:srgbClr val="8CAA7E"/>
      </a:accent4>
      <a:accent5>
        <a:srgbClr val="D36F68"/>
      </a:accent5>
      <a:accent6>
        <a:srgbClr val="826276"/>
      </a:accent6>
      <a:hlink>
        <a:srgbClr val="46B2B5"/>
      </a:hlink>
      <a:folHlink>
        <a:srgbClr val="A46694"/>
      </a:folHlink>
    </a:clrScheme>
    <a:fontScheme name="Badge">
      <a:majorFont>
        <a:latin typeface="Impact" panose="020B080603090205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メイリオ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adg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12700" cap="flat" cmpd="sng" algn="in">
          <a:solidFill>
            <a:schemeClr val="phClr"/>
          </a:solidFill>
          <a:prstDash val="solid"/>
        </a:ln>
        <a:ln w="5080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algn="ct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dge" id="{71A07785-5930-41D4-9A83-E23602B48E98}" vid="{771EA782-DFA6-45B1-AEA3-661F1715B31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TM10001106[[fn=Merkki]]</Template>
  <TotalTime>21</TotalTime>
  <Words>118</Words>
  <Application>Microsoft Office PowerPoint</Application>
  <PresentationFormat>Laajakuva</PresentationFormat>
  <Paragraphs>41</Paragraphs>
  <Slides>7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4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7</vt:i4>
      </vt:variant>
    </vt:vector>
  </HeadingPairs>
  <TitlesOfParts>
    <vt:vector size="12" baseType="lpstr">
      <vt:lpstr>Arial</vt:lpstr>
      <vt:lpstr>Gill Sans MT</vt:lpstr>
      <vt:lpstr>Impact</vt:lpstr>
      <vt:lpstr>Verdana</vt:lpstr>
      <vt:lpstr>Badge</vt:lpstr>
      <vt:lpstr>Luovat ja taidelähtöiset menetelmät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</vt:vector>
  </TitlesOfParts>
  <Company>Kouvolan Kaupunki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Luovat ja toiminnalliset menetelmät</dc:title>
  <dc:creator>Paronen Johanna</dc:creator>
  <cp:lastModifiedBy>Paronen Johanna</cp:lastModifiedBy>
  <cp:revision>5</cp:revision>
  <dcterms:created xsi:type="dcterms:W3CDTF">2021-02-10T12:13:26Z</dcterms:created>
  <dcterms:modified xsi:type="dcterms:W3CDTF">2021-02-11T06:10:59Z</dcterms:modified>
</cp:coreProperties>
</file>