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56" r:id="rId2"/>
    <p:sldId id="259" r:id="rId3"/>
    <p:sldId id="269" r:id="rId4"/>
    <p:sldId id="277" r:id="rId5"/>
    <p:sldId id="262" r:id="rId6"/>
    <p:sldId id="270" r:id="rId7"/>
    <p:sldId id="263" r:id="rId8"/>
    <p:sldId id="265" r:id="rId9"/>
    <p:sldId id="275" r:id="rId10"/>
    <p:sldId id="266" r:id="rId11"/>
    <p:sldId id="278" r:id="rId12"/>
    <p:sldId id="271" r:id="rId13"/>
    <p:sldId id="272" r:id="rId14"/>
  </p:sldIdLst>
  <p:sldSz cx="9144000" cy="6858000" type="screen4x3"/>
  <p:notesSz cx="9929813" cy="67992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94" autoAdjust="0"/>
    <p:restoredTop sz="94414" autoAdjust="0"/>
  </p:normalViewPr>
  <p:slideViewPr>
    <p:cSldViewPr>
      <p:cViewPr varScale="1">
        <p:scale>
          <a:sx n="69" d="100"/>
          <a:sy n="69" d="100"/>
        </p:scale>
        <p:origin x="122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1704" y="-90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5625171" y="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17D8D-F015-4D5E-819D-2CC05F9CB458}" type="datetimeFigureOut">
              <a:rPr lang="fi-FI" smtClean="0"/>
              <a:t>1.5.2020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265488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992982" y="3229650"/>
            <a:ext cx="7943850" cy="305966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6457727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5625171" y="6457727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62714F-DA97-4061-B8EF-3232DCB122C1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3197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fi-FI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62714F-DA97-4061-B8EF-3232DCB122C1}" type="slidenum">
              <a:rPr lang="fi-FI" smtClean="0"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4340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baseline="0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62714F-DA97-4061-B8EF-3232DCB122C1}" type="slidenum">
              <a:rPr lang="fi-FI" smtClean="0"/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46910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62714F-DA97-4061-B8EF-3232DCB122C1}" type="slidenum">
              <a:rPr lang="fi-FI" smtClean="0"/>
              <a:t>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83674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62714F-DA97-4061-B8EF-3232DCB122C1}" type="slidenum">
              <a:rPr lang="fi-FI" smtClean="0"/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81716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62714F-DA97-4061-B8EF-3232DCB122C1}" type="slidenum">
              <a:rPr lang="fi-FI" smtClean="0"/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6330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62714F-DA97-4061-B8EF-3232DCB122C1}" type="slidenum">
              <a:rPr lang="fi-FI" smtClean="0"/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628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97BA-BDA0-4FC6-8320-6BE382732AB1}" type="datetimeFigureOut">
              <a:rPr lang="fi-FI" smtClean="0"/>
              <a:t>1.5.2020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D149-CD6F-40A6-BC94-CB53FD5DA349}" type="slidenum">
              <a:rPr lang="fi-FI" smtClean="0"/>
              <a:t>‹#›</a:t>
            </a:fld>
            <a:endParaRPr lang="fi-FI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5408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97BA-BDA0-4FC6-8320-6BE382732AB1}" type="datetimeFigureOut">
              <a:rPr lang="fi-FI" smtClean="0"/>
              <a:t>1.5.2020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D149-CD6F-40A6-BC94-CB53FD5DA349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0488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97BA-BDA0-4FC6-8320-6BE382732AB1}" type="datetimeFigureOut">
              <a:rPr lang="fi-FI" smtClean="0"/>
              <a:t>1.5.2020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D149-CD6F-40A6-BC94-CB53FD5DA349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6130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97BA-BDA0-4FC6-8320-6BE382732AB1}" type="datetimeFigureOut">
              <a:rPr lang="fi-FI" smtClean="0"/>
              <a:t>1.5.2020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D149-CD6F-40A6-BC94-CB53FD5DA349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07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97BA-BDA0-4FC6-8320-6BE382732AB1}" type="datetimeFigureOut">
              <a:rPr lang="fi-FI" smtClean="0"/>
              <a:t>1.5.2020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D149-CD6F-40A6-BC94-CB53FD5DA349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9272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97BA-BDA0-4FC6-8320-6BE382732AB1}" type="datetimeFigureOut">
              <a:rPr lang="fi-FI" smtClean="0"/>
              <a:t>1.5.2020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D149-CD6F-40A6-BC94-CB53FD5DA349}" type="slidenum">
              <a:rPr lang="fi-FI" smtClean="0"/>
              <a:t>‹#›</a:t>
            </a:fld>
            <a:endParaRPr lang="fi-FI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526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97BA-BDA0-4FC6-8320-6BE382732AB1}" type="datetimeFigureOut">
              <a:rPr lang="fi-FI" smtClean="0"/>
              <a:t>1.5.2020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D149-CD6F-40A6-BC94-CB53FD5DA349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4300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97BA-BDA0-4FC6-8320-6BE382732AB1}" type="datetimeFigureOut">
              <a:rPr lang="fi-FI" smtClean="0"/>
              <a:t>1.5.2020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D149-CD6F-40A6-BC94-CB53FD5DA349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9452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97BA-BDA0-4FC6-8320-6BE382732AB1}" type="datetimeFigureOut">
              <a:rPr lang="fi-FI" smtClean="0"/>
              <a:t>1.5.2020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D149-CD6F-40A6-BC94-CB53FD5DA349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6884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97BA-BDA0-4FC6-8320-6BE382732AB1}" type="datetimeFigureOut">
              <a:rPr lang="fi-FI" smtClean="0"/>
              <a:t>1.5.2020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D149-CD6F-40A6-BC94-CB53FD5DA349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507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02A97BA-BDA0-4FC6-8320-6BE382732AB1}" type="datetimeFigureOut">
              <a:rPr lang="fi-FI" smtClean="0"/>
              <a:t>1.5.2020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3BD149-CD6F-40A6-BC94-CB53FD5DA349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300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97BA-BDA0-4FC6-8320-6BE382732AB1}" type="datetimeFigureOut">
              <a:rPr lang="fi-FI" smtClean="0"/>
              <a:t>1.5.2020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D149-CD6F-40A6-BC94-CB53FD5DA349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4900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02A97BA-BDA0-4FC6-8320-6BE382732AB1}" type="datetimeFigureOut">
              <a:rPr lang="fi-FI" smtClean="0"/>
              <a:t>1.5.2020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B3BD149-CD6F-40A6-BC94-CB53FD5DA349}" type="slidenum">
              <a:rPr lang="fi-FI" smtClean="0"/>
              <a:t>‹#›</a:t>
            </a:fld>
            <a:endParaRPr lang="fi-FI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1965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7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457200" y="1844824"/>
            <a:ext cx="8147248" cy="259228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b="1" dirty="0" smtClean="0"/>
              <a:t>HUOMAA HYVÄ LAPSESSA</a:t>
            </a:r>
            <a:br>
              <a:rPr lang="fi-FI" sz="2800" b="1" dirty="0" smtClean="0"/>
            </a:br>
            <a:r>
              <a:rPr lang="fi-FI" sz="2800" b="1" dirty="0" smtClean="0"/>
              <a:t>MYÖNTEISEN VUOROVAIKUTUSSUHTEEN LUOMINEN</a:t>
            </a:r>
            <a:r>
              <a:rPr lang="fi-FI" sz="2000" b="1" dirty="0" smtClean="0">
                <a:effectLst/>
              </a:rPr>
              <a:t/>
            </a:r>
            <a:br>
              <a:rPr lang="fi-FI" sz="2000" b="1" dirty="0" smtClean="0">
                <a:effectLst/>
              </a:rPr>
            </a:br>
            <a:r>
              <a:rPr lang="fi-FI" sz="2000" b="1" dirty="0" smtClean="0">
                <a:effectLst/>
              </a:rPr>
              <a:t>(Kouvolan kaupungin varhaiskasvatuksen kuraattori Kirsi Ollikainen)</a:t>
            </a:r>
            <a:r>
              <a:rPr lang="fi-FI" sz="1600" b="1" dirty="0" smtClean="0">
                <a:effectLst/>
              </a:rPr>
              <a:t/>
            </a:r>
            <a:br>
              <a:rPr lang="fi-FI" sz="1600" b="1" dirty="0" smtClean="0">
                <a:effectLst/>
              </a:rPr>
            </a:br>
            <a:endParaRPr lang="fi-FI" sz="1600" b="1" dirty="0">
              <a:effectLst/>
            </a:endParaRP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57200" y="836712"/>
            <a:ext cx="8435280" cy="5289451"/>
          </a:xfrm>
        </p:spPr>
        <p:txBody>
          <a:bodyPr/>
          <a:lstStyle/>
          <a:p>
            <a:pPr marL="0" indent="0">
              <a:buNone/>
            </a:pPr>
            <a:r>
              <a:rPr lang="fi-FI" b="1" dirty="0" smtClean="0"/>
              <a:t/>
            </a:r>
            <a:br>
              <a:rPr lang="fi-FI" b="1" dirty="0" smtClean="0"/>
            </a:br>
            <a:endParaRPr lang="fi-FI" b="1" dirty="0" smtClean="0"/>
          </a:p>
          <a:p>
            <a:pPr marL="0" indent="0">
              <a:buNone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14120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sz="quarter" idx="13"/>
          </p:nvPr>
        </p:nvSpPr>
        <p:spPr>
          <a:xfrm>
            <a:off x="395536" y="188640"/>
            <a:ext cx="8640960" cy="6552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600" b="1" dirty="0" smtClean="0"/>
              <a:t>Prosessikehuminen; </a:t>
            </a:r>
            <a:r>
              <a:rPr lang="fi-FI" sz="1400" b="1" dirty="0" smtClean="0"/>
              <a:t/>
            </a:r>
            <a:br>
              <a:rPr lang="fi-FI" sz="1400" b="1" dirty="0" smtClean="0"/>
            </a:br>
            <a:r>
              <a:rPr lang="fi-FI" sz="1600" b="1" u="sng" dirty="0"/>
              <a:t>K</a:t>
            </a:r>
            <a:r>
              <a:rPr lang="fi-FI" sz="1600" b="1" u="sng" dirty="0" smtClean="0"/>
              <a:t>yselevä  kehuminen</a:t>
            </a:r>
            <a:r>
              <a:rPr lang="fi-FI" sz="1600" b="1" u="sng" dirty="0"/>
              <a:t>:</a:t>
            </a:r>
            <a:r>
              <a:rPr lang="fi-FI" sz="1600" b="1" dirty="0"/>
              <a:t> </a:t>
            </a:r>
            <a:r>
              <a:rPr lang="fi-FI" sz="1600" b="1" dirty="0" smtClean="0"/>
              <a:t>Tarkoitus </a:t>
            </a:r>
            <a:r>
              <a:rPr lang="fi-FI" sz="1600" b="1" dirty="0"/>
              <a:t>on saada lapsi tuntemaan ylpeyttä siitä, mitä hän on tehnyt, sanonut tai ajatellut.</a:t>
            </a:r>
            <a:br>
              <a:rPr lang="fi-FI" sz="1600" b="1" dirty="0"/>
            </a:br>
            <a:r>
              <a:rPr lang="fi-FI" sz="1600" b="1" dirty="0"/>
              <a:t>N</a:t>
            </a:r>
            <a:r>
              <a:rPr lang="fi-FI" sz="1600" b="1" dirty="0" smtClean="0"/>
              <a:t>äin lisätään </a:t>
            </a:r>
            <a:r>
              <a:rPr lang="fi-FI" sz="1600" b="1" dirty="0"/>
              <a:t>lapsen halua toimia jatkossakin </a:t>
            </a:r>
            <a:r>
              <a:rPr lang="fi-FI" sz="1600" b="1" dirty="0" smtClean="0"/>
              <a:t>samoin. Samalla </a:t>
            </a:r>
            <a:r>
              <a:rPr lang="fi-FI" sz="1600" b="1" dirty="0"/>
              <a:t>se avaa onnistumista vaiheisiin ja auttaa lasta pohtimaan. Mikä sai hänet </a:t>
            </a:r>
            <a:r>
              <a:rPr lang="fi-FI" sz="1600" b="1" dirty="0" smtClean="0"/>
              <a:t>onnistumaan.</a:t>
            </a:r>
          </a:p>
          <a:p>
            <a:pPr marL="0" indent="0">
              <a:buNone/>
            </a:pPr>
            <a:endParaRPr lang="fi-FI" sz="1600" b="1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fi-FI" sz="1600" b="1" dirty="0" smtClean="0"/>
              <a:t>Onpa hieno/ oletpa onnistunut hyvin, miten osasit, mitä teit ensin, mitä sitten, missä olet oppinut, oletko tehnyt näin ennen, mikä on salaisuutesi jne.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1600" b="1" dirty="0" smtClean="0"/>
              <a:t>Onnistuit </a:t>
            </a:r>
            <a:r>
              <a:rPr lang="fi-FI" sz="1600" b="1" dirty="0"/>
              <a:t>hillitsemään itsesi, vaikka </a:t>
            </a:r>
            <a:r>
              <a:rPr lang="fi-FI" sz="1600" b="1" dirty="0" smtClean="0"/>
              <a:t>Pirkko ärsytti </a:t>
            </a:r>
            <a:r>
              <a:rPr lang="fi-FI" sz="1600" b="1" dirty="0"/>
              <a:t>sinua.</a:t>
            </a:r>
            <a:br>
              <a:rPr lang="fi-FI" sz="1600" b="1" dirty="0"/>
            </a:br>
            <a:r>
              <a:rPr lang="fi-FI" sz="1600" b="1" dirty="0" smtClean="0"/>
              <a:t>Ei </a:t>
            </a:r>
            <a:r>
              <a:rPr lang="fi-FI" sz="1600" b="1" dirty="0"/>
              <a:t>varmasti ollut helppoa. Miten sait itsesi pysymään </a:t>
            </a:r>
            <a:r>
              <a:rPr lang="fi-FI" sz="1600" b="1" dirty="0" smtClean="0"/>
              <a:t>rauhallisena?</a:t>
            </a:r>
            <a:br>
              <a:rPr lang="fi-FI" sz="1600" b="1" dirty="0" smtClean="0"/>
            </a:br>
            <a:endParaRPr lang="fi-FI" sz="1600" b="1" dirty="0" smtClean="0"/>
          </a:p>
          <a:p>
            <a:pPr marL="0" indent="0">
              <a:buNone/>
            </a:pPr>
            <a:r>
              <a:rPr lang="fi-FI" sz="1600" b="1" u="sng" dirty="0" smtClean="0"/>
              <a:t>Yrittämisestä kehuminen:</a:t>
            </a:r>
            <a:r>
              <a:rPr lang="fi-FI" sz="1600" b="1" dirty="0" smtClean="0"/>
              <a:t/>
            </a:r>
            <a:br>
              <a:rPr lang="fi-FI" sz="1600" b="1" dirty="0" smtClean="0"/>
            </a:br>
            <a:r>
              <a:rPr lang="fi-FI" sz="1600" b="1" dirty="0" smtClean="0"/>
              <a:t>Toisinaan on tarpeen avata myös epäonnistumiset vaiheisiin, jottei epäonnistuminen leimaa koko suoritusta</a:t>
            </a:r>
            <a:br>
              <a:rPr lang="fi-FI" sz="1600" b="1" dirty="0" smtClean="0"/>
            </a:br>
            <a:endParaRPr lang="fi-FI" sz="1600" b="1" dirty="0" smtClean="0"/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1600" b="1" dirty="0" smtClean="0"/>
              <a:t>hyvä </a:t>
            </a:r>
            <a:r>
              <a:rPr lang="fi-FI" sz="1600" b="1" dirty="0"/>
              <a:t>yritys, ensi kerralla jo onnistuu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1600" b="1" dirty="0"/>
              <a:t>huomasin, että sait tämän toimimaa, tässä voisit vielä…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1600" b="1" dirty="0"/>
              <a:t>näin kuinka yritit sinnikkäästi, saat sen vielä </a:t>
            </a:r>
            <a:r>
              <a:rPr lang="fi-FI" sz="1600" b="1" dirty="0" smtClean="0"/>
              <a:t>valmiiksi</a:t>
            </a:r>
            <a:endParaRPr lang="fi-FI" sz="1600" b="1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1600" b="1" dirty="0"/>
              <a:t>huomasin, että yritit, seuraavalla kerralla </a:t>
            </a:r>
            <a:r>
              <a:rPr lang="fi-FI" sz="1600" b="1" dirty="0" smtClean="0"/>
              <a:t>onnistut </a:t>
            </a:r>
            <a:r>
              <a:rPr lang="fi-FI" sz="1600" b="1" dirty="0"/>
              <a:t>varmasti </a:t>
            </a:r>
            <a:r>
              <a:rPr lang="fi-FI" sz="1600" dirty="0" smtClean="0"/>
              <a:t/>
            </a:r>
            <a:br>
              <a:rPr lang="fi-FI" sz="1600" dirty="0" smtClean="0"/>
            </a:br>
            <a:r>
              <a:rPr lang="fi-FI" sz="1600" dirty="0" smtClean="0"/>
              <a:t/>
            </a:r>
            <a:br>
              <a:rPr lang="fi-FI" sz="1600" dirty="0" smtClean="0"/>
            </a:br>
            <a:r>
              <a:rPr lang="fi-FI" sz="1600" dirty="0"/>
              <a:t> </a:t>
            </a:r>
          </a:p>
          <a:p>
            <a:pPr marL="0" indent="0">
              <a:buNone/>
            </a:pPr>
            <a:r>
              <a:rPr lang="fi-FI" sz="1600" dirty="0"/>
              <a:t> </a:t>
            </a:r>
          </a:p>
          <a:p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375968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fi-FI" sz="1600" b="1" dirty="0" smtClean="0"/>
              <a:t>Juorukehuminen:</a:t>
            </a:r>
          </a:p>
          <a:p>
            <a:pPr marL="114300" indent="0">
              <a:buNone/>
            </a:pPr>
            <a:r>
              <a:rPr lang="fi-FI" sz="1600" b="1" dirty="0" smtClean="0"/>
              <a:t>Yleensä </a:t>
            </a:r>
            <a:r>
              <a:rPr lang="fi-FI" sz="1600" b="1" dirty="0"/>
              <a:t>lapset ottavat kehut vastaan helposti, mutta joskus lapset saattavat kiusaantua tai ärsyyntyä kehumisesta.</a:t>
            </a:r>
            <a:br>
              <a:rPr lang="fi-FI" sz="1600" b="1" dirty="0"/>
            </a:br>
            <a:endParaRPr lang="fi-FI" sz="16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fi-FI" sz="1600" b="1" dirty="0"/>
              <a:t>kehu lasta hänen kuullen jollekin toiselle aikuiselle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1600" b="1" dirty="0"/>
              <a:t>kerro lapselle, mitä hyvä olet kuullut jonkun toisen kertoneen hänestä sinulle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1600" b="1" dirty="0"/>
              <a:t>sano lapselle, että aiot kertoa hänestä jotakin hyvää jollekulle toiselle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1600" b="1" dirty="0"/>
              <a:t>pyydä toista aikuista katsomaan mitä lapsi on tehnyt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1600" b="1" dirty="0"/>
              <a:t>ihastele lapsen aikaansaannosta näyttelemällä hämmästynyttä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1600" b="1" dirty="0"/>
              <a:t>ota kameralla kuva siitä, mitä lapsi on tehnyt</a:t>
            </a:r>
          </a:p>
          <a:p>
            <a:endParaRPr lang="fi-FI" b="1" dirty="0" smtClean="0"/>
          </a:p>
          <a:p>
            <a:r>
              <a:rPr lang="fi-FI" sz="1600" b="1" dirty="0" smtClean="0"/>
              <a:t>TÄRKEÄÄ on muistaa kehua myös sosiaalisia taitoja, kuten kuuntelemista, yhteistyötaitoja, kysymysten tekemistä, tavaroiden jakamista </a:t>
            </a:r>
            <a:r>
              <a:rPr lang="fi-FI" sz="1600" b="1" dirty="0" err="1" smtClean="0"/>
              <a:t>jne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87333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Lopuksi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sz="2100" b="1" i="1" dirty="0"/>
              <a:t>Lapsi haluaa onnistua </a:t>
            </a:r>
            <a:r>
              <a:rPr lang="fi-FI" sz="2100" b="1" dirty="0" smtClean="0"/>
              <a:t>– </a:t>
            </a:r>
            <a:r>
              <a:rPr lang="fi-FI" sz="2100" b="1" dirty="0"/>
              <a:t>jokainen lapsi tekee parhaansa – jos vain osaa </a:t>
            </a:r>
            <a:r>
              <a:rPr lang="fi-FI" sz="2100" b="1" dirty="0" smtClean="0"/>
              <a:t/>
            </a:r>
            <a:br>
              <a:rPr lang="fi-FI" sz="2100" b="1" dirty="0" smtClean="0"/>
            </a:br>
            <a:endParaRPr lang="fi-FI" sz="2100" b="1" dirty="0"/>
          </a:p>
          <a:p>
            <a:r>
              <a:rPr lang="fi-FI" sz="2100" b="1" dirty="0" smtClean="0"/>
              <a:t>Aikuisen </a:t>
            </a:r>
            <a:r>
              <a:rPr lang="fi-FI" sz="2100" b="1" dirty="0"/>
              <a:t>tulee auttaa lasta </a:t>
            </a:r>
            <a:r>
              <a:rPr lang="fi-FI" sz="2100" b="1" dirty="0" smtClean="0"/>
              <a:t>onnistumaan ja ottaa </a:t>
            </a:r>
            <a:r>
              <a:rPr lang="fi-FI" sz="2100" b="1" dirty="0"/>
              <a:t>selville, miksi lapsi ei onnistu </a:t>
            </a:r>
            <a:r>
              <a:rPr lang="fi-FI" sz="2100" b="1" dirty="0" smtClean="0"/>
              <a:t/>
            </a:r>
            <a:br>
              <a:rPr lang="fi-FI" sz="2100" b="1" dirty="0" smtClean="0"/>
            </a:br>
            <a:endParaRPr lang="fi-FI" sz="2100" b="1" dirty="0"/>
          </a:p>
          <a:p>
            <a:r>
              <a:rPr lang="fi-FI" sz="2100" b="1" dirty="0" smtClean="0"/>
              <a:t>Lapsen </a:t>
            </a:r>
            <a:r>
              <a:rPr lang="fi-FI" sz="2100" b="1" dirty="0"/>
              <a:t>käytös ei ole </a:t>
            </a:r>
            <a:r>
              <a:rPr lang="fi-FI" sz="2100" b="1" dirty="0" smtClean="0"/>
              <a:t>kiinni tahdosta, </a:t>
            </a:r>
            <a:r>
              <a:rPr lang="fi-FI" sz="2100" b="1" dirty="0"/>
              <a:t>vaan hänen taitonsa ovat </a:t>
            </a:r>
            <a:r>
              <a:rPr lang="fi-FI" sz="2100" b="1" dirty="0" smtClean="0"/>
              <a:t>vielä puutteelliset. Hän on siis vielä keskeneräinen ja sellaisenaan riittävän hyvä &lt;3</a:t>
            </a:r>
          </a:p>
          <a:p>
            <a:endParaRPr lang="fi-FI" sz="2100" b="1" dirty="0"/>
          </a:p>
          <a:p>
            <a:pPr marL="0" indent="0" algn="ctr">
              <a:buNone/>
            </a:pPr>
            <a:r>
              <a:rPr lang="fi-FI" sz="2100" b="1" dirty="0" smtClean="0"/>
              <a:t>	Työniloa, onnistuneita, vahvistavia ja iloisia kohtaamisia arkeenne</a:t>
            </a:r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endParaRPr lang="fi-FI" sz="1600" dirty="0" smtClean="0"/>
          </a:p>
          <a:p>
            <a:pPr marL="0" indent="0">
              <a:buNone/>
            </a:pPr>
            <a:endParaRPr lang="fi-FI" sz="1600" dirty="0"/>
          </a:p>
          <a:p>
            <a:pPr marL="0" indent="0" algn="ctr">
              <a:buNone/>
            </a:pPr>
            <a:endParaRPr lang="fi-FI" sz="1600" dirty="0" smtClean="0"/>
          </a:p>
          <a:p>
            <a:pPr marL="0" indent="0" algn="ctr">
              <a:buNone/>
            </a:pPr>
            <a:endParaRPr lang="fi-FI" sz="1600" dirty="0" smtClean="0"/>
          </a:p>
          <a:p>
            <a:pPr marL="0" indent="0" algn="ctr">
              <a:buNone/>
            </a:pPr>
            <a:endParaRPr lang="fi-FI" sz="1600" dirty="0"/>
          </a:p>
          <a:p>
            <a:pPr marL="0" indent="0" algn="ctr">
              <a:buNone/>
            </a:pPr>
            <a:r>
              <a:rPr lang="fi-FI" sz="1600" dirty="0" smtClean="0"/>
              <a:t>Toivottelee; Kirsi-kuraattori </a:t>
            </a:r>
            <a:endParaRPr lang="fi-FI" sz="1600" dirty="0"/>
          </a:p>
          <a:p>
            <a:endParaRPr lang="fi-FI" dirty="0"/>
          </a:p>
        </p:txBody>
      </p:sp>
      <p:pic>
        <p:nvPicPr>
          <p:cNvPr id="1026" name="Picture 2" descr="C:\Users\89276\AppData\Local\Microsoft\Windows\Temporary Internet Files\Content.IE5\MLTQOZC7\170px-Emblem-favorites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933056"/>
            <a:ext cx="1619250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2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476672"/>
            <a:ext cx="8568952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600" dirty="0" smtClean="0"/>
              <a:t>Lähteet:</a:t>
            </a:r>
            <a:br>
              <a:rPr lang="fi-FI" sz="1600" dirty="0" smtClean="0"/>
            </a:br>
            <a:endParaRPr lang="fi-FI" sz="1600" dirty="0" smtClean="0"/>
          </a:p>
          <a:p>
            <a:pPr marL="0" indent="0">
              <a:buNone/>
            </a:pPr>
            <a:r>
              <a:rPr lang="fi-FI" sz="1400" dirty="0" smtClean="0"/>
              <a:t>Furman</a:t>
            </a:r>
            <a:r>
              <a:rPr lang="fi-FI" sz="1400" dirty="0"/>
              <a:t>, </a:t>
            </a:r>
            <a:r>
              <a:rPr lang="fi-FI" sz="1400" dirty="0" smtClean="0"/>
              <a:t>B. 2012. Olen </a:t>
            </a:r>
            <a:r>
              <a:rPr lang="fi-FI" sz="1400" dirty="0"/>
              <a:t>ylpeä sinusta. Ratkaisukeskeisiä keinoja vanhemmilla ja muille lasten kasvattajille. </a:t>
            </a:r>
            <a:r>
              <a:rPr lang="fi-FI" sz="1400" dirty="0" smtClean="0"/>
              <a:t>Helsinki: Tammi</a:t>
            </a:r>
            <a:br>
              <a:rPr lang="fi-FI" sz="1400" dirty="0" smtClean="0"/>
            </a:br>
            <a:endParaRPr lang="fi-FI" sz="1400" dirty="0"/>
          </a:p>
          <a:p>
            <a:pPr marL="0" indent="0">
              <a:buNone/>
            </a:pPr>
            <a:r>
              <a:rPr lang="fi-FI" sz="1400" dirty="0"/>
              <a:t>Furman, </a:t>
            </a:r>
            <a:r>
              <a:rPr lang="fi-FI" sz="1400" dirty="0" smtClean="0"/>
              <a:t>B. 2010. Muksuopin lumous. </a:t>
            </a:r>
            <a:r>
              <a:rPr lang="fi-FI" sz="1400" dirty="0"/>
              <a:t>Uusi tapa auttaa lapsia voittamaan psyykkiset ongelmat. 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smtClean="0"/>
              <a:t>Helsinki: Tammi </a:t>
            </a:r>
          </a:p>
          <a:p>
            <a:pPr marL="0" indent="0">
              <a:buNone/>
            </a:pP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smtClean="0"/>
              <a:t>Laakso, J. 2014. Mielen taito. Helsinki: Kirjapaja</a:t>
            </a:r>
            <a:br>
              <a:rPr lang="fi-FI" sz="1400" dirty="0" smtClean="0"/>
            </a:b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smtClean="0"/>
              <a:t>Mattila, K-P. 2011. Lapsen vahvistava kohtaaminen. Juva:  PS-kustannus</a:t>
            </a:r>
          </a:p>
          <a:p>
            <a:pPr marL="0" indent="0">
              <a:buNone/>
            </a:pPr>
            <a:endParaRPr lang="fi-FI" sz="1400" dirty="0"/>
          </a:p>
          <a:p>
            <a:pPr marL="0" indent="0">
              <a:buNone/>
            </a:pPr>
            <a:r>
              <a:rPr lang="fi-FI" sz="1400" dirty="0" smtClean="0"/>
              <a:t>Marjamäki, E., Kosonen, S., Törrönen, S. &amp; Hannukkala, M.  2015. Lapsen mieli, Mielenterveystaitoja varhaiskasvatukseen ja neuvolaan.  Julkaisija: Suomen mielenterveysseura</a:t>
            </a:r>
            <a:br>
              <a:rPr lang="fi-FI" sz="1400" dirty="0" smtClean="0"/>
            </a:br>
            <a:endParaRPr lang="fi-FI" sz="1400" dirty="0" smtClean="0"/>
          </a:p>
          <a:p>
            <a:pPr marL="0" indent="0">
              <a:buNone/>
            </a:pPr>
            <a:r>
              <a:rPr lang="fi-FI" sz="1400" dirty="0" smtClean="0"/>
              <a:t>Saukkola, K. 2013. Ratkaistukeskeinen neuropsykiatrinen valmennus –koulutus. Luentomuistiinpanot</a:t>
            </a:r>
          </a:p>
          <a:p>
            <a:pPr marL="0" indent="0">
              <a:buNone/>
            </a:pPr>
            <a:endParaRPr lang="fi-FI" sz="1400" dirty="0"/>
          </a:p>
          <a:p>
            <a:pPr marL="0" indent="0">
              <a:buNone/>
            </a:pPr>
            <a:r>
              <a:rPr lang="fi-FI" sz="1400" dirty="0"/>
              <a:t>Webster-Stratton, C. 2006. (Uudistettu ja tarkistettu painos 2010)</a:t>
            </a:r>
          </a:p>
          <a:p>
            <a:pPr marL="0" indent="0">
              <a:buNone/>
            </a:pPr>
            <a:r>
              <a:rPr lang="fi-FI" sz="1400" dirty="0"/>
              <a:t>Ihmeelliset vuodet –ongelmanratkaisuopas 2-8-vuotiaiden lasten vanhemmille. Helsinki:  </a:t>
            </a:r>
            <a:r>
              <a:rPr lang="fi-FI" sz="1400" dirty="0" err="1"/>
              <a:t>Profami</a:t>
            </a:r>
            <a:r>
              <a:rPr lang="fi-FI" sz="1400" dirty="0"/>
              <a:t/>
            </a:r>
            <a:br>
              <a:rPr lang="fi-FI" sz="1400" dirty="0"/>
            </a:br>
            <a:r>
              <a:rPr lang="fi-FI" sz="1400" dirty="0"/>
              <a:t> </a:t>
            </a:r>
            <a:endParaRPr lang="fi-FI" sz="1400" dirty="0" smtClean="0"/>
          </a:p>
        </p:txBody>
      </p:sp>
    </p:spTree>
    <p:extLst>
      <p:ext uri="{BB962C8B-B14F-4D97-AF65-F5344CB8AC3E}">
        <p14:creationId xmlns:p14="http://schemas.microsoft.com/office/powerpoint/2010/main" val="75195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7606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fi-FI" sz="2800" b="1" dirty="0" smtClean="0"/>
              <a:t>LAPSEN  KOHTAAMINEN</a:t>
            </a:r>
            <a:endParaRPr lang="fi-FI" sz="28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688632"/>
          </a:xfrm>
        </p:spPr>
        <p:txBody>
          <a:bodyPr>
            <a:noAutofit/>
          </a:bodyPr>
          <a:lstStyle/>
          <a:p>
            <a:endParaRPr lang="fi-FI" sz="1800" b="1" dirty="0" smtClean="0"/>
          </a:p>
          <a:p>
            <a:r>
              <a:rPr lang="fi-FI" sz="1800" b="1" dirty="0" smtClean="0"/>
              <a:t>Alkaa </a:t>
            </a:r>
            <a:r>
              <a:rPr lang="fi-FI" sz="1800" b="1" dirty="0"/>
              <a:t>aikuisen katseesta, joka </a:t>
            </a:r>
            <a:r>
              <a:rPr lang="fi-FI" sz="1800" b="1" dirty="0" smtClean="0"/>
              <a:t>viestii: minua </a:t>
            </a:r>
            <a:r>
              <a:rPr lang="fi-FI" sz="1800" b="1" dirty="0"/>
              <a:t>kiinnostaa mitä sinulle </a:t>
            </a:r>
            <a:r>
              <a:rPr lang="fi-FI" sz="1800" b="1" dirty="0" smtClean="0"/>
              <a:t>kuuluu</a:t>
            </a:r>
          </a:p>
          <a:p>
            <a:endParaRPr lang="fi-FI" sz="1800" b="1" dirty="0"/>
          </a:p>
          <a:p>
            <a:pPr marL="0" indent="0">
              <a:buNone/>
            </a:pPr>
            <a:endParaRPr lang="fi-FI" sz="1800" b="1" dirty="0" smtClean="0"/>
          </a:p>
          <a:p>
            <a:pPr marL="0" indent="0">
              <a:buNone/>
            </a:pPr>
            <a:r>
              <a:rPr lang="fi-FI" sz="1800" b="1" dirty="0" smtClean="0"/>
              <a:t>Kohtaamisessa </a:t>
            </a:r>
            <a:r>
              <a:rPr lang="fi-FI" sz="1800" b="1" dirty="0" smtClean="0"/>
              <a:t>on läsnä sen hetken lisäksi toisensa kohtaavien ihmisten eletty elämä ja odotus tulevasta -elämäntarina taaksepäin mutta myös eteenpäin</a:t>
            </a:r>
          </a:p>
          <a:p>
            <a:endParaRPr lang="fi-FI" sz="1800" b="1" dirty="0" smtClean="0"/>
          </a:p>
          <a:p>
            <a:r>
              <a:rPr lang="fi-FI" sz="1800" b="1" dirty="0"/>
              <a:t>Lapsi luo kohtaamisissa perustaa omalle elämänuskolleen ja </a:t>
            </a:r>
            <a:r>
              <a:rPr lang="fi-FI" sz="1800" b="1" dirty="0" smtClean="0"/>
              <a:t>rohkeudelle, </a:t>
            </a:r>
            <a:r>
              <a:rPr lang="fi-FI" sz="1800" b="1" dirty="0"/>
              <a:t>painaen mieleensä millainen hän on, millaisia toiset ihmiset ovat, </a:t>
            </a:r>
            <a:r>
              <a:rPr lang="fi-FI" sz="1800" b="1" dirty="0" smtClean="0"/>
              <a:t/>
            </a:r>
            <a:br>
              <a:rPr lang="fi-FI" sz="1800" b="1" dirty="0" smtClean="0"/>
            </a:br>
            <a:r>
              <a:rPr lang="fi-FI" sz="1800" b="1" dirty="0" smtClean="0"/>
              <a:t>miten </a:t>
            </a:r>
            <a:r>
              <a:rPr lang="fi-FI" sz="1800" b="1" dirty="0"/>
              <a:t>ihmisten kesken toimitaan, onko yhteisö luotettava ja kantaako elämä</a:t>
            </a:r>
            <a:r>
              <a:rPr lang="fi-FI" sz="1800" b="1" dirty="0" smtClean="0"/>
              <a:t>.</a:t>
            </a:r>
            <a:endParaRPr lang="fi-FI" sz="1800" b="1" dirty="0"/>
          </a:p>
          <a:p>
            <a:endParaRPr lang="fi-FI" sz="1800" b="1" dirty="0"/>
          </a:p>
          <a:p>
            <a:r>
              <a:rPr lang="fi-FI" sz="1800" b="1" dirty="0"/>
              <a:t>Hyvä kohtaaminen vahvistaa </a:t>
            </a:r>
            <a:r>
              <a:rPr lang="fi-FI" sz="1800" b="1" dirty="0" smtClean="0"/>
              <a:t> ja </a:t>
            </a:r>
            <a:r>
              <a:rPr lang="fi-FI" sz="1800" b="1" dirty="0"/>
              <a:t>rohkaisee lasta, tätä rohkeutta </a:t>
            </a:r>
            <a:r>
              <a:rPr lang="fi-FI" sz="1800" b="1" dirty="0" smtClean="0"/>
              <a:t> ja </a:t>
            </a:r>
            <a:r>
              <a:rPr lang="fi-FI" sz="1800" b="1" dirty="0"/>
              <a:t>luottamusta hän tarvitsee kasvaessaan aikuiseksi ja myöhemminkin elämän matkalla. </a:t>
            </a:r>
            <a:endParaRPr lang="fi-FI" sz="1800" b="1" dirty="0" smtClean="0"/>
          </a:p>
          <a:p>
            <a:endParaRPr lang="fi-FI" sz="1800" b="1" dirty="0"/>
          </a:p>
          <a:p>
            <a:endParaRPr lang="fi-FI" sz="1800" b="1" dirty="0" smtClean="0"/>
          </a:p>
          <a:p>
            <a:endParaRPr lang="fi-FI" sz="1800" b="1" dirty="0"/>
          </a:p>
          <a:p>
            <a:endParaRPr lang="fi-FI" sz="1800" b="1" dirty="0"/>
          </a:p>
          <a:p>
            <a:pPr marL="0" indent="0">
              <a:buNone/>
            </a:pPr>
            <a:endParaRPr lang="fi-FI" sz="1600" dirty="0"/>
          </a:p>
          <a:p>
            <a:r>
              <a:rPr lang="fi-FI" sz="1600" dirty="0" smtClean="0"/>
              <a:t>Hyvän ja vavistavan kohtaamisen perustana on ajatus jokaisen ihmisen ainutkertaisesta ja avokkaasta elämästä</a:t>
            </a:r>
            <a:endParaRPr lang="fi-FI" sz="1600" dirty="0"/>
          </a:p>
          <a:p>
            <a:r>
              <a:rPr lang="fi-FI" sz="1600" dirty="0" smtClean="0"/>
              <a:t>Arvostaminen on asenne ja kohtaaminen on taito, joka kehittyy harjoittelun myötä, välillä epäonnistutaan, sitten pohditaan  ja yritetään uudelleen. </a:t>
            </a:r>
          </a:p>
          <a:p>
            <a:pPr marL="0" indent="0">
              <a:buNone/>
            </a:pPr>
            <a:endParaRPr lang="fi-FI" sz="1600" dirty="0" smtClean="0"/>
          </a:p>
          <a:p>
            <a:r>
              <a:rPr lang="fi-FI" sz="1600" dirty="0" smtClean="0"/>
              <a:t>Hyvä kohtaaminen, edistää hyvää elämää. Se on  arkista vahvistamista, jonka perustana on lapsen näkeminen, kuuleminen ja turvallisen aikuisen läsnäolo 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271021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b="1" dirty="0" smtClean="0"/>
              <a:t>Aikuisen </a:t>
            </a:r>
            <a:r>
              <a:rPr lang="fi-FI" sz="1800" b="1" dirty="0"/>
              <a:t>tehtävä on huolehtia siitä, että lapsi tulee kauniisti </a:t>
            </a:r>
            <a:r>
              <a:rPr lang="fi-FI" sz="1800" b="1" dirty="0" smtClean="0"/>
              <a:t>kohdatuksi!</a:t>
            </a:r>
            <a:br>
              <a:rPr lang="fi-FI" sz="1800" b="1" dirty="0" smtClean="0"/>
            </a:br>
            <a:r>
              <a:rPr lang="fi-FI" sz="1800" b="1" dirty="0" smtClean="0"/>
              <a:t>Myös siitä että lapsi saa </a:t>
            </a:r>
            <a:r>
              <a:rPr lang="fi-FI" sz="1800" b="1" dirty="0"/>
              <a:t>olla turvassa eikä tule loukatuksi, silloinkaan kun  </a:t>
            </a:r>
            <a:r>
              <a:rPr lang="fi-FI" sz="1800" b="1" dirty="0" smtClean="0"/>
              <a:t>hänen asiansa tai </a:t>
            </a:r>
            <a:r>
              <a:rPr lang="fi-FI" sz="1800" b="1" dirty="0"/>
              <a:t>tapa kertoa se </a:t>
            </a:r>
            <a:r>
              <a:rPr lang="fi-FI" sz="1800" b="1" dirty="0" smtClean="0"/>
              <a:t>ei, </a:t>
            </a:r>
            <a:r>
              <a:rPr lang="fi-FI" sz="1800" b="1" dirty="0"/>
              <a:t>miellytä </a:t>
            </a:r>
            <a:r>
              <a:rPr lang="fi-FI" sz="1800" b="1" dirty="0" smtClean="0"/>
              <a:t>aikuista </a:t>
            </a:r>
            <a:r>
              <a:rPr lang="fi-FI" sz="1800" b="1" dirty="0"/>
              <a:t>tai herättää </a:t>
            </a:r>
            <a:r>
              <a:rPr lang="fi-FI" sz="1800" b="1" dirty="0" smtClean="0"/>
              <a:t>tukalia </a:t>
            </a:r>
            <a:r>
              <a:rPr lang="fi-FI" sz="1800" b="1" dirty="0"/>
              <a:t>tunteita. </a:t>
            </a:r>
            <a:br>
              <a:rPr lang="fi-FI" sz="1800" b="1" dirty="0"/>
            </a:br>
            <a:r>
              <a:rPr lang="fi-FI" sz="1800" b="1" dirty="0" smtClean="0"/>
              <a:t>-&gt; Kohtaaminen </a:t>
            </a:r>
            <a:r>
              <a:rPr lang="fi-FI" sz="1800" b="1" dirty="0"/>
              <a:t>vaatii rohkeutta laittaa itsensä peliin ja alttiiksi pettymyksille. </a:t>
            </a:r>
          </a:p>
          <a:p>
            <a:pPr marL="0" indent="0">
              <a:buNone/>
            </a:pPr>
            <a:endParaRPr lang="fi-FI" sz="1800" b="1" dirty="0" smtClean="0"/>
          </a:p>
          <a:p>
            <a:endParaRPr lang="fi-FI" sz="1800" b="1" dirty="0" smtClean="0"/>
          </a:p>
          <a:p>
            <a:r>
              <a:rPr lang="fi-FI" sz="1800" b="1" dirty="0" smtClean="0"/>
              <a:t>Tavoitteena </a:t>
            </a:r>
            <a:r>
              <a:rPr lang="fi-FI" sz="1800" b="1" dirty="0" smtClean="0"/>
              <a:t>ei ole muokata lapsen persoonaa vaan vahvistaa sitä ja tukea lapsen kasvua</a:t>
            </a:r>
            <a:r>
              <a:rPr lang="fi-FI" sz="1800" b="1" dirty="0"/>
              <a:t> </a:t>
            </a:r>
            <a:r>
              <a:rPr lang="fi-FI" sz="1800" b="1" dirty="0" smtClean="0"/>
              <a:t>omanlaisena ja omaksi </a:t>
            </a:r>
            <a:r>
              <a:rPr lang="fi-FI" sz="1800" b="1" dirty="0" smtClean="0"/>
              <a:t>itsekseen. </a:t>
            </a:r>
            <a:r>
              <a:rPr lang="fi-FI" b="1" dirty="0" smtClean="0"/>
              <a:t>Erityisesti </a:t>
            </a:r>
            <a:r>
              <a:rPr lang="fi-FI" b="1" dirty="0" smtClean="0"/>
              <a:t>silloin kun tehtävänä on asettaa lapselle rajoja. </a:t>
            </a:r>
            <a:r>
              <a:rPr lang="fi-FI" b="1" dirty="0" smtClean="0"/>
              <a:t>Jotta </a:t>
            </a:r>
            <a:r>
              <a:rPr lang="fi-FI" b="1" dirty="0" smtClean="0"/>
              <a:t>kohtaaminen tuolloinkin vahvistaa ja rohkaisee lasta, on aikuisen pidettävä mielessään, että tavoitteena on lapsen hyvä kasvu. </a:t>
            </a:r>
            <a:br>
              <a:rPr lang="fi-FI" b="1" dirty="0" smtClean="0"/>
            </a:br>
            <a:r>
              <a:rPr lang="fi-FI" b="1" dirty="0" smtClean="0"/>
              <a:t>Rajojen mittarina on lapsen kasvu ja kehitys, ei aikuisen mukavuus tai omat </a:t>
            </a:r>
            <a:r>
              <a:rPr lang="fi-FI" b="1" dirty="0" smtClean="0"/>
              <a:t>tunteet. </a:t>
            </a:r>
            <a:r>
              <a:rPr lang="fi-FI" b="1" u="sng" dirty="0" smtClean="0"/>
              <a:t>Lähtökohtana </a:t>
            </a:r>
            <a:r>
              <a:rPr lang="fi-FI" b="1" u="sng" dirty="0" smtClean="0"/>
              <a:t>on  mitä lapsi tarvitsee! </a:t>
            </a:r>
          </a:p>
          <a:p>
            <a:pPr marL="0" indent="0">
              <a:buNone/>
            </a:pPr>
            <a:endParaRPr lang="fi-FI" sz="1800" b="1" dirty="0" smtClean="0"/>
          </a:p>
          <a:p>
            <a:r>
              <a:rPr lang="fi-FI" sz="1800" b="1" dirty="0" smtClean="0"/>
              <a:t>Lapsi tarvitsee elämänpolullaan rinnalleen kulkemaan turvallisen ja häntä arvostavan aikuisen, joka tietää mitä on tekemässä ja miksi, tahtoen lapselle pelkkää hyvää </a:t>
            </a:r>
            <a:r>
              <a:rPr lang="fi-FI" b="1" dirty="0" smtClean="0"/>
              <a:t>-</a:t>
            </a:r>
            <a:r>
              <a:rPr lang="fi-FI" b="1" dirty="0" smtClean="0"/>
              <a:t>onpa kyseessä sitten rajojen asettaminen, oppimaan  rohkaiseminen tai kuulumisten </a:t>
            </a:r>
            <a:r>
              <a:rPr lang="fi-FI" b="1" dirty="0" smtClean="0"/>
              <a:t>vaihtaminen.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58961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552728"/>
          </a:xfrm>
        </p:spPr>
        <p:txBody>
          <a:bodyPr>
            <a:normAutofit fontScale="77500" lnSpcReduction="20000"/>
          </a:bodyPr>
          <a:lstStyle/>
          <a:p>
            <a:pPr marL="114300" indent="0">
              <a:buClr>
                <a:srgbClr val="93A299"/>
              </a:buClr>
              <a:buNone/>
            </a:pPr>
            <a:endParaRPr lang="fi-FI" sz="1600" dirty="0"/>
          </a:p>
          <a:p>
            <a:pPr marL="114300" indent="0">
              <a:buClr>
                <a:srgbClr val="93A299"/>
              </a:buClr>
              <a:buNone/>
            </a:pPr>
            <a:endParaRPr lang="fi-FI" sz="3400" dirty="0" smtClean="0">
              <a:solidFill>
                <a:srgbClr val="B13F9A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Palatino Linotype"/>
              <a:ea typeface="+mj-ea"/>
              <a:cs typeface="+mj-cs"/>
            </a:endParaRPr>
          </a:p>
          <a:p>
            <a:pPr marL="114300" indent="0">
              <a:buClr>
                <a:srgbClr val="93A299"/>
              </a:buClr>
              <a:buNone/>
            </a:pPr>
            <a:r>
              <a:rPr lang="fi-FI" sz="3400" dirty="0" smtClean="0">
                <a:solidFill>
                  <a:srgbClr val="B13F9A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  <a:ea typeface="+mj-ea"/>
                <a:cs typeface="+mj-cs"/>
              </a:rPr>
              <a:t>MUUTAMA </a:t>
            </a:r>
            <a:r>
              <a:rPr lang="fi-FI" sz="3400" dirty="0" smtClean="0">
                <a:solidFill>
                  <a:srgbClr val="B13F9A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  <a:ea typeface="+mj-ea"/>
                <a:cs typeface="+mj-cs"/>
              </a:rPr>
              <a:t>AJATUS KIELTÄMISESTÄ</a:t>
            </a:r>
            <a:r>
              <a:rPr lang="fi-FI" sz="3400" dirty="0" smtClean="0">
                <a:solidFill>
                  <a:srgbClr val="564B3C"/>
                </a:solidFill>
              </a:rPr>
              <a:t> : </a:t>
            </a:r>
            <a:br>
              <a:rPr lang="fi-FI" sz="3400" dirty="0" smtClean="0">
                <a:solidFill>
                  <a:srgbClr val="564B3C"/>
                </a:solidFill>
              </a:rPr>
            </a:br>
            <a:r>
              <a:rPr lang="fi-FI" sz="3400" dirty="0" smtClean="0">
                <a:solidFill>
                  <a:srgbClr val="564B3C"/>
                </a:solidFill>
              </a:rPr>
              <a:t/>
            </a:r>
            <a:br>
              <a:rPr lang="fi-FI" sz="3400" dirty="0" smtClean="0">
                <a:solidFill>
                  <a:srgbClr val="564B3C"/>
                </a:solidFill>
              </a:rPr>
            </a:br>
            <a:endParaRPr lang="fi-FI" sz="3400" dirty="0" smtClean="0">
              <a:solidFill>
                <a:srgbClr val="564B3C"/>
              </a:solidFill>
            </a:endParaRPr>
          </a:p>
          <a:p>
            <a:pPr marL="114300" indent="0">
              <a:buClr>
                <a:srgbClr val="93A299"/>
              </a:buClr>
              <a:buNone/>
            </a:pPr>
            <a:r>
              <a:rPr lang="fi-FI" sz="3400" dirty="0" smtClean="0"/>
              <a:t>Jos </a:t>
            </a:r>
            <a:r>
              <a:rPr lang="fi-FI" sz="3400" dirty="0"/>
              <a:t>lasta tarvitsee </a:t>
            </a:r>
            <a:r>
              <a:rPr lang="fi-FI" sz="3400" dirty="0" smtClean="0"/>
              <a:t>kieltää, </a:t>
            </a:r>
            <a:r>
              <a:rPr lang="fi-FI" sz="3400" dirty="0"/>
              <a:t>niin muuta </a:t>
            </a:r>
            <a:r>
              <a:rPr lang="fi-FI" sz="3400" u="sng" dirty="0">
                <a:solidFill>
                  <a:schemeClr val="tx1"/>
                </a:solidFill>
              </a:rPr>
              <a:t>kiellot toimintaohjeiksi</a:t>
            </a:r>
            <a:r>
              <a:rPr lang="fi-FI" sz="3400" dirty="0" smtClean="0">
                <a:solidFill>
                  <a:schemeClr val="tx1"/>
                </a:solidFill>
              </a:rPr>
              <a:t>!</a:t>
            </a:r>
            <a:r>
              <a:rPr lang="fi-FI" sz="3400" b="1" dirty="0">
                <a:solidFill>
                  <a:schemeClr val="tx1"/>
                </a:solidFill>
              </a:rPr>
              <a:t> </a:t>
            </a:r>
            <a:r>
              <a:rPr lang="fi-FI" sz="3400" dirty="0" smtClean="0"/>
              <a:t>Näin </a:t>
            </a:r>
            <a:r>
              <a:rPr lang="fi-FI" sz="3400" dirty="0"/>
              <a:t>lapsi tietää mitä tahdot hänen tekevän</a:t>
            </a:r>
            <a:r>
              <a:rPr lang="fi-FI" sz="3400" dirty="0" smtClean="0"/>
              <a:t>!</a:t>
            </a:r>
          </a:p>
          <a:p>
            <a:pPr marL="114300" indent="0">
              <a:buClr>
                <a:srgbClr val="93A299"/>
              </a:buClr>
              <a:buNone/>
            </a:pPr>
            <a:endParaRPr lang="fi-FI" sz="1600" dirty="0"/>
          </a:p>
          <a:p>
            <a:pPr>
              <a:buFont typeface="Wingdings" panose="05000000000000000000" pitchFamily="2" charset="2"/>
              <a:buChar char="v"/>
            </a:pPr>
            <a:r>
              <a:rPr lang="fi-FI" sz="3400" i="1" dirty="0" smtClean="0"/>
              <a:t>älä </a:t>
            </a:r>
            <a:r>
              <a:rPr lang="fi-FI" sz="3400" i="1" dirty="0"/>
              <a:t>juokse</a:t>
            </a:r>
            <a:r>
              <a:rPr lang="fi-FI" sz="3400" dirty="0"/>
              <a:t> - kulje </a:t>
            </a:r>
            <a:r>
              <a:rPr lang="fi-FI" sz="3400" dirty="0" smtClean="0"/>
              <a:t>kävellen</a:t>
            </a:r>
            <a:endParaRPr lang="fi-FI" sz="3400" dirty="0"/>
          </a:p>
          <a:p>
            <a:pPr>
              <a:buFont typeface="Wingdings" panose="05000000000000000000" pitchFamily="2" charset="2"/>
              <a:buChar char="v"/>
            </a:pPr>
            <a:r>
              <a:rPr lang="fi-FI" sz="3400" i="1" dirty="0" smtClean="0"/>
              <a:t>älä </a:t>
            </a:r>
            <a:r>
              <a:rPr lang="fi-FI" sz="3400" i="1" dirty="0"/>
              <a:t>huuda</a:t>
            </a:r>
            <a:r>
              <a:rPr lang="fi-FI" sz="3400" dirty="0"/>
              <a:t> - puhu normaalilla </a:t>
            </a:r>
            <a:r>
              <a:rPr lang="fi-FI" sz="3400" dirty="0" smtClean="0"/>
              <a:t>äänellä</a:t>
            </a:r>
            <a:endParaRPr lang="fi-FI" sz="3400" dirty="0"/>
          </a:p>
          <a:p>
            <a:pPr>
              <a:buFont typeface="Wingdings" panose="05000000000000000000" pitchFamily="2" charset="2"/>
              <a:buChar char="v"/>
            </a:pPr>
            <a:r>
              <a:rPr lang="fi-FI" sz="3400" i="1" dirty="0" smtClean="0"/>
              <a:t>älä </a:t>
            </a:r>
            <a:r>
              <a:rPr lang="fi-FI" sz="3400" i="1" dirty="0"/>
              <a:t>keiku ruokapöydässä</a:t>
            </a:r>
            <a:r>
              <a:rPr lang="fi-FI" sz="3400" dirty="0"/>
              <a:t> – istu jalat pöydän alla ja pidä pylly penkillä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3400" i="1" dirty="0" smtClean="0"/>
              <a:t>älä </a:t>
            </a:r>
            <a:r>
              <a:rPr lang="fi-FI" sz="3400" i="1" dirty="0"/>
              <a:t>levitetä kaikkia leluja yhtä aikaa</a:t>
            </a:r>
            <a:r>
              <a:rPr lang="fi-FI" sz="3400" dirty="0"/>
              <a:t> - korjaa vanha leikki pois </a:t>
            </a:r>
            <a:r>
              <a:rPr lang="fi-FI" sz="3400" dirty="0" smtClean="0"/>
              <a:t>ja ota  uudet lelut sen jälkeen </a:t>
            </a:r>
            <a:endParaRPr lang="fi-FI" sz="3400" dirty="0"/>
          </a:p>
          <a:p>
            <a:pPr>
              <a:buFont typeface="Wingdings" panose="05000000000000000000" pitchFamily="2" charset="2"/>
              <a:buChar char="v"/>
            </a:pPr>
            <a:r>
              <a:rPr lang="fi-FI" sz="3400" i="1" dirty="0" smtClean="0"/>
              <a:t>ei </a:t>
            </a:r>
            <a:r>
              <a:rPr lang="fi-FI" sz="3400" i="1" dirty="0"/>
              <a:t>vaatteita voi </a:t>
            </a:r>
            <a:r>
              <a:rPr lang="fi-FI" sz="3400" i="1" dirty="0" smtClean="0"/>
              <a:t>jättää </a:t>
            </a:r>
            <a:r>
              <a:rPr lang="fi-FI" sz="3400" i="1" dirty="0"/>
              <a:t>lojumaan</a:t>
            </a:r>
            <a:r>
              <a:rPr lang="fi-FI" sz="3400" dirty="0"/>
              <a:t> </a:t>
            </a:r>
            <a:r>
              <a:rPr lang="fi-FI" sz="3400" dirty="0" smtClean="0"/>
              <a:t>noin– </a:t>
            </a:r>
            <a:r>
              <a:rPr lang="fi-FI" sz="3400" dirty="0"/>
              <a:t>nosta vaatteet naulakkoon </a:t>
            </a:r>
            <a:endParaRPr lang="fi-FI" sz="3400" dirty="0" smtClean="0"/>
          </a:p>
          <a:p>
            <a:pPr marL="0" indent="0">
              <a:buNone/>
            </a:pPr>
            <a:endParaRPr lang="fi-FI" sz="16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321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i-FI" sz="2400" dirty="0" smtClean="0"/>
              <a:t>PALAUTTEEN MERKITYS LAPSEN TOIMINNAN OHJAAMISESSA</a:t>
            </a:r>
            <a:endParaRPr lang="fi-FI" sz="2400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468319" y="1196752"/>
            <a:ext cx="8363272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 smtClean="0"/>
              <a:t> </a:t>
            </a:r>
            <a:r>
              <a:rPr lang="fi-FI" sz="2000" b="1" dirty="0" smtClean="0"/>
              <a:t>Palautteen </a:t>
            </a:r>
            <a:r>
              <a:rPr lang="fi-FI" sz="2000" b="1" dirty="0" smtClean="0"/>
              <a:t>avulla lapsi</a:t>
            </a:r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r>
              <a:rPr lang="fi-FI" sz="1800" b="1" dirty="0" smtClean="0"/>
              <a:t>saa </a:t>
            </a:r>
            <a:r>
              <a:rPr lang="fi-FI" sz="1800" b="1" dirty="0" smtClean="0"/>
              <a:t>tietoa itsestään</a:t>
            </a:r>
          </a:p>
          <a:p>
            <a:r>
              <a:rPr lang="fi-FI" sz="1800" b="1" dirty="0" smtClean="0"/>
              <a:t>pohtii omaa toimintaansa suhteessa niihin toiveisiin, joita hänelle on asetettu tai joita hän on itse itselleen asettanut</a:t>
            </a:r>
          </a:p>
          <a:p>
            <a:r>
              <a:rPr lang="fi-FI" sz="1800" b="1" dirty="0"/>
              <a:t>e</a:t>
            </a:r>
            <a:r>
              <a:rPr lang="fi-FI" sz="1800" b="1" dirty="0" smtClean="0"/>
              <a:t>päonnistuessaan hän ymmärtää, että voi  yrittää uudelleen ja onnistua seuraavalla kerralla</a:t>
            </a:r>
          </a:p>
          <a:p>
            <a:r>
              <a:rPr lang="fi-FI" sz="1800" b="1" dirty="0"/>
              <a:t>myönteinen palaute vahvistaa lapsen uskoa itseensä ja omiin </a:t>
            </a:r>
            <a:r>
              <a:rPr lang="fi-FI" sz="1800" b="1" dirty="0" smtClean="0"/>
              <a:t>taitoihinsa</a:t>
            </a:r>
          </a:p>
          <a:p>
            <a:r>
              <a:rPr lang="fi-FI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rakentaa itsetuntoaan</a:t>
            </a:r>
            <a:r>
              <a:rPr lang="fi-FI" sz="1800" b="1" dirty="0" smtClean="0"/>
              <a:t>, joka on totuudenmukainen käsitys itsestä, </a:t>
            </a:r>
            <a:r>
              <a:rPr lang="fi-FI" sz="1800" b="1" dirty="0"/>
              <a:t>omista </a:t>
            </a:r>
            <a:r>
              <a:rPr lang="fi-FI" sz="1800" b="1" dirty="0" smtClean="0"/>
              <a:t>ominaisuuksista </a:t>
            </a:r>
            <a:r>
              <a:rPr lang="fi-FI" sz="1800" b="1" dirty="0"/>
              <a:t>ja </a:t>
            </a:r>
            <a:r>
              <a:rPr lang="fi-FI" sz="1800" b="1" dirty="0" smtClean="0"/>
              <a:t>taidoista sekä omasta arvosta</a:t>
            </a:r>
            <a:br>
              <a:rPr lang="fi-FI" sz="1800" b="1" dirty="0" smtClean="0"/>
            </a:br>
            <a:endParaRPr lang="fi-FI" sz="1800" b="1" dirty="0" smtClean="0"/>
          </a:p>
          <a:p>
            <a:r>
              <a:rPr lang="fi-FI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fi-FI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akentaa minäkuvaansa: </a:t>
            </a:r>
            <a:r>
              <a:rPr lang="fi-FI" sz="1800" b="1" dirty="0" smtClean="0"/>
              <a:t/>
            </a:r>
            <a:br>
              <a:rPr lang="fi-FI" sz="1800" b="1" dirty="0" smtClean="0"/>
            </a:br>
            <a:r>
              <a:rPr lang="fi-FI" sz="1800" b="1" dirty="0" smtClean="0"/>
              <a:t>millainen minä olen (reaaliminäkäsitys)</a:t>
            </a:r>
            <a:br>
              <a:rPr lang="fi-FI" sz="1800" b="1" dirty="0" smtClean="0"/>
            </a:br>
            <a:r>
              <a:rPr lang="fi-FI" sz="1800" b="1" dirty="0" smtClean="0"/>
              <a:t>millainen minä haluaisin </a:t>
            </a:r>
            <a:r>
              <a:rPr lang="fi-FI" sz="1800" b="1" dirty="0"/>
              <a:t>olla (</a:t>
            </a:r>
            <a:r>
              <a:rPr lang="fi-FI" sz="1800" b="1" dirty="0" smtClean="0"/>
              <a:t>ihanneminäkäsitys)</a:t>
            </a:r>
            <a:br>
              <a:rPr lang="fi-FI" sz="1800" b="1" dirty="0" smtClean="0"/>
            </a:br>
            <a:r>
              <a:rPr lang="fi-FI" sz="1800" b="1" dirty="0" smtClean="0"/>
              <a:t>millaisena </a:t>
            </a:r>
            <a:r>
              <a:rPr lang="fi-FI" sz="1800" b="1" dirty="0"/>
              <a:t>muut </a:t>
            </a:r>
            <a:r>
              <a:rPr lang="fi-FI" sz="1800" b="1" dirty="0" smtClean="0"/>
              <a:t>minua </a:t>
            </a:r>
            <a:r>
              <a:rPr lang="fi-FI" sz="1800" b="1" dirty="0"/>
              <a:t>pitävät</a:t>
            </a:r>
            <a:r>
              <a:rPr lang="fi-FI" sz="1800" b="1" dirty="0" smtClean="0"/>
              <a:t>( normatiivinen minäkäsitys)</a:t>
            </a:r>
          </a:p>
        </p:txBody>
      </p:sp>
    </p:spTree>
    <p:extLst>
      <p:ext uri="{BB962C8B-B14F-4D97-AF65-F5344CB8AC3E}">
        <p14:creationId xmlns:p14="http://schemas.microsoft.com/office/powerpoint/2010/main" val="275703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/>
              <a:t>Palautetta voi antaa: </a:t>
            </a:r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 smtClean="0">
                <a:solidFill>
                  <a:schemeClr val="accent2">
                    <a:lumMod val="75000"/>
                  </a:schemeClr>
                </a:solidFill>
              </a:rPr>
              <a:t>toteavasti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fi-FI" b="1" dirty="0">
                <a:solidFill>
                  <a:schemeClr val="bg2">
                    <a:lumMod val="25000"/>
                  </a:schemeClr>
                </a:solidFill>
              </a:rPr>
              <a:t>ohjaavasti, </a:t>
            </a:r>
            <a:r>
              <a:rPr lang="fi-FI" b="1" dirty="0" smtClean="0">
                <a:solidFill>
                  <a:schemeClr val="accent2">
                    <a:lumMod val="75000"/>
                  </a:schemeClr>
                </a:solidFill>
              </a:rPr>
              <a:t>kannustavasti </a:t>
            </a:r>
            <a:r>
              <a:rPr lang="fi-FI" b="1" dirty="0" smtClean="0"/>
              <a:t>tai </a:t>
            </a:r>
            <a:r>
              <a:rPr lang="fi-FI" b="1" dirty="0">
                <a:solidFill>
                  <a:schemeClr val="tx2">
                    <a:lumMod val="50000"/>
                  </a:schemeClr>
                </a:solidFill>
              </a:rPr>
              <a:t>korjaavasti, </a:t>
            </a:r>
            <a:r>
              <a:rPr lang="fi-FI" b="1" dirty="0"/>
              <a:t>jolloin palautteeseen liittyy myös toiminnan jatkoa ohjaava ajatus</a:t>
            </a:r>
            <a:r>
              <a:rPr lang="fi-FI" b="1" dirty="0" smtClean="0"/>
              <a:t>.</a:t>
            </a:r>
            <a:r>
              <a:rPr lang="fi-FI" sz="1600" dirty="0" smtClean="0"/>
              <a:t/>
            </a:r>
            <a:br>
              <a:rPr lang="fi-FI" sz="1600" dirty="0" smtClean="0"/>
            </a:br>
            <a:endParaRPr lang="fi-FI" sz="1600" dirty="0"/>
          </a:p>
          <a:p>
            <a:pPr marL="0" indent="0">
              <a:buNone/>
            </a:pPr>
            <a:r>
              <a:rPr lang="fi-FI" b="1" dirty="0" smtClean="0"/>
              <a:t>sanallisesti </a:t>
            </a:r>
            <a:r>
              <a:rPr lang="fi-FI" b="1" dirty="0"/>
              <a:t>tai sanattomasti, ilmein, elein, koskettamalla </a:t>
            </a:r>
            <a:r>
              <a:rPr lang="fi-FI" b="1" dirty="0" smtClean="0"/>
              <a:t/>
            </a:r>
            <a:br>
              <a:rPr lang="fi-FI" b="1" dirty="0" smtClean="0"/>
            </a:br>
            <a:endParaRPr lang="fi-FI" b="1" dirty="0"/>
          </a:p>
          <a:p>
            <a:r>
              <a:rPr lang="fi-FI" b="1" dirty="0"/>
              <a:t>muiden kuullen tai kahden kesken, myös vertaisryhmä voi antaa jäsenelleen </a:t>
            </a:r>
            <a:r>
              <a:rPr lang="fi-FI" b="1" dirty="0" smtClean="0"/>
              <a:t>palautetta</a:t>
            </a:r>
            <a:br>
              <a:rPr lang="fi-FI" b="1" dirty="0" smtClean="0"/>
            </a:br>
            <a:endParaRPr lang="fi-FI" b="1" dirty="0"/>
          </a:p>
          <a:p>
            <a:r>
              <a:rPr lang="fi-FI" b="1" dirty="0"/>
              <a:t>TÄRKEÄÄ ON OIKEA AJOITUS: mitä pienempi/haastavammin käyttäytyvä lapsi, sitä nopeammin palaute oikeansuuntaisesta </a:t>
            </a:r>
            <a:r>
              <a:rPr lang="fi-FI" b="1" dirty="0" smtClean="0"/>
              <a:t>toiminnasta annetaan</a:t>
            </a:r>
            <a:br>
              <a:rPr lang="fi-FI" b="1" dirty="0" smtClean="0"/>
            </a:br>
            <a:endParaRPr lang="fi-FI" b="1" dirty="0" smtClean="0"/>
          </a:p>
          <a:p>
            <a:r>
              <a:rPr lang="fi-FI" b="1" dirty="0" smtClean="0"/>
              <a:t>TÄRKEÄÄ on ymmärtää, ettei  lapsi ole valmis. Se on tärkeää kertoa myös lapselle –keskeneräinen on riittävän hyvää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34503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7606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2000" b="1" dirty="0" smtClean="0"/>
              <a:t>Myönteinen palaute</a:t>
            </a:r>
            <a:br>
              <a:rPr lang="fi-FI" sz="2000" b="1" dirty="0" smtClean="0"/>
            </a:br>
            <a:endParaRPr lang="fi-FI" sz="2000" b="1" dirty="0" smtClean="0"/>
          </a:p>
          <a:p>
            <a:r>
              <a:rPr lang="fi-FI" sz="1800" b="1" dirty="0"/>
              <a:t>v</a:t>
            </a:r>
            <a:r>
              <a:rPr lang="fi-FI" sz="1800" b="1" dirty="0" smtClean="0"/>
              <a:t>aikuttaa tutkitusti tehokkaammin kuin kielteinen palaute</a:t>
            </a:r>
            <a:br>
              <a:rPr lang="fi-FI" sz="1800" b="1" dirty="0" smtClean="0"/>
            </a:br>
            <a:endParaRPr lang="fi-FI" sz="1800" b="1" dirty="0" smtClean="0"/>
          </a:p>
          <a:p>
            <a:r>
              <a:rPr lang="fi-FI" sz="1800" b="1" dirty="0"/>
              <a:t>v</a:t>
            </a:r>
            <a:r>
              <a:rPr lang="fi-FI" sz="1800" b="1" dirty="0" smtClean="0"/>
              <a:t>aikuttaa  lapsen motivaatioon</a:t>
            </a:r>
            <a:br>
              <a:rPr lang="fi-FI" sz="1800" b="1" dirty="0" smtClean="0"/>
            </a:br>
            <a:endParaRPr lang="fi-FI" sz="1800" b="1" dirty="0" smtClean="0"/>
          </a:p>
          <a:p>
            <a:r>
              <a:rPr lang="fi-FI" sz="1800" b="1" dirty="0" smtClean="0"/>
              <a:t>Vaikuttaa  lapsen kykyyn toimia oikein</a:t>
            </a:r>
            <a:br>
              <a:rPr lang="fi-FI" sz="1800" b="1" dirty="0" smtClean="0"/>
            </a:br>
            <a:endParaRPr lang="fi-FI" sz="1800" b="1" dirty="0" smtClean="0"/>
          </a:p>
          <a:p>
            <a:pPr marL="0" indent="0">
              <a:buNone/>
            </a:pPr>
            <a:r>
              <a:rPr lang="fi-FI" sz="1800" b="1" dirty="0" smtClean="0"/>
              <a:t>=&gt; jokaisen lapsen tulee saada positiivista  palautetta ja onnistumisen kokemuksia</a:t>
            </a:r>
            <a:br>
              <a:rPr lang="fi-FI" sz="1800" b="1" dirty="0" smtClean="0"/>
            </a:br>
            <a:r>
              <a:rPr lang="fi-FI" sz="1800" b="1" dirty="0" smtClean="0"/>
              <a:t/>
            </a:r>
            <a:br>
              <a:rPr lang="fi-FI" sz="1800" b="1" dirty="0" smtClean="0"/>
            </a:br>
            <a:r>
              <a:rPr lang="fi-FI" sz="1800" b="1" dirty="0" smtClean="0"/>
              <a:t>=&gt; kasvattajan tehtävä on huomata  lapsen onnistumiset, auttaa  lasta onnistumaan, luoda onnistumisen paikkoja ja antaa niissä tilanteissa hyvää, myönteistä ja kannustavaa palautetta! </a:t>
            </a:r>
            <a:br>
              <a:rPr lang="fi-FI" sz="1800" b="1" dirty="0" smtClean="0"/>
            </a:br>
            <a:endParaRPr lang="fi-FI" sz="1800" b="1" dirty="0" smtClean="0"/>
          </a:p>
          <a:p>
            <a:r>
              <a:rPr lang="fi-FI" sz="1900" b="1" dirty="0" smtClean="0">
                <a:solidFill>
                  <a:schemeClr val="bg1">
                    <a:lumMod val="50000"/>
                  </a:schemeClr>
                </a:solidFill>
              </a:rPr>
              <a:t>Positiivisen ja kannustavan palautteen antaminen on itsessään osa lapsen kasvun tukemista ja ohjaamista, sen tarkoituksena on edistää lapsen itsetunnon ja minäkuvan muotoutumista terveeksi ja vahvaksi. </a:t>
            </a:r>
            <a:br>
              <a:rPr lang="fi-FI" sz="19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fi-FI" sz="1900" b="1" dirty="0" smtClean="0">
                <a:solidFill>
                  <a:schemeClr val="bg1">
                    <a:lumMod val="50000"/>
                  </a:schemeClr>
                </a:solidFill>
              </a:rPr>
              <a:t>Sitä kautta lapsi oppii vähitellen ottamaan vastuuta myös omista valinnoistaan, teoistaan  ja itsestään </a:t>
            </a:r>
          </a:p>
          <a:p>
            <a:endParaRPr lang="fi-FI" sz="1800" b="1" dirty="0" smtClean="0"/>
          </a:p>
          <a:p>
            <a:r>
              <a:rPr lang="fi-FI" sz="1800" b="1" dirty="0"/>
              <a:t>määrätietoisesti käytettynä se vahvistaa ja edistää lapsen toivottua käytöstä</a:t>
            </a:r>
          </a:p>
          <a:p>
            <a:endParaRPr lang="fi-FI" sz="2000" dirty="0" smtClean="0"/>
          </a:p>
          <a:p>
            <a:endParaRPr lang="fi-FI" sz="2000" b="1" dirty="0"/>
          </a:p>
        </p:txBody>
      </p:sp>
    </p:spTree>
    <p:extLst>
      <p:ext uri="{BB962C8B-B14F-4D97-AF65-F5344CB8AC3E}">
        <p14:creationId xmlns:p14="http://schemas.microsoft.com/office/powerpoint/2010/main" val="193229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87220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/>
              <a:t/>
            </a:r>
            <a:br>
              <a:rPr lang="fi-FI" sz="2800" dirty="0"/>
            </a:b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2800" dirty="0" smtClean="0">
                <a:effectLst/>
              </a:rPr>
              <a:t/>
            </a:r>
            <a:br>
              <a:rPr lang="fi-FI" sz="2800" dirty="0" smtClean="0">
                <a:effectLst/>
              </a:rPr>
            </a:br>
            <a:r>
              <a:rPr lang="fi-FI" sz="2800" dirty="0" smtClean="0">
                <a:effectLst/>
              </a:rPr>
              <a:t/>
            </a:r>
            <a:br>
              <a:rPr lang="fi-FI" sz="2800" dirty="0" smtClean="0">
                <a:effectLst/>
              </a:rPr>
            </a:br>
            <a:r>
              <a:rPr lang="fi-FI" sz="2800" dirty="0" smtClean="0">
                <a:effectLst/>
              </a:rPr>
              <a:t/>
            </a:r>
            <a:br>
              <a:rPr lang="fi-FI" sz="2800" dirty="0" smtClean="0">
                <a:effectLst/>
              </a:rPr>
            </a:br>
            <a:r>
              <a:rPr lang="fi-FI" sz="2800" dirty="0">
                <a:effectLst/>
              </a:rPr>
              <a:t/>
            </a:r>
            <a:br>
              <a:rPr lang="fi-FI" sz="2800" dirty="0">
                <a:effectLst/>
              </a:rPr>
            </a:br>
            <a:r>
              <a:rPr lang="fi-FI" sz="2800" dirty="0" smtClean="0">
                <a:effectLst/>
              </a:rPr>
              <a:t/>
            </a:r>
            <a:br>
              <a:rPr lang="fi-FI" sz="2800" dirty="0" smtClean="0">
                <a:effectLst/>
              </a:rPr>
            </a:br>
            <a:r>
              <a:rPr lang="fi-FI" sz="2800" dirty="0">
                <a:effectLst/>
              </a:rPr>
              <a:t/>
            </a:r>
            <a:br>
              <a:rPr lang="fi-FI" sz="2800" dirty="0">
                <a:effectLst/>
              </a:rPr>
            </a:br>
            <a:r>
              <a:rPr lang="fi-FI" sz="2800" dirty="0" smtClean="0">
                <a:effectLst/>
              </a:rPr>
              <a:t/>
            </a:r>
            <a:br>
              <a:rPr lang="fi-FI" sz="2800" dirty="0" smtClean="0">
                <a:effectLst/>
              </a:rPr>
            </a:br>
            <a:r>
              <a:rPr lang="fi-FI" sz="2800" dirty="0" smtClean="0">
                <a:effectLst/>
              </a:rPr>
              <a:t/>
            </a:r>
            <a:br>
              <a:rPr lang="fi-FI" sz="2800" dirty="0" smtClean="0">
                <a:effectLst/>
              </a:rPr>
            </a:br>
            <a:r>
              <a:rPr lang="fi-FI" sz="2800" dirty="0">
                <a:effectLst/>
              </a:rPr>
              <a:t/>
            </a:r>
            <a:br>
              <a:rPr lang="fi-FI" sz="2800" dirty="0">
                <a:effectLst/>
              </a:rPr>
            </a:br>
            <a:r>
              <a:rPr lang="fi-FI" sz="2800" dirty="0" smtClean="0">
                <a:effectLst/>
              </a:rPr>
              <a:t/>
            </a:r>
            <a:br>
              <a:rPr lang="fi-FI" sz="2800" dirty="0" smtClean="0">
                <a:effectLst/>
              </a:rPr>
            </a:br>
            <a:r>
              <a:rPr lang="fi-FI" sz="2800" dirty="0">
                <a:effectLst/>
              </a:rPr>
              <a:t/>
            </a:r>
            <a:br>
              <a:rPr lang="fi-FI" sz="2800" dirty="0">
                <a:effectLst/>
              </a:rPr>
            </a:br>
            <a:r>
              <a:rPr lang="fi-FI" sz="2800" dirty="0" smtClean="0">
                <a:effectLst/>
              </a:rPr>
              <a:t/>
            </a:r>
            <a:br>
              <a:rPr lang="fi-FI" sz="2800" dirty="0" smtClean="0">
                <a:effectLst/>
              </a:rPr>
            </a:br>
            <a:r>
              <a:rPr lang="fi-FI" sz="2800" b="1" dirty="0" smtClean="0">
                <a:effectLst/>
              </a:rPr>
              <a:t>Erilaisia </a:t>
            </a:r>
            <a:r>
              <a:rPr lang="fi-FI" sz="2800" b="1" dirty="0">
                <a:effectLst/>
              </a:rPr>
              <a:t>tapoja antaa myönteistä palautetta 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2000" dirty="0">
                <a:effectLst/>
              </a:rPr>
              <a:t/>
            </a:r>
            <a:br>
              <a:rPr lang="fi-FI" sz="2000" dirty="0">
                <a:effectLst/>
              </a:rPr>
            </a:br>
            <a:r>
              <a:rPr lang="fi-FI" sz="2000" b="1" dirty="0">
                <a:effectLst/>
              </a:rPr>
              <a:t>Jokaisessa on oma kauneutensa, se on vain löydettävä. </a:t>
            </a:r>
            <a:br>
              <a:rPr lang="fi-FI" sz="2000" b="1" dirty="0">
                <a:effectLst/>
              </a:rPr>
            </a:br>
            <a:r>
              <a:rPr lang="fi-FI" sz="2000" b="1" dirty="0">
                <a:effectLst/>
              </a:rPr>
              <a:t>Siitä mihin kiinnitämme huomiomme tulee todellisuutta ja se lisääntyy!</a:t>
            </a:r>
            <a:r>
              <a:rPr lang="fi-FI" sz="2000" dirty="0">
                <a:effectLst/>
              </a:rPr>
              <a:t/>
            </a:r>
            <a:br>
              <a:rPr lang="fi-FI" sz="2000" dirty="0">
                <a:effectLst/>
              </a:rPr>
            </a:br>
            <a:r>
              <a:rPr lang="fi-FI" sz="2000" dirty="0">
                <a:effectLst/>
              </a:rPr>
              <a:t> </a:t>
            </a:r>
            <a:br>
              <a:rPr lang="fi-FI" sz="2000" dirty="0">
                <a:effectLst/>
              </a:rPr>
            </a:b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>
          <a:xfrm>
            <a:off x="467544" y="1916832"/>
            <a:ext cx="4038600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600" b="1" dirty="0" smtClean="0"/>
              <a:t>Kiittäminen</a:t>
            </a:r>
          </a:p>
          <a:p>
            <a:pPr marL="0" indent="0">
              <a:buNone/>
            </a:pPr>
            <a:r>
              <a:rPr lang="fi-FI" sz="1800" b="1" dirty="0" smtClean="0"/>
              <a:t>Luonteva </a:t>
            </a:r>
            <a:r>
              <a:rPr lang="fi-FI" sz="1800" b="1" dirty="0"/>
              <a:t>tapa antaa lapselle myönteistä palautetta, samalla hän saa hyvän mallin ja oppii kiittämään toisia</a:t>
            </a:r>
            <a:r>
              <a:rPr lang="fi-FI" sz="1800" b="1" dirty="0" smtClean="0"/>
              <a:t>.</a:t>
            </a:r>
            <a:r>
              <a:rPr lang="fi-FI" sz="1800" b="1" dirty="0"/>
              <a:t> </a:t>
            </a:r>
            <a:r>
              <a:rPr lang="fi-FI" sz="1800" b="1" dirty="0" smtClean="0"/>
              <a:t/>
            </a:r>
            <a:br>
              <a:rPr lang="fi-FI" sz="1800" b="1" dirty="0" smtClean="0"/>
            </a:br>
            <a:endParaRPr lang="fi-FI" sz="18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fi-FI" sz="1800" b="1" dirty="0"/>
              <a:t>kiitos, kun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1800" b="1" dirty="0" smtClean="0"/>
              <a:t>olipa </a:t>
            </a:r>
            <a:r>
              <a:rPr lang="fi-FI" sz="1800" b="1" dirty="0"/>
              <a:t>kiva, kun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1800" b="1" dirty="0"/>
              <a:t>ilahduin, </a:t>
            </a:r>
            <a:r>
              <a:rPr lang="fi-FI" sz="1800" b="1" dirty="0" smtClean="0"/>
              <a:t>kun</a:t>
            </a:r>
          </a:p>
          <a:p>
            <a:pPr>
              <a:buFont typeface="Wingdings" panose="05000000000000000000" pitchFamily="2" charset="2"/>
              <a:buChar char="v"/>
            </a:pPr>
            <a:endParaRPr lang="fi-FI" sz="1800" b="1" dirty="0"/>
          </a:p>
          <a:p>
            <a:pPr marL="0" indent="0">
              <a:buNone/>
            </a:pPr>
            <a:r>
              <a:rPr lang="fi-FI" sz="1800" b="1" dirty="0"/>
              <a:t>Kokeile viikon ajan kiittää lasta kaikenlaisista asioista, joita hänen kuuluukin tehdä. Miten kiitos vaikuttaa?</a:t>
            </a:r>
          </a:p>
          <a:p>
            <a:pPr>
              <a:buFont typeface="Wingdings" panose="05000000000000000000" pitchFamily="2" charset="2"/>
              <a:buChar char="v"/>
            </a:pPr>
            <a:endParaRPr lang="fi-FI" sz="1600" dirty="0" smtClean="0"/>
          </a:p>
          <a:p>
            <a:pPr marL="0" indent="0">
              <a:buNone/>
            </a:pPr>
            <a:endParaRPr lang="fi-FI" sz="1600" dirty="0"/>
          </a:p>
          <a:p>
            <a:endParaRPr lang="fi-FI" sz="160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3"/>
          </p:nvPr>
        </p:nvSpPr>
        <p:spPr>
          <a:xfrm>
            <a:off x="4572000" y="1916832"/>
            <a:ext cx="4392488" cy="45365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1600" b="1" dirty="0"/>
              <a:t>Sanaton kehuminen  </a:t>
            </a:r>
          </a:p>
          <a:p>
            <a:pPr marL="0" indent="0">
              <a:buNone/>
            </a:pPr>
            <a:r>
              <a:rPr lang="fi-FI" sz="1800" b="1" dirty="0"/>
              <a:t>Sanaton kehu on monissa tilanteissa kätevä, se on kuin salainen koodi</a:t>
            </a:r>
            <a:br>
              <a:rPr lang="fi-FI" sz="1800" b="1" dirty="0"/>
            </a:br>
            <a:endParaRPr lang="fi-FI" sz="1800" b="1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1800" b="1" dirty="0" err="1"/>
              <a:t>peukuttaminen</a:t>
            </a:r>
            <a:endParaRPr lang="fi-FI" sz="1800" b="1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1800" b="1" dirty="0"/>
              <a:t>hiusten pörröttäminen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1800" b="1" dirty="0"/>
              <a:t>ihastele lapsen aikaansaannosta näyttelemällä hämmästynyttä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1800" b="1" dirty="0"/>
              <a:t>ota kameralla kuva siitä, mitä lapsi on tehnyt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1800" b="1" dirty="0"/>
              <a:t>pyydä toista aikuista katsomaan mitä lapsi on </a:t>
            </a:r>
            <a:r>
              <a:rPr lang="fi-FI" sz="1800" b="1" dirty="0" smtClean="0"/>
              <a:t>tehnyt</a:t>
            </a:r>
          </a:p>
          <a:p>
            <a:pPr marL="0" indent="0">
              <a:buNone/>
            </a:pPr>
            <a:r>
              <a:rPr lang="fi-FI" sz="1800" b="1" dirty="0"/>
              <a:t>Sopikaa lapsiryhmän kanssa jokin merkki, jonka avulla kaikki voivat kehua ja kannustaa toisiaan, aina kun siihen on vähäisintäkin aihetta </a:t>
            </a:r>
            <a:r>
              <a:rPr lang="fi-FI" sz="1800" b="1" dirty="0">
                <a:sym typeface="Wingdings" panose="05000000000000000000" pitchFamily="2" charset="2"/>
              </a:rPr>
              <a:t></a:t>
            </a:r>
            <a:endParaRPr lang="fi-FI" sz="1800" b="1" dirty="0"/>
          </a:p>
          <a:p>
            <a:pPr lvl="0">
              <a:buFont typeface="Wingdings" panose="05000000000000000000" pitchFamily="2" charset="2"/>
              <a:buChar char="v"/>
            </a:pPr>
            <a:endParaRPr lang="fi-FI" sz="1600" dirty="0"/>
          </a:p>
          <a:p>
            <a:pPr marL="0" indent="0">
              <a:buNone/>
            </a:pP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69796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>
          <a:xfrm>
            <a:off x="4648200" y="1916832"/>
            <a:ext cx="4038600" cy="4209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600" b="1" u="sng" dirty="0"/>
              <a:t>Onnistumisten päiväkirja:</a:t>
            </a:r>
            <a:r>
              <a:rPr lang="fi-FI" sz="1600" b="1" dirty="0"/>
              <a:t/>
            </a:r>
            <a:br>
              <a:rPr lang="fi-FI" sz="1600" b="1" dirty="0"/>
            </a:br>
            <a:endParaRPr lang="fi-FI" sz="1600" b="1" dirty="0"/>
          </a:p>
          <a:p>
            <a:r>
              <a:rPr lang="fi-FI" sz="2000" b="1" dirty="0"/>
              <a:t>Tehdään taitoja näkyviksi, jotta huomataan, että ne syntyvät harjoittelun kautta.</a:t>
            </a:r>
            <a:br>
              <a:rPr lang="fi-FI" sz="2000" b="1" dirty="0"/>
            </a:br>
            <a:r>
              <a:rPr lang="fi-FI" sz="2000" b="1" dirty="0"/>
              <a:t/>
            </a:r>
            <a:br>
              <a:rPr lang="fi-FI" sz="2000" b="1" dirty="0"/>
            </a:br>
            <a:r>
              <a:rPr lang="fi-FI" sz="2000" b="1" dirty="0"/>
              <a:t>Pohditaan, miten onnistuminen on saavutettu, mitä taitoja siihen tarvittiin, miten siihen valmistauduttiin ja mikä oli onnistumisessa tärkeintä?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3"/>
          </p:nvPr>
        </p:nvSpPr>
        <p:spPr>
          <a:xfrm>
            <a:off x="365760" y="2060848"/>
            <a:ext cx="4041648" cy="4065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600" b="1" u="sng" dirty="0"/>
              <a:t>Hyvien asioiden päiväkirja: </a:t>
            </a:r>
          </a:p>
          <a:p>
            <a:r>
              <a:rPr lang="fi-FI" b="1" dirty="0"/>
              <a:t/>
            </a:r>
            <a:br>
              <a:rPr lang="fi-FI" b="1" dirty="0"/>
            </a:br>
            <a:r>
              <a:rPr lang="fi-FI" b="1" dirty="0"/>
              <a:t>Tehdään näkyväksi, että lapsen päivässä tapahtuu paljon hyviä asioita. </a:t>
            </a:r>
            <a:br>
              <a:rPr lang="fi-FI" b="1" dirty="0"/>
            </a:br>
            <a:endParaRPr lang="fi-FI" b="1" dirty="0"/>
          </a:p>
          <a:p>
            <a:r>
              <a:rPr lang="fi-FI" b="1" dirty="0"/>
              <a:t>Se muuttaa paitsi kasvattajien myös lapsen ja vanhempien tapaa  katsoa lasta!</a:t>
            </a:r>
            <a:br>
              <a:rPr lang="fi-FI" b="1" dirty="0"/>
            </a:b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04486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">
  <a:themeElements>
    <a:clrScheme name="Retr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2145</TotalTime>
  <Words>1387</Words>
  <Application>Microsoft Office PowerPoint</Application>
  <PresentationFormat>Näytössä katseltava diaesitys (4:3)</PresentationFormat>
  <Paragraphs>131</Paragraphs>
  <Slides>13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Calibri</vt:lpstr>
      <vt:lpstr>Calibri Light</vt:lpstr>
      <vt:lpstr>Palatino Linotype</vt:lpstr>
      <vt:lpstr>Wingdings</vt:lpstr>
      <vt:lpstr>Retro</vt:lpstr>
      <vt:lpstr>           HUOMAA HYVÄ LAPSESSA MYÖNTEISEN VUOROVAIKUTUSSUHTEEN LUOMINEN (Kouvolan kaupungin varhaiskasvatuksen kuraattori Kirsi Ollikainen) </vt:lpstr>
      <vt:lpstr>LAPSEN  KOHTAAMINEN</vt:lpstr>
      <vt:lpstr>PowerPoint-esitys</vt:lpstr>
      <vt:lpstr>PowerPoint-esitys</vt:lpstr>
      <vt:lpstr>PALAUTTEEN MERKITYS LAPSEN TOIMINNAN OHJAAMISESSA</vt:lpstr>
      <vt:lpstr>PowerPoint-esitys</vt:lpstr>
      <vt:lpstr>PowerPoint-esitys</vt:lpstr>
      <vt:lpstr>               Erilaisia tapoja antaa myönteistä palautetta   Jokaisessa on oma kauneutensa, se on vain löydettävä.  Siitä mihin kiinnitämme huomiomme tulee todellisuutta ja se lisääntyy!   </vt:lpstr>
      <vt:lpstr>PowerPoint-esitys</vt:lpstr>
      <vt:lpstr>PowerPoint-esitys</vt:lpstr>
      <vt:lpstr>PowerPoint-esitys</vt:lpstr>
      <vt:lpstr>Lopuksi</vt:lpstr>
      <vt:lpstr>PowerPoint-esitys</vt:lpstr>
    </vt:vector>
  </TitlesOfParts>
  <Company>KS-Tieto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HUOMAA HYVÄ LAPSESSA Kymintehtaan päiväkodin suunnittelupäivän alustus 6.8.2015</dc:title>
  <dc:creator>Ollikainen Kirsi</dc:creator>
  <cp:lastModifiedBy>Paronen Johanna</cp:lastModifiedBy>
  <cp:revision>191</cp:revision>
  <cp:lastPrinted>2015-08-03T10:07:15Z</cp:lastPrinted>
  <dcterms:created xsi:type="dcterms:W3CDTF">2015-06-03T07:45:30Z</dcterms:created>
  <dcterms:modified xsi:type="dcterms:W3CDTF">2020-05-01T05:43:55Z</dcterms:modified>
</cp:coreProperties>
</file>