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4" r:id="rId6"/>
    <p:sldId id="265" r:id="rId7"/>
    <p:sldId id="260" r:id="rId8"/>
    <p:sldId id="261" r:id="rId9"/>
    <p:sldId id="263" r:id="rId10"/>
    <p:sldId id="262"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i-FI" smtClean="0"/>
              <a:t>Muokkaa perustyyl. napsautt.</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i-FI" smtClean="0"/>
              <a:t>Muokkaa perustyyl. napsautt.</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i-FI" smtClean="0"/>
              <a:t>Muokkaa perustyyl. napsautt.</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i-FI" smtClean="0"/>
              <a:t>Muokkaa perustyyl. napsautt.</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i-FI" smtClean="0"/>
              <a:t>Muokkaa perustyyl. napsautt.</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3" name="Date Placeholder 2"/>
          <p:cNvSpPr>
            <a:spLocks noGrp="1"/>
          </p:cNvSpPr>
          <p:nvPr>
            <p:ph type="dt" sz="half" idx="10"/>
          </p:nvPr>
        </p:nvSpPr>
        <p:spPr/>
        <p:txBody>
          <a:bodyPr/>
          <a:lstStyle/>
          <a:p>
            <a:fld id="{48A87A34-81AB-432B-8DAE-1953F412C126}" type="datetimeFigureOut">
              <a:rPr lang="en-US" dirty="0"/>
              <a:t>3/18/2021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i-FI" smtClean="0"/>
              <a:t>Muokkaa perustyyl. napsautt.</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3" name="Date Placeholder 2"/>
          <p:cNvSpPr>
            <a:spLocks noGrp="1"/>
          </p:cNvSpPr>
          <p:nvPr>
            <p:ph type="dt" sz="half" idx="10"/>
          </p:nvPr>
        </p:nvSpPr>
        <p:spPr/>
        <p:txBody>
          <a:bodyPr/>
          <a:lstStyle/>
          <a:p>
            <a:fld id="{48A87A34-81AB-432B-8DAE-1953F412C126}" type="datetimeFigureOut">
              <a:rPr lang="en-US" dirty="0"/>
              <a:t>3/18/2021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smtClean="0"/>
              <a:t>Muokkaa perustyyl. napsautt.</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i-FI" smtClean="0"/>
              <a:t>Muokkaa perustyyl. napsautt.</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smtClean="0"/>
              <a:t>Muokkaa perustyyl. napsautt.</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i-FI" smtClean="0"/>
              <a:t>Muokkaa perustyyl. napsautt.</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48A87A34-81AB-432B-8DAE-1953F412C126}" type="datetimeFigureOut">
              <a:rPr lang="en-US" dirty="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smtClean="0"/>
              <a:t>Muokkaa perustyyl. napsautt.</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2" name="Content Placeholder 3"/>
          <p:cNvSpPr>
            <a:spLocks noGrp="1"/>
          </p:cNvSpPr>
          <p:nvPr>
            <p:ph sz="quarter" idx="13"/>
          </p:nvPr>
        </p:nvSpPr>
        <p:spPr>
          <a:xfrm>
            <a:off x="913774" y="3051012"/>
            <a:ext cx="5106027" cy="274018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3" name="Content Placeholder 5"/>
          <p:cNvSpPr>
            <a:spLocks noGrp="1"/>
          </p:cNvSpPr>
          <p:nvPr>
            <p:ph sz="quarter" idx="14"/>
          </p:nvPr>
        </p:nvSpPr>
        <p:spPr>
          <a:xfrm>
            <a:off x="6172200" y="3051012"/>
            <a:ext cx="5105401" cy="274018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i-FI" smtClean="0"/>
              <a:t>Muokkaa perustyyl. napsautt.</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3/18/2021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Perhe, vanhemmuus, elämäntapahtumat ja kriisit </a:t>
            </a:r>
            <a:endParaRPr lang="fi-FI" dirty="0"/>
          </a:p>
        </p:txBody>
      </p:sp>
      <p:sp>
        <p:nvSpPr>
          <p:cNvPr id="3" name="Alaotsikko 2"/>
          <p:cNvSpPr>
            <a:spLocks noGrp="1"/>
          </p:cNvSpPr>
          <p:nvPr>
            <p:ph type="subTitle" idx="1"/>
          </p:nvPr>
        </p:nvSpPr>
        <p:spPr>
          <a:xfrm>
            <a:off x="339634" y="4484914"/>
            <a:ext cx="11173096" cy="1402080"/>
          </a:xfrm>
        </p:spPr>
        <p:txBody>
          <a:bodyPr>
            <a:normAutofit/>
          </a:bodyPr>
          <a:lstStyle/>
          <a:p>
            <a:endParaRPr lang="fi-FI" sz="1200" dirty="0" smtClean="0"/>
          </a:p>
          <a:p>
            <a:endParaRPr lang="fi-FI" sz="1200" dirty="0"/>
          </a:p>
          <a:p>
            <a:r>
              <a:rPr lang="fi-FI" sz="1200" dirty="0" smtClean="0"/>
              <a:t>Lähde: https</a:t>
            </a:r>
            <a:r>
              <a:rPr lang="fi-FI" sz="1200" dirty="0"/>
              <a:t>://www.mielenterveystalo.fi/lapset/vanhemmille/perhe_ja_vanhemmuus/perhetta_kuormittavat_tapahtumat/Pages/perhevakivalta.aspx</a:t>
            </a:r>
          </a:p>
        </p:txBody>
      </p:sp>
    </p:spTree>
    <p:extLst>
      <p:ext uri="{BB962C8B-B14F-4D97-AF65-F5344CB8AC3E}">
        <p14:creationId xmlns:p14="http://schemas.microsoft.com/office/powerpoint/2010/main" val="2358721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2081350" y="949233"/>
            <a:ext cx="8003176" cy="2308324"/>
          </a:xfrm>
          <a:prstGeom prst="rect">
            <a:avLst/>
          </a:prstGeom>
        </p:spPr>
        <p:txBody>
          <a:bodyPr wrap="square">
            <a:spAutoFit/>
          </a:bodyPr>
          <a:lstStyle/>
          <a:p>
            <a:r>
              <a:rPr lang="fi-FI" dirty="0"/>
              <a:t>​Maahanmuutto ja uuteen ympäristöön sopeutuminen ovat haasteita sekä vanhemman että koko perheen hyvinvoinnille. Maahanmuuton yhteydessä perheen hyvinvointiin ja sopeutumiseen vaikuttaa kaikkein voimakkaimmin se, onko muutto tapahtunut vapaaehtoisesti vai pakon sanelemana. Maahanmuutto tuo mukanaan erilaisia haasteita, kuten </a:t>
            </a:r>
          </a:p>
          <a:p>
            <a:pPr>
              <a:buFont typeface="Arial" panose="020B0604020202020204" pitchFamily="34" charset="0"/>
              <a:buChar char="•"/>
            </a:pPr>
            <a:r>
              <a:rPr lang="fi-FI" dirty="0"/>
              <a:t>uuden kielen oppiminen</a:t>
            </a:r>
          </a:p>
          <a:p>
            <a:pPr>
              <a:buFont typeface="Arial" panose="020B0604020202020204" pitchFamily="34" charset="0"/>
              <a:buChar char="•"/>
            </a:pPr>
            <a:r>
              <a:rPr lang="fi-FI" dirty="0"/>
              <a:t>uuteen kulttuuriin tutustuminen ja sopeutuminen</a:t>
            </a:r>
          </a:p>
          <a:p>
            <a:pPr>
              <a:buFont typeface="Arial" panose="020B0604020202020204" pitchFamily="34" charset="0"/>
              <a:buChar char="•"/>
            </a:pPr>
            <a:r>
              <a:rPr lang="fi-FI" dirty="0"/>
              <a:t>uusien sosiaalisten suhteiden luominen</a:t>
            </a:r>
          </a:p>
        </p:txBody>
      </p:sp>
      <p:pic>
        <p:nvPicPr>
          <p:cNvPr id="3" name="Kuva 2"/>
          <p:cNvPicPr>
            <a:picLocks noChangeAspect="1"/>
          </p:cNvPicPr>
          <p:nvPr/>
        </p:nvPicPr>
        <p:blipFill>
          <a:blip r:embed="rId2"/>
          <a:stretch>
            <a:fillRect/>
          </a:stretch>
        </p:blipFill>
        <p:spPr>
          <a:xfrm>
            <a:off x="3605348" y="3268846"/>
            <a:ext cx="4672012" cy="2629034"/>
          </a:xfrm>
          <a:prstGeom prst="rect">
            <a:avLst/>
          </a:prstGeom>
        </p:spPr>
      </p:pic>
      <p:sp>
        <p:nvSpPr>
          <p:cNvPr id="4" name="Tekstiruutu 3"/>
          <p:cNvSpPr txBox="1"/>
          <p:nvPr/>
        </p:nvSpPr>
        <p:spPr>
          <a:xfrm>
            <a:off x="217714" y="5181600"/>
            <a:ext cx="3213463" cy="646331"/>
          </a:xfrm>
          <a:prstGeom prst="rect">
            <a:avLst/>
          </a:prstGeom>
          <a:noFill/>
        </p:spPr>
        <p:txBody>
          <a:bodyPr wrap="square" rtlCol="0">
            <a:spAutoFit/>
          </a:bodyPr>
          <a:lstStyle/>
          <a:p>
            <a:r>
              <a:rPr lang="fi-FI" dirty="0" smtClean="0"/>
              <a:t>Kotoutuminen uuteen maahan ja sen kulttuuriin vie aikaa.  </a:t>
            </a:r>
            <a:endParaRPr lang="fi-FI" dirty="0"/>
          </a:p>
        </p:txBody>
      </p:sp>
      <p:sp>
        <p:nvSpPr>
          <p:cNvPr id="5" name="Tekstiruutu 4"/>
          <p:cNvSpPr txBox="1"/>
          <p:nvPr/>
        </p:nvSpPr>
        <p:spPr>
          <a:xfrm>
            <a:off x="8656321" y="3268846"/>
            <a:ext cx="3143794" cy="2308324"/>
          </a:xfrm>
          <a:prstGeom prst="rect">
            <a:avLst/>
          </a:prstGeom>
          <a:noFill/>
        </p:spPr>
        <p:txBody>
          <a:bodyPr wrap="square" rtlCol="0">
            <a:spAutoFit/>
          </a:bodyPr>
          <a:lstStyle/>
          <a:p>
            <a:r>
              <a:rPr lang="fi-FI" dirty="0" smtClean="0"/>
              <a:t>Maahanmuuttajaperhe on monen uuden asian edessä. </a:t>
            </a:r>
          </a:p>
          <a:p>
            <a:endParaRPr lang="fi-FI" dirty="0"/>
          </a:p>
          <a:p>
            <a:r>
              <a:rPr lang="fi-FI" dirty="0" smtClean="0"/>
              <a:t>Lapsilla leikin kieli on kansainvälinen ja siinä yhteisen kielen puuttuminen ei ole suuri este onnistuneelle yhteistoiminnalle.  </a:t>
            </a:r>
            <a:endParaRPr lang="fi-FI" dirty="0"/>
          </a:p>
        </p:txBody>
      </p:sp>
      <p:sp>
        <p:nvSpPr>
          <p:cNvPr id="6" name="Tekstiruutu 5"/>
          <p:cNvSpPr txBox="1"/>
          <p:nvPr/>
        </p:nvSpPr>
        <p:spPr>
          <a:xfrm>
            <a:off x="8656320" y="322217"/>
            <a:ext cx="1706879" cy="369332"/>
          </a:xfrm>
          <a:prstGeom prst="rect">
            <a:avLst/>
          </a:prstGeom>
          <a:noFill/>
        </p:spPr>
        <p:txBody>
          <a:bodyPr wrap="square" rtlCol="0">
            <a:spAutoFit/>
          </a:bodyPr>
          <a:lstStyle/>
          <a:p>
            <a:r>
              <a:rPr lang="fi-FI" dirty="0" smtClean="0"/>
              <a:t>Uuden edessä…</a:t>
            </a:r>
            <a:endParaRPr lang="fi-FI" dirty="0"/>
          </a:p>
        </p:txBody>
      </p:sp>
    </p:spTree>
    <p:extLst>
      <p:ext uri="{BB962C8B-B14F-4D97-AF65-F5344CB8AC3E}">
        <p14:creationId xmlns:p14="http://schemas.microsoft.com/office/powerpoint/2010/main" val="3632011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4963886" y="3135086"/>
            <a:ext cx="4815840" cy="2031325"/>
          </a:xfrm>
          <a:prstGeom prst="rect">
            <a:avLst/>
          </a:prstGeom>
        </p:spPr>
        <p:txBody>
          <a:bodyPr wrap="square">
            <a:spAutoFit/>
          </a:bodyPr>
          <a:lstStyle/>
          <a:p>
            <a:r>
              <a:rPr lang="fi-FI" dirty="0" smtClean="0"/>
              <a:t>Uudessa kotimaassa lapsuuden perhemallit saattavat joutua kyseenalaisiksi. Perheen sisäiset roolit, kuten esimerkiksi perinteiset naisen ja miehen roolit, saattavat muuttua esimerkiksi työttömyyden tai kielivaikeuksien vuoksi. Lisäksi eritahtinen sopeutuminen aiheuttaa vanhemmuudelle paineita.</a:t>
            </a:r>
            <a:endParaRPr lang="fi-FI" dirty="0"/>
          </a:p>
        </p:txBody>
      </p:sp>
      <p:sp>
        <p:nvSpPr>
          <p:cNvPr id="3" name="Suorakulmio 2"/>
          <p:cNvSpPr/>
          <p:nvPr/>
        </p:nvSpPr>
        <p:spPr>
          <a:xfrm>
            <a:off x="4841966" y="557348"/>
            <a:ext cx="5904410" cy="1754326"/>
          </a:xfrm>
          <a:prstGeom prst="rect">
            <a:avLst/>
          </a:prstGeom>
        </p:spPr>
        <p:txBody>
          <a:bodyPr wrap="square">
            <a:spAutoFit/>
          </a:bodyPr>
          <a:lstStyle/>
          <a:p>
            <a:r>
              <a:rPr lang="fi-FI" dirty="0"/>
              <a:t>Sopeutuminen uuteen tilanteeseen tapahtuu vähitellen. Jokainen perheen jäsen joutuu sopeutumaan tilanteeseen, kukin omassa aikataulussaan. Usein maahanmuuton positiivisen ensivaikutelman jälkeen yllättää kaipuu ja ikävä entiseen. Tähän kuuluu myös usein menetyksen pelko, omien ratkaisujen kyseenalaistaminen ja epävarmuus tulevasta.</a:t>
            </a:r>
          </a:p>
        </p:txBody>
      </p:sp>
      <p:pic>
        <p:nvPicPr>
          <p:cNvPr id="4" name="Kuva 3"/>
          <p:cNvPicPr>
            <a:picLocks noChangeAspect="1"/>
          </p:cNvPicPr>
          <p:nvPr/>
        </p:nvPicPr>
        <p:blipFill>
          <a:blip r:embed="rId2"/>
          <a:stretch>
            <a:fillRect/>
          </a:stretch>
        </p:blipFill>
        <p:spPr>
          <a:xfrm>
            <a:off x="803911" y="2311674"/>
            <a:ext cx="3577590" cy="2385060"/>
          </a:xfrm>
          <a:prstGeom prst="rect">
            <a:avLst/>
          </a:prstGeom>
        </p:spPr>
      </p:pic>
      <p:sp>
        <p:nvSpPr>
          <p:cNvPr id="5" name="Tekstiruutu 4"/>
          <p:cNvSpPr txBox="1"/>
          <p:nvPr/>
        </p:nvSpPr>
        <p:spPr>
          <a:xfrm>
            <a:off x="1149531" y="1515291"/>
            <a:ext cx="3007555" cy="369332"/>
          </a:xfrm>
          <a:prstGeom prst="rect">
            <a:avLst/>
          </a:prstGeom>
          <a:noFill/>
        </p:spPr>
        <p:txBody>
          <a:bodyPr wrap="none" rtlCol="0">
            <a:spAutoFit/>
          </a:bodyPr>
          <a:lstStyle/>
          <a:p>
            <a:r>
              <a:rPr lang="fi-FI" dirty="0" smtClean="0"/>
              <a:t>Uutta identiteettiä etsimässä…</a:t>
            </a:r>
            <a:endParaRPr lang="fi-FI" dirty="0"/>
          </a:p>
        </p:txBody>
      </p:sp>
    </p:spTree>
    <p:extLst>
      <p:ext uri="{BB962C8B-B14F-4D97-AF65-F5344CB8AC3E}">
        <p14:creationId xmlns:p14="http://schemas.microsoft.com/office/powerpoint/2010/main" val="873514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410789" y="2769326"/>
            <a:ext cx="8952411" cy="2585323"/>
          </a:xfrm>
          <a:prstGeom prst="rect">
            <a:avLst/>
          </a:prstGeom>
        </p:spPr>
        <p:txBody>
          <a:bodyPr wrap="square">
            <a:spAutoFit/>
          </a:bodyPr>
          <a:lstStyle/>
          <a:p>
            <a:r>
              <a:rPr lang="fi-FI" dirty="0"/>
              <a:t>Perheet jakavat yhdessä lähes kaiken: arkiaskareet, surut, ilot, leikit ja osan tavaroistakin. Nämä asiat tulevat toteen jokaisessa perheessä, oli perhe minkälainen hyvänsä. Perhe voi koostua monella tavalla. Jokaisessa perheessä on oma kulttuurinsa, joka on peräisin perheen historiasta ja aikaisemmilta sukupolvilta</a:t>
            </a:r>
            <a:r>
              <a:rPr lang="fi-FI" dirty="0" smtClean="0"/>
              <a:t>.</a:t>
            </a:r>
          </a:p>
          <a:p>
            <a:endParaRPr lang="fi-FI" dirty="0" smtClean="0"/>
          </a:p>
          <a:p>
            <a:endParaRPr lang="fi-FI" dirty="0"/>
          </a:p>
          <a:p>
            <a:r>
              <a:rPr lang="fi-FI" dirty="0"/>
              <a:t>Vanhemmuuden tärkein tehtävä on lapsen elämänehtojen turvaaminen. Vanhempi huolehtii lapsen tarpeista, rakastaa lasta, kasvattaa häntä ja opettaa lapselle yhteiskunnan sääntöjä ja kulttuuria. Tärkeää on, että vanhempi on lapselle turvallinen aikuinen.</a:t>
            </a:r>
          </a:p>
        </p:txBody>
      </p:sp>
      <p:pic>
        <p:nvPicPr>
          <p:cNvPr id="3" name="Kuva 2"/>
          <p:cNvPicPr>
            <a:picLocks noChangeAspect="1"/>
          </p:cNvPicPr>
          <p:nvPr/>
        </p:nvPicPr>
        <p:blipFill>
          <a:blip r:embed="rId2"/>
          <a:stretch>
            <a:fillRect/>
          </a:stretch>
        </p:blipFill>
        <p:spPr>
          <a:xfrm>
            <a:off x="4438986" y="206831"/>
            <a:ext cx="3381038" cy="2379616"/>
          </a:xfrm>
          <a:prstGeom prst="rect">
            <a:avLst/>
          </a:prstGeom>
        </p:spPr>
      </p:pic>
      <p:sp>
        <p:nvSpPr>
          <p:cNvPr id="4" name="Tekstiruutu 3"/>
          <p:cNvSpPr txBox="1"/>
          <p:nvPr/>
        </p:nvSpPr>
        <p:spPr>
          <a:xfrm>
            <a:off x="8046720" y="1158240"/>
            <a:ext cx="2708366" cy="369332"/>
          </a:xfrm>
          <a:prstGeom prst="rect">
            <a:avLst/>
          </a:prstGeom>
          <a:noFill/>
        </p:spPr>
        <p:txBody>
          <a:bodyPr wrap="square" rtlCol="0">
            <a:spAutoFit/>
          </a:bodyPr>
          <a:lstStyle/>
          <a:p>
            <a:r>
              <a:rPr lang="fi-FI" dirty="0" smtClean="0"/>
              <a:t>Perheiden monimuotoisuus</a:t>
            </a:r>
            <a:endParaRPr lang="fi-FI" dirty="0"/>
          </a:p>
        </p:txBody>
      </p:sp>
    </p:spTree>
    <p:extLst>
      <p:ext uri="{BB962C8B-B14F-4D97-AF65-F5344CB8AC3E}">
        <p14:creationId xmlns:p14="http://schemas.microsoft.com/office/powerpoint/2010/main" val="4044494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705395" y="1406434"/>
            <a:ext cx="10746376" cy="4801314"/>
          </a:xfrm>
          <a:prstGeom prst="rect">
            <a:avLst/>
          </a:prstGeom>
        </p:spPr>
        <p:txBody>
          <a:bodyPr wrap="square">
            <a:spAutoFit/>
          </a:bodyPr>
          <a:lstStyle/>
          <a:p>
            <a:r>
              <a:rPr lang="fi-FI" dirty="0"/>
              <a:t>Vanhempien omalla hyvinvoinnilla sekä perheen elinolosuhteilla on ratkaisevan tärkeä vaikutus lapsen terveyteen ja hyvinvointiin. Perheenjäsenten väliset suhteet ja tapa osoittaa tunteita toisiaan kohtaan tekevät jokaisesta perheestä ainutlaatuisen.</a:t>
            </a:r>
          </a:p>
          <a:p>
            <a:r>
              <a:rPr lang="fi-FI" dirty="0"/>
              <a:t>Kun perheessä on vanhempia rasittavia huolia tai ongelmia, ne saattavat vaikuttaa vanhempien jaksamiseen lastensa kanssa. Tällaisia huolia ovat esim. </a:t>
            </a:r>
          </a:p>
          <a:p>
            <a:pPr>
              <a:buFont typeface="Arial" panose="020B0604020202020204" pitchFamily="34" charset="0"/>
              <a:buChar char="•"/>
            </a:pPr>
            <a:r>
              <a:rPr lang="fi-FI" dirty="0"/>
              <a:t>terveyteen liittyvät ongelmat kuten vanhemman vakava sairaus</a:t>
            </a:r>
          </a:p>
          <a:p>
            <a:pPr>
              <a:buFont typeface="Arial" panose="020B0604020202020204" pitchFamily="34" charset="0"/>
              <a:buChar char="•"/>
            </a:pPr>
            <a:r>
              <a:rPr lang="fi-FI" dirty="0"/>
              <a:t>avioero tai pitkään jatkunut aviokriisi</a:t>
            </a:r>
          </a:p>
          <a:p>
            <a:pPr>
              <a:buFont typeface="Arial" panose="020B0604020202020204" pitchFamily="34" charset="0"/>
              <a:buChar char="•"/>
            </a:pPr>
            <a:r>
              <a:rPr lang="fi-FI" dirty="0"/>
              <a:t>työttömyys</a:t>
            </a:r>
          </a:p>
          <a:p>
            <a:pPr>
              <a:buFont typeface="Arial" panose="020B0604020202020204" pitchFamily="34" charset="0"/>
              <a:buChar char="•"/>
            </a:pPr>
            <a:r>
              <a:rPr lang="fi-FI" dirty="0"/>
              <a:t>taloudelliset huolet</a:t>
            </a:r>
          </a:p>
          <a:p>
            <a:pPr>
              <a:buFont typeface="Arial" panose="020B0604020202020204" pitchFamily="34" charset="0"/>
              <a:buChar char="•"/>
            </a:pPr>
            <a:r>
              <a:rPr lang="fi-FI" dirty="0"/>
              <a:t>peliriippuvuus</a:t>
            </a:r>
          </a:p>
          <a:p>
            <a:pPr>
              <a:buFont typeface="Arial" panose="020B0604020202020204" pitchFamily="34" charset="0"/>
              <a:buChar char="•"/>
            </a:pPr>
            <a:r>
              <a:rPr lang="fi-FI" dirty="0"/>
              <a:t>vanhemman päihdeongelma</a:t>
            </a:r>
          </a:p>
          <a:p>
            <a:pPr>
              <a:buFont typeface="Arial" panose="020B0604020202020204" pitchFamily="34" charset="0"/>
              <a:buChar char="•"/>
            </a:pPr>
            <a:r>
              <a:rPr lang="fi-FI" dirty="0"/>
              <a:t>perheessä tapahtuva väkivalta.</a:t>
            </a:r>
          </a:p>
          <a:p>
            <a:r>
              <a:rPr lang="fi-FI" dirty="0"/>
              <a:t>Vaikeudet perheessä saattavat näkyä esim. muutoksina perheen tasapainossa ja tavassa olla yhdessä kuten perheenjäsenten välisissä rooleissa, kommunikaatiossa, läheisyydessä ja tunteiden ilmaisussa. Lapsi saattaa alkaa ottaa vanhemmille kuuluvaa vastuuta perheen arjen sujuvuudesta, jolloin ikätasoinen kehitys saattaa kärsiä.</a:t>
            </a:r>
          </a:p>
          <a:p>
            <a:r>
              <a:rPr lang="fi-FI" dirty="0"/>
              <a:t>Lapselle voi varsinkin pitkään jatkuneessa kuormitustilanteessa muodostua kohonnut riski erilaisille mielenterveys-, käytös-, kouluongelmille sekä sosiaaliselle syrjäytymiselle.</a:t>
            </a:r>
            <a:endParaRPr lang="fi-FI" dirty="0">
              <a:effectLst/>
            </a:endParaRPr>
          </a:p>
        </p:txBody>
      </p:sp>
      <p:pic>
        <p:nvPicPr>
          <p:cNvPr id="3" name="Kuva 2"/>
          <p:cNvPicPr>
            <a:picLocks noChangeAspect="1"/>
          </p:cNvPicPr>
          <p:nvPr/>
        </p:nvPicPr>
        <p:blipFill>
          <a:blip r:embed="rId2"/>
          <a:stretch>
            <a:fillRect/>
          </a:stretch>
        </p:blipFill>
        <p:spPr>
          <a:xfrm>
            <a:off x="7080069" y="2725783"/>
            <a:ext cx="4023361" cy="1933303"/>
          </a:xfrm>
          <a:prstGeom prst="rect">
            <a:avLst/>
          </a:prstGeom>
        </p:spPr>
      </p:pic>
    </p:spTree>
    <p:extLst>
      <p:ext uri="{BB962C8B-B14F-4D97-AF65-F5344CB8AC3E}">
        <p14:creationId xmlns:p14="http://schemas.microsoft.com/office/powerpoint/2010/main" val="41856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001487" y="1236617"/>
            <a:ext cx="8142514" cy="4524315"/>
          </a:xfrm>
          <a:prstGeom prst="rect">
            <a:avLst/>
          </a:prstGeom>
        </p:spPr>
        <p:txBody>
          <a:bodyPr wrap="square">
            <a:spAutoFit/>
          </a:bodyPr>
          <a:lstStyle/>
          <a:p>
            <a:r>
              <a:rPr lang="fi-FI" b="1" dirty="0"/>
              <a:t>​​Sisaruksen syntymä</a:t>
            </a:r>
          </a:p>
          <a:p>
            <a:r>
              <a:rPr lang="fi-FI" dirty="0"/>
              <a:t>On luonnollista, että lapsi osoittaa mustasukkaisuutta, kun perheeseen syntyy uusi vauva. Vanhemman lapsen uhkakuva on, että uusi tulokas muuttaa hänen elämäänsä peruuttamattomasti huonompaan suuntaan. Lapsi saattaa alitajuisesti pelätä menettävänsä vanhempiensa rakkauden ja huolenpidon uudelle kilpailijalleen.</a:t>
            </a:r>
          </a:p>
          <a:p>
            <a:pPr>
              <a:buFont typeface="Arial" panose="020B0604020202020204" pitchFamily="34" charset="0"/>
              <a:buChar char="•"/>
            </a:pPr>
            <a:r>
              <a:rPr lang="fi-FI" dirty="0"/>
              <a:t>Siihen millä tavalla ja kuinka voimakkaasti lapsi ilmaisee mustasukkaisuutta vaikuttavat mm. lapsen ikä, kehitysvaihe, temperamentti, perheen elämäntilanne, vanhempien tapa toimia ja uuden vauvan temperamentti.</a:t>
            </a:r>
          </a:p>
          <a:p>
            <a:pPr>
              <a:buFont typeface="Arial" panose="020B0604020202020204" pitchFamily="34" charset="0"/>
              <a:buChar char="•"/>
            </a:pPr>
            <a:r>
              <a:rPr lang="fi-FI" dirty="0"/>
              <a:t>Mustasukkaisuus ilmenee eri tavoin: lapsi saattaa olla yleisesti itkuisempi ja levoton, hän saa kiukkukohtauksia pienistäkin syistä, nukahtaminen on vaikeaa, hänelle tulee pissa- ja kakkavahinkoja. Lapsi voi myös yrittää satuttaa vauvaa tai äitiä tai pyytää, että vauva vietäisiin pois.</a:t>
            </a:r>
          </a:p>
          <a:p>
            <a:pPr>
              <a:buFont typeface="Arial" panose="020B0604020202020204" pitchFamily="34" charset="0"/>
              <a:buChar char="•"/>
            </a:pPr>
            <a:r>
              <a:rPr lang="fi-FI" dirty="0"/>
              <a:t>Isomman lapsen tunteet voivat olla kaiken kaikkiaan ristiriitaisia; ylpeys, ilo, pelko ja harmi vuorottelevat.</a:t>
            </a:r>
          </a:p>
          <a:p>
            <a:pPr>
              <a:buFont typeface="Arial" panose="020B0604020202020204" pitchFamily="34" charset="0"/>
              <a:buChar char="•"/>
            </a:pPr>
            <a:r>
              <a:rPr lang="fi-FI" dirty="0"/>
              <a:t>Mustasukkaisuus ei tarkoita etteikö lapsi vähitellen kiintyisi vauvaan ja etteikö hän kokisi myös positiivisia tunteita suhteessa vauvaan.</a:t>
            </a:r>
          </a:p>
        </p:txBody>
      </p:sp>
      <p:pic>
        <p:nvPicPr>
          <p:cNvPr id="3" name="Kuva 2"/>
          <p:cNvPicPr>
            <a:picLocks noChangeAspect="1"/>
          </p:cNvPicPr>
          <p:nvPr/>
        </p:nvPicPr>
        <p:blipFill>
          <a:blip r:embed="rId2"/>
          <a:stretch>
            <a:fillRect/>
          </a:stretch>
        </p:blipFill>
        <p:spPr>
          <a:xfrm>
            <a:off x="9144001" y="1541417"/>
            <a:ext cx="2717075" cy="1811383"/>
          </a:xfrm>
          <a:prstGeom prst="rect">
            <a:avLst/>
          </a:prstGeom>
        </p:spPr>
      </p:pic>
      <p:pic>
        <p:nvPicPr>
          <p:cNvPr id="4" name="Kuva 3"/>
          <p:cNvPicPr>
            <a:picLocks noChangeAspect="1"/>
          </p:cNvPicPr>
          <p:nvPr/>
        </p:nvPicPr>
        <p:blipFill>
          <a:blip r:embed="rId3"/>
          <a:stretch>
            <a:fillRect/>
          </a:stretch>
        </p:blipFill>
        <p:spPr>
          <a:xfrm>
            <a:off x="9779500" y="3587931"/>
            <a:ext cx="1707105" cy="1368470"/>
          </a:xfrm>
          <a:prstGeom prst="rect">
            <a:avLst/>
          </a:prstGeom>
        </p:spPr>
      </p:pic>
      <p:sp>
        <p:nvSpPr>
          <p:cNvPr id="5" name="Tekstiruutu 4"/>
          <p:cNvSpPr txBox="1"/>
          <p:nvPr/>
        </p:nvSpPr>
        <p:spPr>
          <a:xfrm>
            <a:off x="7097486" y="548640"/>
            <a:ext cx="3727268" cy="369332"/>
          </a:xfrm>
          <a:prstGeom prst="rect">
            <a:avLst/>
          </a:prstGeom>
          <a:noFill/>
        </p:spPr>
        <p:txBody>
          <a:bodyPr wrap="square" rtlCol="0">
            <a:spAutoFit/>
          </a:bodyPr>
          <a:lstStyle/>
          <a:p>
            <a:r>
              <a:rPr lang="fi-FI" dirty="0" smtClean="0"/>
              <a:t>Perheiden tilanteet muuttuvat….</a:t>
            </a:r>
            <a:endParaRPr lang="fi-FI" dirty="0"/>
          </a:p>
        </p:txBody>
      </p:sp>
    </p:spTree>
    <p:extLst>
      <p:ext uri="{BB962C8B-B14F-4D97-AF65-F5344CB8AC3E}">
        <p14:creationId xmlns:p14="http://schemas.microsoft.com/office/powerpoint/2010/main" val="324778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a:stretch>
            <a:fillRect/>
          </a:stretch>
        </p:blipFill>
        <p:spPr>
          <a:xfrm>
            <a:off x="2223135" y="2952404"/>
            <a:ext cx="6154511" cy="2901931"/>
          </a:xfrm>
          <a:prstGeom prst="rect">
            <a:avLst/>
          </a:prstGeom>
        </p:spPr>
      </p:pic>
      <p:sp>
        <p:nvSpPr>
          <p:cNvPr id="4" name="Suorakulmio 3"/>
          <p:cNvSpPr/>
          <p:nvPr/>
        </p:nvSpPr>
        <p:spPr>
          <a:xfrm>
            <a:off x="2124891" y="1593669"/>
            <a:ext cx="7019109" cy="1200329"/>
          </a:xfrm>
          <a:prstGeom prst="rect">
            <a:avLst/>
          </a:prstGeom>
        </p:spPr>
        <p:txBody>
          <a:bodyPr wrap="square">
            <a:spAutoFit/>
          </a:bodyPr>
          <a:lstStyle/>
          <a:p>
            <a:r>
              <a:rPr lang="fi-FI" b="1" dirty="0"/>
              <a:t>Vanhempien ero</a:t>
            </a:r>
            <a:endParaRPr lang="fi-FI" dirty="0"/>
          </a:p>
          <a:p>
            <a:r>
              <a:rPr lang="fi-FI" dirty="0"/>
              <a:t>Lapset ajattelevat usein, että vanhempien ero on heidän syytään tai että he olisivat voineet sen estää. Lapset voivat joskus jopa omalla oireilullaan pyrkiä saattamaan vanhemmat uudelleen yhteen.</a:t>
            </a:r>
          </a:p>
        </p:txBody>
      </p:sp>
      <p:sp>
        <p:nvSpPr>
          <p:cNvPr id="5" name="Tekstiruutu 4"/>
          <p:cNvSpPr txBox="1"/>
          <p:nvPr/>
        </p:nvSpPr>
        <p:spPr>
          <a:xfrm>
            <a:off x="7785463" y="592183"/>
            <a:ext cx="2673531" cy="369332"/>
          </a:xfrm>
          <a:prstGeom prst="rect">
            <a:avLst/>
          </a:prstGeom>
          <a:noFill/>
        </p:spPr>
        <p:txBody>
          <a:bodyPr wrap="square" rtlCol="0">
            <a:spAutoFit/>
          </a:bodyPr>
          <a:lstStyle/>
          <a:p>
            <a:r>
              <a:rPr lang="fi-FI" b="1" dirty="0" smtClean="0"/>
              <a:t>Perheiden kriisejä….</a:t>
            </a:r>
            <a:endParaRPr lang="fi-FI" b="1" dirty="0"/>
          </a:p>
        </p:txBody>
      </p:sp>
    </p:spTree>
    <p:extLst>
      <p:ext uri="{BB962C8B-B14F-4D97-AF65-F5344CB8AC3E}">
        <p14:creationId xmlns:p14="http://schemas.microsoft.com/office/powerpoint/2010/main" val="2375195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04503" y="1367246"/>
            <a:ext cx="10911841" cy="4801314"/>
          </a:xfrm>
          <a:prstGeom prst="rect">
            <a:avLst/>
          </a:prstGeom>
        </p:spPr>
        <p:txBody>
          <a:bodyPr wrap="square">
            <a:spAutoFit/>
          </a:bodyPr>
          <a:lstStyle/>
          <a:p>
            <a:endParaRPr lang="fi-FI" dirty="0" smtClean="0"/>
          </a:p>
          <a:p>
            <a:r>
              <a:rPr lang="fi-FI" dirty="0" smtClean="0"/>
              <a:t>Vanhempien </a:t>
            </a:r>
            <a:r>
              <a:rPr lang="fi-FI" dirty="0"/>
              <a:t>on usein vaikea puhua lapsille tulevasta erosta. </a:t>
            </a:r>
            <a:endParaRPr lang="fi-FI" dirty="0" smtClean="0"/>
          </a:p>
          <a:p>
            <a:endParaRPr lang="fi-FI" dirty="0"/>
          </a:p>
          <a:p>
            <a:r>
              <a:rPr lang="fi-FI" dirty="0" smtClean="0"/>
              <a:t>Seuraavat </a:t>
            </a:r>
            <a:r>
              <a:rPr lang="fi-FI" dirty="0"/>
              <a:t>vinkit voivat auttaa sekä lapsia että vanhempia asiassa:</a:t>
            </a:r>
          </a:p>
          <a:p>
            <a:pPr>
              <a:buFont typeface="Arial" panose="020B0604020202020204" pitchFamily="34" charset="0"/>
              <a:buChar char="•"/>
            </a:pPr>
            <a:r>
              <a:rPr lang="fi-FI" dirty="0"/>
              <a:t>Päätettyänne erota älkää pitäkö sitä salaisuutena lapsilta viime hetkeen saakka</a:t>
            </a:r>
          </a:p>
          <a:p>
            <a:pPr>
              <a:buFont typeface="Arial" panose="020B0604020202020204" pitchFamily="34" charset="0"/>
              <a:buChar char="•"/>
            </a:pPr>
            <a:r>
              <a:rPr lang="fi-FI" dirty="0"/>
              <a:t>Kertokaa yhdessä lapsille eropäätöksestä</a:t>
            </a:r>
          </a:p>
          <a:p>
            <a:pPr>
              <a:buFont typeface="Arial" panose="020B0604020202020204" pitchFamily="34" charset="0"/>
              <a:buChar char="•"/>
            </a:pPr>
            <a:r>
              <a:rPr lang="fi-FI" dirty="0"/>
              <a:t>Kertokaa lapsille, ettei ero ole heidän syytään</a:t>
            </a:r>
          </a:p>
          <a:p>
            <a:pPr>
              <a:buFont typeface="Arial" panose="020B0604020202020204" pitchFamily="34" charset="0"/>
              <a:buChar char="•"/>
            </a:pPr>
            <a:r>
              <a:rPr lang="fi-FI" dirty="0"/>
              <a:t>Kertokaa, että avioero on kaikkien mielestä surullinen ja iso asia</a:t>
            </a:r>
          </a:p>
          <a:p>
            <a:pPr>
              <a:buFont typeface="Arial" panose="020B0604020202020204" pitchFamily="34" charset="0"/>
              <a:buChar char="•"/>
            </a:pPr>
            <a:r>
              <a:rPr lang="fi-FI" dirty="0"/>
              <a:t>Vakuuttakaa lapsille, että molemmat vanhemmat rakastavat heitä edelleen ja että he tulevat aina olemaan heidän vanhempiaan</a:t>
            </a:r>
          </a:p>
          <a:p>
            <a:pPr>
              <a:buFont typeface="Arial" panose="020B0604020202020204" pitchFamily="34" charset="0"/>
              <a:buChar char="•"/>
            </a:pPr>
            <a:r>
              <a:rPr lang="fi-FI" dirty="0"/>
              <a:t>Älkää syytelkö toisianne lasten kuullen</a:t>
            </a:r>
          </a:p>
          <a:p>
            <a:pPr>
              <a:buFont typeface="Arial" panose="020B0604020202020204" pitchFamily="34" charset="0"/>
              <a:buChar char="•"/>
            </a:pPr>
            <a:r>
              <a:rPr lang="fi-FI" dirty="0"/>
              <a:t>Älkää vaatiko lasta asettumaan jommankumman vanhemman puolelle </a:t>
            </a:r>
          </a:p>
          <a:p>
            <a:r>
              <a:rPr lang="fi-FI" dirty="0"/>
              <a:t> </a:t>
            </a:r>
          </a:p>
          <a:p>
            <a:r>
              <a:rPr lang="fi-FI" dirty="0"/>
              <a:t>Olkaa vanhempina valppaita huomaamaan mahdolliset muutokset lapsen/lasten voinnissa. Pienet lapset saattavat reagoida vanhempien eroon käyttäytymällä aggressiivisesti. Isommat lapset taas osoittavat suoremmin surua perheen hajoamisesta. Lasten koulumenestys saattaa laskea, ja erilaiset käytösongelmat ovat melko tavallisia niin päiväkodissa kuin koulussa.</a:t>
            </a:r>
          </a:p>
        </p:txBody>
      </p:sp>
      <p:pic>
        <p:nvPicPr>
          <p:cNvPr id="3" name="Kuva 2"/>
          <p:cNvPicPr>
            <a:picLocks noChangeAspect="1"/>
          </p:cNvPicPr>
          <p:nvPr/>
        </p:nvPicPr>
        <p:blipFill>
          <a:blip r:embed="rId2"/>
          <a:stretch>
            <a:fillRect/>
          </a:stretch>
        </p:blipFill>
        <p:spPr>
          <a:xfrm>
            <a:off x="7657561" y="577486"/>
            <a:ext cx="3443418" cy="2313759"/>
          </a:xfrm>
          <a:prstGeom prst="rect">
            <a:avLst/>
          </a:prstGeom>
        </p:spPr>
      </p:pic>
      <p:sp>
        <p:nvSpPr>
          <p:cNvPr id="5" name="Tekstiruutu 4"/>
          <p:cNvSpPr txBox="1"/>
          <p:nvPr/>
        </p:nvSpPr>
        <p:spPr>
          <a:xfrm>
            <a:off x="1680753" y="731520"/>
            <a:ext cx="5860869" cy="369332"/>
          </a:xfrm>
          <a:prstGeom prst="rect">
            <a:avLst/>
          </a:prstGeom>
          <a:noFill/>
        </p:spPr>
        <p:txBody>
          <a:bodyPr wrap="square" rtlCol="0">
            <a:spAutoFit/>
          </a:bodyPr>
          <a:lstStyle/>
          <a:p>
            <a:r>
              <a:rPr lang="fi-FI" b="1" dirty="0" smtClean="0"/>
              <a:t>Erosta alkaa muutos, johon sopeudutaan ja jota opetellaan.</a:t>
            </a:r>
            <a:endParaRPr lang="fi-FI" b="1" dirty="0"/>
          </a:p>
        </p:txBody>
      </p:sp>
    </p:spTree>
    <p:extLst>
      <p:ext uri="{BB962C8B-B14F-4D97-AF65-F5344CB8AC3E}">
        <p14:creationId xmlns:p14="http://schemas.microsoft.com/office/powerpoint/2010/main" val="464576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957943" y="901221"/>
            <a:ext cx="10406741" cy="4062651"/>
          </a:xfrm>
          <a:prstGeom prst="rect">
            <a:avLst/>
          </a:prstGeom>
        </p:spPr>
        <p:txBody>
          <a:bodyPr wrap="square">
            <a:spAutoFit/>
          </a:bodyPr>
          <a:lstStyle/>
          <a:p>
            <a:r>
              <a:rPr lang="fi-FI" sz="1600" dirty="0" smtClean="0"/>
              <a:t>Erotilanteessa </a:t>
            </a:r>
            <a:r>
              <a:rPr lang="fi-FI" sz="1600" dirty="0"/>
              <a:t>erityisesti vanhempien pitkäkestoiset riidat vaarantavat lapsen hyvinvoinnin, etenkin jos lapsi on kiistojen välikappaleena. Näin tapahtuu toisinaan vanhempien välisissä huoltoriidoissa. Vanhempien pitkittynyt ja ratkaisematon riitatilanne altistaa lapsen monenlaisille ongelmille kehityksen eri alueilla. </a:t>
            </a:r>
          </a:p>
          <a:p>
            <a:r>
              <a:rPr lang="fi-FI" sz="1600" dirty="0"/>
              <a:t> </a:t>
            </a:r>
          </a:p>
          <a:p>
            <a:endParaRPr lang="fi-FI" sz="1400" dirty="0" smtClean="0"/>
          </a:p>
          <a:p>
            <a:endParaRPr lang="fi-FI" sz="1400" dirty="0"/>
          </a:p>
          <a:p>
            <a:endParaRPr lang="fi-FI" sz="1400" dirty="0" smtClean="0"/>
          </a:p>
          <a:p>
            <a:endParaRPr lang="fi-FI" sz="1400" dirty="0"/>
          </a:p>
          <a:p>
            <a:endParaRPr lang="fi-FI" sz="1400" dirty="0" smtClean="0"/>
          </a:p>
          <a:p>
            <a:endParaRPr lang="fi-FI" sz="1400" dirty="0"/>
          </a:p>
          <a:p>
            <a:endParaRPr lang="fi-FI" sz="1400" dirty="0" smtClean="0"/>
          </a:p>
          <a:p>
            <a:r>
              <a:rPr lang="fi-FI" sz="1600" dirty="0" smtClean="0"/>
              <a:t>Vanhempi </a:t>
            </a:r>
            <a:r>
              <a:rPr lang="fi-FI" sz="1600" dirty="0"/>
              <a:t>voi suojata lasta erotilanteen vaikutuksilta erityisesti pyrkimällä ratkaisemaan ristiriidat ex-puolison kanssa mahdollisimman nopeasti ja rakentavasti sekä tukemalla lapsen suhdetta molempiin vanhempiin ja sisaruksiin. Kuten muissakin tilanteissa, tarvitsee lapsi eron keskellä lämpöä, yhdessäoloa, kiinnostusta, kannustusta ja rajoja. Omasta jaksamisesta huolehtiminen avioeron keskellä ja sen jälkeen edistää myös lapsen hyvinvointia. Eroavien vanhempien kannalta lohdullinen tieto on, että muutaman vuoden kuluttua erosta suurin osa vanhempiensa avioeron kokeneista lapsista voi yhtä hyvin kuin muutkin lapset. </a:t>
            </a:r>
          </a:p>
        </p:txBody>
      </p:sp>
      <p:pic>
        <p:nvPicPr>
          <p:cNvPr id="3" name="Kuva 2"/>
          <p:cNvPicPr>
            <a:picLocks noChangeAspect="1"/>
          </p:cNvPicPr>
          <p:nvPr/>
        </p:nvPicPr>
        <p:blipFill>
          <a:blip r:embed="rId2"/>
          <a:stretch>
            <a:fillRect/>
          </a:stretch>
        </p:blipFill>
        <p:spPr>
          <a:xfrm>
            <a:off x="8154413" y="1541417"/>
            <a:ext cx="2651562" cy="1762812"/>
          </a:xfrm>
          <a:prstGeom prst="rect">
            <a:avLst/>
          </a:prstGeom>
        </p:spPr>
      </p:pic>
      <p:pic>
        <p:nvPicPr>
          <p:cNvPr id="4" name="Kuva 3"/>
          <p:cNvPicPr>
            <a:picLocks noChangeAspect="1"/>
          </p:cNvPicPr>
          <p:nvPr/>
        </p:nvPicPr>
        <p:blipFill>
          <a:blip r:embed="rId3"/>
          <a:stretch>
            <a:fillRect/>
          </a:stretch>
        </p:blipFill>
        <p:spPr>
          <a:xfrm>
            <a:off x="1071156" y="4963872"/>
            <a:ext cx="2342606" cy="1640996"/>
          </a:xfrm>
          <a:prstGeom prst="rect">
            <a:avLst/>
          </a:prstGeom>
        </p:spPr>
      </p:pic>
      <p:sp>
        <p:nvSpPr>
          <p:cNvPr id="5" name="Tekstiruutu 4"/>
          <p:cNvSpPr txBox="1"/>
          <p:nvPr/>
        </p:nvSpPr>
        <p:spPr>
          <a:xfrm>
            <a:off x="1227908" y="2378549"/>
            <a:ext cx="5704114" cy="369332"/>
          </a:xfrm>
          <a:prstGeom prst="rect">
            <a:avLst/>
          </a:prstGeom>
          <a:noFill/>
        </p:spPr>
        <p:txBody>
          <a:bodyPr wrap="square" rtlCol="0">
            <a:spAutoFit/>
          </a:bodyPr>
          <a:lstStyle/>
          <a:p>
            <a:r>
              <a:rPr lang="fi-FI" b="1" dirty="0" smtClean="0"/>
              <a:t>Ero on prosessi, joka vaikuttaa kaikkiin perheen jäseniin.</a:t>
            </a:r>
            <a:endParaRPr lang="fi-FI" b="1" dirty="0"/>
          </a:p>
        </p:txBody>
      </p:sp>
    </p:spTree>
    <p:extLst>
      <p:ext uri="{BB962C8B-B14F-4D97-AF65-F5344CB8AC3E}">
        <p14:creationId xmlns:p14="http://schemas.microsoft.com/office/powerpoint/2010/main" val="551887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802674" y="995405"/>
            <a:ext cx="8422276" cy="1754326"/>
          </a:xfrm>
          <a:prstGeom prst="rect">
            <a:avLst/>
          </a:prstGeom>
        </p:spPr>
        <p:txBody>
          <a:bodyPr wrap="square">
            <a:spAutoFit/>
          </a:bodyPr>
          <a:lstStyle/>
          <a:p>
            <a:r>
              <a:rPr lang="fi-FI" dirty="0"/>
              <a:t>​​Vanhempien päihteiden käyttö aiheuttaa suurta haittaa perheelle. Lasten näkökulmasta on huolestuttavaa, että juominen tapahtuu yleensä kotona. Alkoholin ohella on muistettava myös muut päihteet, huumeet ja lääkkeiden väärinkäyttö sekä erilaisten </a:t>
            </a:r>
            <a:r>
              <a:rPr lang="fi-FI" dirty="0" smtClean="0"/>
              <a:t>aineiden sekakäyttö</a:t>
            </a:r>
            <a:r>
              <a:rPr lang="fi-FI" dirty="0"/>
              <a:t>. Vanhempien alkoholin ja muiden päihteiden käyttöön liittyy suurentunut riski lapsen fyysisen ja emotionaalisen hoidon laiminlyöntiin ja kaltoinkohteluun. Vanhempien alkoholismi altistaa myös lasta päihteiden väärinkäytölle.</a:t>
            </a:r>
          </a:p>
        </p:txBody>
      </p:sp>
      <p:pic>
        <p:nvPicPr>
          <p:cNvPr id="3" name="Kuva 2"/>
          <p:cNvPicPr>
            <a:picLocks noChangeAspect="1"/>
          </p:cNvPicPr>
          <p:nvPr/>
        </p:nvPicPr>
        <p:blipFill>
          <a:blip r:embed="rId2"/>
          <a:stretch>
            <a:fillRect/>
          </a:stretch>
        </p:blipFill>
        <p:spPr>
          <a:xfrm>
            <a:off x="1802674" y="2749731"/>
            <a:ext cx="2936967" cy="2936967"/>
          </a:xfrm>
          <a:prstGeom prst="rect">
            <a:avLst/>
          </a:prstGeom>
        </p:spPr>
      </p:pic>
      <p:sp>
        <p:nvSpPr>
          <p:cNvPr id="4" name="Tekstiruutu 3"/>
          <p:cNvSpPr txBox="1"/>
          <p:nvPr/>
        </p:nvSpPr>
        <p:spPr>
          <a:xfrm>
            <a:off x="1802674" y="5686698"/>
            <a:ext cx="9065623" cy="369332"/>
          </a:xfrm>
          <a:prstGeom prst="rect">
            <a:avLst/>
          </a:prstGeom>
          <a:noFill/>
        </p:spPr>
        <p:txBody>
          <a:bodyPr wrap="square" rtlCol="0">
            <a:spAutoFit/>
          </a:bodyPr>
          <a:lstStyle/>
          <a:p>
            <a:r>
              <a:rPr lang="fi-FI" dirty="0" smtClean="0"/>
              <a:t>Juopuneen vanhemman näkeminen ja kohtaaminen on lapselle pelottavaa ja hämmentävää. </a:t>
            </a:r>
            <a:endParaRPr lang="fi-FI" dirty="0"/>
          </a:p>
        </p:txBody>
      </p:sp>
      <p:sp>
        <p:nvSpPr>
          <p:cNvPr id="6" name="Tekstiruutu 5"/>
          <p:cNvSpPr txBox="1"/>
          <p:nvPr/>
        </p:nvSpPr>
        <p:spPr>
          <a:xfrm>
            <a:off x="5686696" y="3091544"/>
            <a:ext cx="5042263" cy="923330"/>
          </a:xfrm>
          <a:prstGeom prst="rect">
            <a:avLst/>
          </a:prstGeom>
          <a:noFill/>
        </p:spPr>
        <p:txBody>
          <a:bodyPr wrap="square" rtlCol="0">
            <a:spAutoFit/>
          </a:bodyPr>
          <a:lstStyle/>
          <a:p>
            <a:r>
              <a:rPr lang="fi-FI" dirty="0"/>
              <a:t>Lasinen lapsuus on </a:t>
            </a:r>
            <a:r>
              <a:rPr lang="fi-FI" dirty="0" smtClean="0"/>
              <a:t>koko </a:t>
            </a:r>
            <a:r>
              <a:rPr lang="fi-FI" dirty="0"/>
              <a:t>elämän pituinen tekijä ihmisen elämässä ja vanhempien juomisesta voi aiheutua pitkällisiä aikuisikään asti ulottuvia haittoja.</a:t>
            </a:r>
          </a:p>
        </p:txBody>
      </p:sp>
      <p:sp>
        <p:nvSpPr>
          <p:cNvPr id="7" name="Suorakulmio 6"/>
          <p:cNvSpPr/>
          <p:nvPr/>
        </p:nvSpPr>
        <p:spPr>
          <a:xfrm>
            <a:off x="5303520" y="4171406"/>
            <a:ext cx="6522720" cy="461665"/>
          </a:xfrm>
          <a:prstGeom prst="rect">
            <a:avLst/>
          </a:prstGeom>
        </p:spPr>
        <p:txBody>
          <a:bodyPr wrap="square">
            <a:spAutoFit/>
          </a:bodyPr>
          <a:lstStyle/>
          <a:p>
            <a:r>
              <a:rPr lang="fi-FI" sz="1200" dirty="0"/>
              <a:t>https://lasinenlapsuus.fi/sites/default/files/pdf/lapsi_ja_vanhempien_alkoholinkaytto_-_opas_varhaiskasvatuksen_tyontekijoille.pdf</a:t>
            </a:r>
          </a:p>
        </p:txBody>
      </p:sp>
    </p:spTree>
    <p:extLst>
      <p:ext uri="{BB962C8B-B14F-4D97-AF65-F5344CB8AC3E}">
        <p14:creationId xmlns:p14="http://schemas.microsoft.com/office/powerpoint/2010/main" val="539516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496389" y="3405051"/>
            <a:ext cx="8665028" cy="2862322"/>
          </a:xfrm>
          <a:prstGeom prst="rect">
            <a:avLst/>
          </a:prstGeom>
        </p:spPr>
        <p:txBody>
          <a:bodyPr wrap="square">
            <a:spAutoFit/>
          </a:bodyPr>
          <a:lstStyle/>
          <a:p>
            <a:r>
              <a:rPr lang="fi-FI" sz="2000" dirty="0"/>
              <a:t>​​Väkivallan kokeminen tai näkeminen on lapselle todennäköisempää omassa kodissa kuin koulussa tai leikkipuistossa. Perheväkivallan todistajaksi joutuminen on lapselle yhtä haitallista kuin väkivallan kokeminen. Lapset saattavat kokea väkivaltatilanteet ja esimerkiksi toiseen vanhempaan tai sisareen kohdistuvan väkivallan jopa pelottavammaksi kuin itseensä kohdistuvan. </a:t>
            </a:r>
          </a:p>
          <a:p>
            <a:r>
              <a:rPr lang="fi-FI" sz="2000" dirty="0"/>
              <a:t>Lapset ovat myös aina tietoisia perheväkivallasta. He heräävät yöllisiin tappeluihin, vaikka vanhemmat luulevat heidän nukkuvan. Myös pienet vauvat reagoivat väkivaltaan ja kodin ilmapiirin muutokseen. Jos perheessä on aikuisten välistä väkivaltaa, myös lasten riski joutua väkivallan kohteeksi on </a:t>
            </a:r>
            <a:r>
              <a:rPr lang="fi-FI" sz="2000" dirty="0" smtClean="0"/>
              <a:t>kohonnut.</a:t>
            </a:r>
            <a:endParaRPr lang="fi-FI" sz="2000" dirty="0"/>
          </a:p>
        </p:txBody>
      </p:sp>
      <p:pic>
        <p:nvPicPr>
          <p:cNvPr id="3" name="Kuva 2"/>
          <p:cNvPicPr>
            <a:picLocks noChangeAspect="1"/>
          </p:cNvPicPr>
          <p:nvPr/>
        </p:nvPicPr>
        <p:blipFill>
          <a:blip r:embed="rId2"/>
          <a:stretch>
            <a:fillRect/>
          </a:stretch>
        </p:blipFill>
        <p:spPr>
          <a:xfrm>
            <a:off x="9353005" y="2429691"/>
            <a:ext cx="2371277" cy="1828800"/>
          </a:xfrm>
          <a:prstGeom prst="rect">
            <a:avLst/>
          </a:prstGeom>
        </p:spPr>
      </p:pic>
      <p:pic>
        <p:nvPicPr>
          <p:cNvPr id="4" name="Kuva 3"/>
          <p:cNvPicPr>
            <a:picLocks noChangeAspect="1"/>
          </p:cNvPicPr>
          <p:nvPr/>
        </p:nvPicPr>
        <p:blipFill>
          <a:blip r:embed="rId3"/>
          <a:stretch>
            <a:fillRect/>
          </a:stretch>
        </p:blipFill>
        <p:spPr>
          <a:xfrm>
            <a:off x="1602378" y="679700"/>
            <a:ext cx="3843609" cy="2559889"/>
          </a:xfrm>
          <a:prstGeom prst="rect">
            <a:avLst/>
          </a:prstGeom>
        </p:spPr>
      </p:pic>
      <p:sp>
        <p:nvSpPr>
          <p:cNvPr id="5" name="Tekstiruutu 4"/>
          <p:cNvSpPr txBox="1"/>
          <p:nvPr/>
        </p:nvSpPr>
        <p:spPr>
          <a:xfrm>
            <a:off x="5617029" y="1454331"/>
            <a:ext cx="5364481" cy="707886"/>
          </a:xfrm>
          <a:prstGeom prst="rect">
            <a:avLst/>
          </a:prstGeom>
          <a:noFill/>
        </p:spPr>
        <p:txBody>
          <a:bodyPr wrap="square" rtlCol="0">
            <a:spAutoFit/>
          </a:bodyPr>
          <a:lstStyle/>
          <a:p>
            <a:r>
              <a:rPr lang="fi-FI" sz="2000" b="1" dirty="0" smtClean="0"/>
              <a:t>Lasta tulee suojella väkivallan näkemiseltä </a:t>
            </a:r>
          </a:p>
          <a:p>
            <a:r>
              <a:rPr lang="fi-FI" sz="2000" b="1" dirty="0" smtClean="0"/>
              <a:t>ja kohtaamiselta kaikin tavoin</a:t>
            </a:r>
            <a:r>
              <a:rPr lang="fi-FI" sz="2000" dirty="0" smtClean="0"/>
              <a:t>.</a:t>
            </a:r>
            <a:endParaRPr lang="fi-FI" sz="2000" dirty="0"/>
          </a:p>
        </p:txBody>
      </p:sp>
    </p:spTree>
    <p:extLst>
      <p:ext uri="{BB962C8B-B14F-4D97-AF65-F5344CB8AC3E}">
        <p14:creationId xmlns:p14="http://schemas.microsoft.com/office/powerpoint/2010/main" val="562912825"/>
      </p:ext>
    </p:extLst>
  </p:cSld>
  <p:clrMapOvr>
    <a:masterClrMapping/>
  </p:clrMapOvr>
</p:sld>
</file>

<file path=ppt/theme/theme1.xml><?xml version="1.0" encoding="utf-8"?>
<a:theme xmlns:a="http://schemas.openxmlformats.org/drawingml/2006/main" name="Pisara">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TM04033925[[fn=Pisara]]</Template>
  <TotalTime>1191</TotalTime>
  <Words>1058</Words>
  <Application>Microsoft Office PowerPoint</Application>
  <PresentationFormat>Laajakuva</PresentationFormat>
  <Paragraphs>75</Paragraphs>
  <Slides>11</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11</vt:i4>
      </vt:variant>
    </vt:vector>
  </HeadingPairs>
  <TitlesOfParts>
    <vt:vector size="14" baseType="lpstr">
      <vt:lpstr>Arial</vt:lpstr>
      <vt:lpstr>Tw Cen MT</vt:lpstr>
      <vt:lpstr>Pisara</vt:lpstr>
      <vt:lpstr>Perhe, vanhemmuus, elämäntapahtumat ja kriisit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Kouvolan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vanhemmuus</dc:title>
  <dc:creator>Paronen Johanna</dc:creator>
  <cp:lastModifiedBy>Paronen Johanna</cp:lastModifiedBy>
  <cp:revision>22</cp:revision>
  <dcterms:created xsi:type="dcterms:W3CDTF">2021-03-16T09:10:33Z</dcterms:created>
  <dcterms:modified xsi:type="dcterms:W3CDTF">2021-03-18T07:50:39Z</dcterms:modified>
</cp:coreProperties>
</file>