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7" r:id="rId3"/>
    <p:sldId id="274" r:id="rId4"/>
    <p:sldId id="258" r:id="rId5"/>
    <p:sldId id="259" r:id="rId6"/>
    <p:sldId id="260" r:id="rId7"/>
    <p:sldId id="266" r:id="rId8"/>
    <p:sldId id="267" r:id="rId9"/>
    <p:sldId id="268" r:id="rId10"/>
    <p:sldId id="261" r:id="rId11"/>
    <p:sldId id="262" r:id="rId12"/>
    <p:sldId id="275" r:id="rId13"/>
    <p:sldId id="263" r:id="rId14"/>
    <p:sldId id="265" r:id="rId15"/>
    <p:sldId id="276" r:id="rId16"/>
    <p:sldId id="264" r:id="rId17"/>
    <p:sldId id="269" r:id="rId18"/>
    <p:sldId id="270" r:id="rId19"/>
    <p:sldId id="273" r:id="rId20"/>
    <p:sldId id="272" r:id="rId21"/>
    <p:sldId id="27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fi-FI" smtClean="0"/>
              <a:t>Muokkaa perustyyl. napsautt.</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fi-FI" smtClean="0"/>
              <a:t>Muokkaa perustyyl. napsautt.</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fi-FI" smtClean="0"/>
              <a:t>Muokkaa perustyyl. napsautt.</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araketta">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fi-FI" smtClean="0"/>
              <a:t>Muokkaa perustyyl. napsautt.</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3/16/2021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uvan sarake">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fi-FI" smtClean="0"/>
              <a:t>Muokkaa perustyyl. napsautt.</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i-FI" smtClean="0"/>
              <a:t>Lisää kuva napsauttamalla kuvaketta</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a:t>
            </a:r>
          </a:p>
        </p:txBody>
      </p:sp>
      <p:sp>
        <p:nvSpPr>
          <p:cNvPr id="3" name="Date Placeholder 2"/>
          <p:cNvSpPr>
            <a:spLocks noGrp="1"/>
          </p:cNvSpPr>
          <p:nvPr>
            <p:ph type="dt" sz="half" idx="10"/>
          </p:nvPr>
        </p:nvSpPr>
        <p:spPr/>
        <p:txBody>
          <a:bodyPr/>
          <a:lstStyle/>
          <a:p>
            <a:fld id="{48A87A34-81AB-432B-8DAE-1953F412C126}" type="datetimeFigureOut">
              <a:rPr lang="en-US" dirty="0"/>
              <a:t>3/16/2021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fi-FI" smtClean="0"/>
              <a:t>Muokkaa perustyyl. napsautt.</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fi-FI" smtClean="0"/>
              <a:t>Muokkaa perustyyl. napsautt.</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a:t>
            </a:r>
          </a:p>
        </p:txBody>
      </p:sp>
      <p:sp>
        <p:nvSpPr>
          <p:cNvPr id="4" name="Date Placeholder 3"/>
          <p:cNvSpPr>
            <a:spLocks noGrp="1"/>
          </p:cNvSpPr>
          <p:nvPr>
            <p:ph type="dt" sz="half" idx="10"/>
          </p:nvPr>
        </p:nvSpPr>
        <p:spPr/>
        <p:txBody>
          <a:bodyPr/>
          <a:lstStyle/>
          <a:p>
            <a:fld id="{48A87A34-81AB-432B-8DAE-1953F412C126}" type="datetimeFigureOut">
              <a:rPr lang="en-US" dirty="0"/>
              <a:t>3/16/2021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smtClean="0"/>
              <a:t>Muokkaa perustyyl. napsautt.</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2" name="Content Placeholder 3"/>
          <p:cNvSpPr>
            <a:spLocks noGrp="1"/>
          </p:cNvSpPr>
          <p:nvPr>
            <p:ph sz="quarter" idx="13"/>
          </p:nvPr>
        </p:nvSpPr>
        <p:spPr>
          <a:xfrm>
            <a:off x="913774" y="3051012"/>
            <a:ext cx="5106027" cy="274018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a:t>
            </a:r>
          </a:p>
        </p:txBody>
      </p:sp>
      <p:sp>
        <p:nvSpPr>
          <p:cNvPr id="13" name="Content Placeholder 5"/>
          <p:cNvSpPr>
            <a:spLocks noGrp="1"/>
          </p:cNvSpPr>
          <p:nvPr>
            <p:ph sz="quarter" idx="14"/>
          </p:nvPr>
        </p:nvSpPr>
        <p:spPr>
          <a:xfrm>
            <a:off x="6172200" y="3051012"/>
            <a:ext cx="5105401" cy="2740187"/>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fi-FI" smtClean="0"/>
              <a:t>Muokkaa perustyyl. napsautt.</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a:t>
            </a:r>
          </a:p>
        </p:txBody>
      </p:sp>
      <p:sp>
        <p:nvSpPr>
          <p:cNvPr id="5" name="Date Placeholder 4"/>
          <p:cNvSpPr>
            <a:spLocks noGrp="1"/>
          </p:cNvSpPr>
          <p:nvPr>
            <p:ph type="dt" sz="half" idx="10"/>
          </p:nvPr>
        </p:nvSpPr>
        <p:spPr/>
        <p:txBody>
          <a:bodyPr/>
          <a:lstStyle/>
          <a:p>
            <a:fld id="{48A87A34-81AB-432B-8DAE-1953F412C126}" type="datetimeFigureOut">
              <a:rPr lang="en-US" dirty="0"/>
              <a:t>3/16/2021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3/16/2021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751012" y="1300785"/>
            <a:ext cx="8689976" cy="1813889"/>
          </a:xfrm>
        </p:spPr>
        <p:txBody>
          <a:bodyPr>
            <a:normAutofit/>
          </a:bodyPr>
          <a:lstStyle/>
          <a:p>
            <a:r>
              <a:rPr lang="fi-FI" dirty="0" smtClean="0"/>
              <a:t>VUOROVAIKUTUSTAIDOT</a:t>
            </a:r>
            <a:endParaRPr lang="fi-FI" dirty="0"/>
          </a:p>
        </p:txBody>
      </p:sp>
      <p:sp>
        <p:nvSpPr>
          <p:cNvPr id="3" name="Alaotsikko 2"/>
          <p:cNvSpPr>
            <a:spLocks noGrp="1"/>
          </p:cNvSpPr>
          <p:nvPr>
            <p:ph type="subTitle" idx="1"/>
          </p:nvPr>
        </p:nvSpPr>
        <p:spPr>
          <a:xfrm>
            <a:off x="1872932" y="3921034"/>
            <a:ext cx="8689976" cy="1371599"/>
          </a:xfrm>
        </p:spPr>
        <p:txBody>
          <a:bodyPr/>
          <a:lstStyle/>
          <a:p>
            <a:r>
              <a:rPr lang="fi-FI" dirty="0" smtClean="0"/>
              <a:t>					</a:t>
            </a:r>
            <a:endParaRPr lang="fi-FI" b="1" dirty="0" smtClean="0"/>
          </a:p>
          <a:p>
            <a:r>
              <a:rPr lang="fi-FI" dirty="0"/>
              <a:t>	</a:t>
            </a:r>
            <a:r>
              <a:rPr lang="fi-FI" dirty="0" smtClean="0"/>
              <a:t>		 Johanna </a:t>
            </a:r>
            <a:r>
              <a:rPr lang="fi-FI" dirty="0" err="1" smtClean="0"/>
              <a:t>paronen</a:t>
            </a:r>
            <a:endParaRPr lang="fi-FI" b="1" dirty="0"/>
          </a:p>
        </p:txBody>
      </p:sp>
      <p:pic>
        <p:nvPicPr>
          <p:cNvPr id="4" name="Kuva 3"/>
          <p:cNvPicPr>
            <a:picLocks noChangeAspect="1"/>
          </p:cNvPicPr>
          <p:nvPr/>
        </p:nvPicPr>
        <p:blipFill>
          <a:blip r:embed="rId2"/>
          <a:stretch>
            <a:fillRect/>
          </a:stretch>
        </p:blipFill>
        <p:spPr>
          <a:xfrm>
            <a:off x="1110344" y="3461657"/>
            <a:ext cx="3396342" cy="2567667"/>
          </a:xfrm>
          <a:prstGeom prst="rect">
            <a:avLst/>
          </a:prstGeom>
        </p:spPr>
      </p:pic>
    </p:spTree>
    <p:extLst>
      <p:ext uri="{BB962C8B-B14F-4D97-AF65-F5344CB8AC3E}">
        <p14:creationId xmlns:p14="http://schemas.microsoft.com/office/powerpoint/2010/main" val="1393849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677780"/>
          </a:xfrm>
        </p:spPr>
        <p:txBody>
          <a:bodyPr>
            <a:normAutofit/>
          </a:bodyPr>
          <a:lstStyle/>
          <a:p>
            <a:r>
              <a:rPr lang="fi-FI" sz="3100" b="1" dirty="0"/>
              <a:t>Vuo­ro­vai­ku­tuk­ses­sa tar­vi­taan </a:t>
            </a:r>
            <a:r>
              <a:rPr lang="fi-FI" sz="3100" b="1" dirty="0" smtClean="0"/>
              <a:t>ky­kyä eläy­tyä</a:t>
            </a:r>
            <a:br>
              <a:rPr lang="fi-FI" sz="3100" b="1" dirty="0" smtClean="0"/>
            </a:br>
            <a:r>
              <a:rPr lang="fi-FI" sz="3100" b="1" dirty="0" smtClean="0"/>
              <a:t>toi­sen ih­mi­sen mie­len­ti­loi­hin</a:t>
            </a:r>
            <a:br>
              <a:rPr lang="fi-FI" sz="3100" b="1" dirty="0" smtClean="0"/>
            </a:br>
            <a:r>
              <a:rPr lang="fi-FI" sz="3100" b="1" dirty="0"/>
              <a:t/>
            </a:r>
            <a:br>
              <a:rPr lang="fi-FI" sz="3100" b="1" dirty="0"/>
            </a:br>
            <a:r>
              <a:rPr lang="fi-FI" sz="3100" dirty="0"/>
              <a:t>Empatia tarkoittaa kykyä eläytyä toisen ihmisen tunteisiin ja mielentiloihin. Se on sosiaalisten taitojen kulmakivi, jota tarvitaan kaikissa ihmissuhteissa ja sosiaalisessa vuorovaikutuksessa. </a:t>
            </a:r>
            <a:r>
              <a:rPr lang="fi-FI" sz="3100" dirty="0" smtClean="0"/>
              <a:t/>
            </a:r>
            <a:br>
              <a:rPr lang="fi-FI" sz="3100" dirty="0" smtClean="0"/>
            </a:br>
            <a:r>
              <a:rPr lang="fi-FI" sz="3100" dirty="0" smtClean="0"/>
              <a:t/>
            </a:r>
            <a:br>
              <a:rPr lang="fi-FI" sz="3100" dirty="0" smtClean="0"/>
            </a:br>
            <a:r>
              <a:rPr lang="fi-FI" sz="3100" b="1" i="1" dirty="0" smtClean="0"/>
              <a:t>…empatiaa opitaan ja harjoitellaan koko elämä….</a:t>
            </a:r>
            <a:r>
              <a:rPr lang="fi-FI" dirty="0"/>
              <a:t/>
            </a:r>
            <a:br>
              <a:rPr lang="fi-FI" dirty="0"/>
            </a:br>
            <a:endParaRPr lang="fi-FI" dirty="0"/>
          </a:p>
        </p:txBody>
      </p:sp>
    </p:spTree>
    <p:extLst>
      <p:ext uri="{BB962C8B-B14F-4D97-AF65-F5344CB8AC3E}">
        <p14:creationId xmlns:p14="http://schemas.microsoft.com/office/powerpoint/2010/main" val="4000726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49087" y="548640"/>
            <a:ext cx="10659290" cy="5512525"/>
          </a:xfrm>
        </p:spPr>
        <p:txBody>
          <a:bodyPr>
            <a:normAutofit fontScale="90000"/>
          </a:bodyPr>
          <a:lstStyle/>
          <a:p>
            <a:r>
              <a:rPr lang="fi-FI" dirty="0" smtClean="0"/>
              <a:t/>
            </a:r>
            <a:br>
              <a:rPr lang="fi-FI" dirty="0" smtClean="0"/>
            </a:br>
            <a:r>
              <a:rPr lang="fi-FI" dirty="0"/>
              <a:t/>
            </a:r>
            <a:br>
              <a:rPr lang="fi-FI" dirty="0"/>
            </a:br>
            <a:r>
              <a:rPr lang="fi-FI" dirty="0" smtClean="0"/>
              <a:t>Empatiaa </a:t>
            </a:r>
            <a:r>
              <a:rPr lang="fi-FI" dirty="0"/>
              <a:t>on niin toisten ihmisten tunteiden, tarpeiden, viestien ja tavoitteiden tunnistaminen, kuin niiden huomioiminen ja niihin vastaaminen. </a:t>
            </a: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r>
              <a:rPr lang="fi-FI" dirty="0" smtClean="0"/>
              <a:t/>
            </a:r>
            <a:br>
              <a:rPr lang="fi-FI" dirty="0" smtClean="0"/>
            </a:br>
            <a:r>
              <a:rPr lang="fi-FI" dirty="0"/>
              <a:t/>
            </a:r>
            <a:br>
              <a:rPr lang="fi-FI" dirty="0"/>
            </a:br>
            <a:endParaRPr lang="fi-FI" dirty="0"/>
          </a:p>
        </p:txBody>
      </p:sp>
      <p:pic>
        <p:nvPicPr>
          <p:cNvPr id="5" name="Kuva 4"/>
          <p:cNvPicPr>
            <a:picLocks noChangeAspect="1"/>
          </p:cNvPicPr>
          <p:nvPr/>
        </p:nvPicPr>
        <p:blipFill>
          <a:blip r:embed="rId2"/>
          <a:stretch>
            <a:fillRect/>
          </a:stretch>
        </p:blipFill>
        <p:spPr>
          <a:xfrm>
            <a:off x="3801291" y="2965269"/>
            <a:ext cx="3618411" cy="2808514"/>
          </a:xfrm>
          <a:prstGeom prst="rect">
            <a:avLst/>
          </a:prstGeom>
        </p:spPr>
      </p:pic>
    </p:spTree>
    <p:extLst>
      <p:ext uri="{BB962C8B-B14F-4D97-AF65-F5344CB8AC3E}">
        <p14:creationId xmlns:p14="http://schemas.microsoft.com/office/powerpoint/2010/main" val="2812457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4920134"/>
          </a:xfrm>
        </p:spPr>
        <p:txBody>
          <a:bodyPr>
            <a:normAutofit/>
          </a:bodyPr>
          <a:lstStyle/>
          <a:p>
            <a:r>
              <a:rPr lang="fi-FI" dirty="0"/>
              <a:t> </a:t>
            </a:r>
            <a:r>
              <a:rPr lang="fi-FI" dirty="0" smtClean="0"/>
              <a:t>empatia </a:t>
            </a:r>
            <a:r>
              <a:rPr lang="fi-FI" dirty="0"/>
              <a:t>antaa valmiuksia lukea viestejä myös rivien välistä, eli ymmärtää tarvittaessa myös sanojen kanssa ristiriidassa olevia, sanattomia ja kehollisia eleiden ja ilmeiden viestejä</a:t>
            </a:r>
            <a:r>
              <a:rPr lang="fi-FI" dirty="0" smtClean="0"/>
              <a:t>.</a:t>
            </a:r>
            <a:br>
              <a:rPr lang="fi-FI" dirty="0" smtClean="0"/>
            </a:br>
            <a:endParaRPr lang="fi-FI" dirty="0"/>
          </a:p>
        </p:txBody>
      </p:sp>
      <p:pic>
        <p:nvPicPr>
          <p:cNvPr id="3" name="Kuva 2"/>
          <p:cNvPicPr>
            <a:picLocks noChangeAspect="1"/>
          </p:cNvPicPr>
          <p:nvPr/>
        </p:nvPicPr>
        <p:blipFill>
          <a:blip r:embed="rId2"/>
          <a:stretch>
            <a:fillRect/>
          </a:stretch>
        </p:blipFill>
        <p:spPr>
          <a:xfrm>
            <a:off x="1515291" y="3795576"/>
            <a:ext cx="3043645" cy="1743075"/>
          </a:xfrm>
          <a:prstGeom prst="rect">
            <a:avLst/>
          </a:prstGeom>
        </p:spPr>
      </p:pic>
    </p:spTree>
    <p:extLst>
      <p:ext uri="{BB962C8B-B14F-4D97-AF65-F5344CB8AC3E}">
        <p14:creationId xmlns:p14="http://schemas.microsoft.com/office/powerpoint/2010/main" val="328802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300446"/>
            <a:ext cx="10364451" cy="6139543"/>
          </a:xfrm>
        </p:spPr>
        <p:txBody>
          <a:bodyPr>
            <a:normAutofit/>
          </a:bodyPr>
          <a:lstStyle/>
          <a:p>
            <a:r>
              <a:rPr lang="fi-FI" b="1" dirty="0" smtClean="0"/>
              <a:t>Vuorovaikutukseen kuuluu myös rajojen asettaminen ja jämäkkyys</a:t>
            </a:r>
            <a:br>
              <a:rPr lang="fi-FI" b="1" dirty="0" smtClean="0"/>
            </a:br>
            <a:r>
              <a:rPr lang="fi-FI" b="1" dirty="0"/>
              <a:t/>
            </a:r>
            <a:br>
              <a:rPr lang="fi-FI" b="1" dirty="0"/>
            </a:br>
            <a:r>
              <a:rPr lang="fi-FI" dirty="0"/>
              <a:t>Jämäkän vuorovaikutuksen lähtökohtia on omien tarpeiden ja tavoitteiden tunteminen. Lisäksi tarvitaan kykyä tunnistaa omaa hyvinvointia lisäävät ja heikentävät asiat. Jämäkkyyden, rohkeuden ja sitkeyden yhdistelmää kutsutaan myös </a:t>
            </a:r>
            <a:r>
              <a:rPr lang="fi-FI" b="1" dirty="0" err="1"/>
              <a:t>assertiivisuudeksi</a:t>
            </a:r>
            <a:r>
              <a:rPr lang="fi-FI" b="1" dirty="0"/>
              <a:t>.</a:t>
            </a:r>
            <a:r>
              <a:rPr lang="fi-FI" dirty="0"/>
              <a:t> </a:t>
            </a:r>
            <a:br>
              <a:rPr lang="fi-FI" dirty="0"/>
            </a:br>
            <a:endParaRPr lang="fi-FI" dirty="0"/>
          </a:p>
        </p:txBody>
      </p:sp>
    </p:spTree>
    <p:extLst>
      <p:ext uri="{BB962C8B-B14F-4D97-AF65-F5344CB8AC3E}">
        <p14:creationId xmlns:p14="http://schemas.microsoft.com/office/powerpoint/2010/main" val="437096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403460"/>
          </a:xfrm>
        </p:spPr>
        <p:txBody>
          <a:bodyPr>
            <a:normAutofit/>
          </a:bodyPr>
          <a:lstStyle/>
          <a:p>
            <a:r>
              <a:rPr lang="fi-FI" b="1" dirty="0"/>
              <a:t>Jämäkkyys tarkoittaa myös kykyä </a:t>
            </a:r>
            <a:r>
              <a:rPr lang="fi-FI" dirty="0"/>
              <a:t/>
            </a:r>
            <a:br>
              <a:rPr lang="fi-FI" dirty="0"/>
            </a:br>
            <a:r>
              <a:rPr lang="fi-FI" dirty="0"/>
              <a:t>arvostaa omia näkemyksiä</a:t>
            </a:r>
            <a:br>
              <a:rPr lang="fi-FI" dirty="0"/>
            </a:br>
            <a:r>
              <a:rPr lang="fi-FI" dirty="0"/>
              <a:t>tuoda esiin mielipiteitä ja ajatuksia</a:t>
            </a:r>
            <a:br>
              <a:rPr lang="fi-FI" dirty="0"/>
            </a:br>
            <a:r>
              <a:rPr lang="fi-FI" dirty="0"/>
              <a:t>puolustaa rohkeasti omaa näkökulmaa</a:t>
            </a:r>
            <a:br>
              <a:rPr lang="fi-FI" dirty="0"/>
            </a:br>
            <a:r>
              <a:rPr lang="fi-FI" dirty="0"/>
              <a:t>viedä sitkeästi aloitteita eteenpäin</a:t>
            </a:r>
            <a:br>
              <a:rPr lang="fi-FI" dirty="0"/>
            </a:br>
            <a:r>
              <a:rPr lang="fi-FI" dirty="0"/>
              <a:t>yrittää toistuvasti</a:t>
            </a:r>
            <a:br>
              <a:rPr lang="fi-FI" dirty="0"/>
            </a:br>
            <a:r>
              <a:rPr lang="fi-FI" dirty="0"/>
              <a:t>jättää takaiskut taakse niiden käsittelyn jälkeen.</a:t>
            </a:r>
            <a:br>
              <a:rPr lang="fi-FI" dirty="0"/>
            </a:br>
            <a:endParaRPr lang="fi-FI" dirty="0"/>
          </a:p>
        </p:txBody>
      </p:sp>
    </p:spTree>
    <p:extLst>
      <p:ext uri="{BB962C8B-B14F-4D97-AF65-F5344CB8AC3E}">
        <p14:creationId xmlns:p14="http://schemas.microsoft.com/office/powerpoint/2010/main" val="465638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2"/>
          <a:stretch>
            <a:fillRect/>
          </a:stretch>
        </p:blipFill>
        <p:spPr>
          <a:xfrm>
            <a:off x="1737361" y="493462"/>
            <a:ext cx="4454433" cy="2612572"/>
          </a:xfrm>
          <a:prstGeom prst="rect">
            <a:avLst/>
          </a:prstGeom>
        </p:spPr>
      </p:pic>
      <p:pic>
        <p:nvPicPr>
          <p:cNvPr id="3" name="Kuva 2"/>
          <p:cNvPicPr>
            <a:picLocks noChangeAspect="1"/>
          </p:cNvPicPr>
          <p:nvPr/>
        </p:nvPicPr>
        <p:blipFill>
          <a:blip r:embed="rId3"/>
          <a:stretch>
            <a:fillRect/>
          </a:stretch>
        </p:blipFill>
        <p:spPr>
          <a:xfrm>
            <a:off x="6464345" y="771388"/>
            <a:ext cx="3495675" cy="1514612"/>
          </a:xfrm>
          <a:prstGeom prst="rect">
            <a:avLst/>
          </a:prstGeom>
        </p:spPr>
      </p:pic>
      <p:pic>
        <p:nvPicPr>
          <p:cNvPr id="4" name="Kuva 3"/>
          <p:cNvPicPr>
            <a:picLocks noChangeAspect="1"/>
          </p:cNvPicPr>
          <p:nvPr/>
        </p:nvPicPr>
        <p:blipFill>
          <a:blip r:embed="rId4"/>
          <a:stretch>
            <a:fillRect/>
          </a:stretch>
        </p:blipFill>
        <p:spPr>
          <a:xfrm>
            <a:off x="5608863" y="2664141"/>
            <a:ext cx="4762500" cy="3381375"/>
          </a:xfrm>
          <a:prstGeom prst="rect">
            <a:avLst/>
          </a:prstGeom>
        </p:spPr>
      </p:pic>
      <p:pic>
        <p:nvPicPr>
          <p:cNvPr id="5" name="Kuva 4"/>
          <p:cNvPicPr>
            <a:picLocks noChangeAspect="1"/>
          </p:cNvPicPr>
          <p:nvPr/>
        </p:nvPicPr>
        <p:blipFill>
          <a:blip r:embed="rId5"/>
          <a:stretch>
            <a:fillRect/>
          </a:stretch>
        </p:blipFill>
        <p:spPr>
          <a:xfrm>
            <a:off x="2527662" y="3106034"/>
            <a:ext cx="3081201" cy="1907177"/>
          </a:xfrm>
          <a:prstGeom prst="rect">
            <a:avLst/>
          </a:prstGeom>
        </p:spPr>
      </p:pic>
      <p:sp>
        <p:nvSpPr>
          <p:cNvPr id="7" name="Ellipsi 6"/>
          <p:cNvSpPr/>
          <p:nvPr/>
        </p:nvSpPr>
        <p:spPr>
          <a:xfrm>
            <a:off x="757644" y="5159828"/>
            <a:ext cx="3540035" cy="15414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smtClean="0"/>
              <a:t>MITÄ ON TAPAHTUNUT?</a:t>
            </a:r>
            <a:endParaRPr lang="fi-FI" sz="2400" dirty="0"/>
          </a:p>
        </p:txBody>
      </p:sp>
    </p:spTree>
    <p:extLst>
      <p:ext uri="{BB962C8B-B14F-4D97-AF65-F5344CB8AC3E}">
        <p14:creationId xmlns:p14="http://schemas.microsoft.com/office/powerpoint/2010/main" val="690527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364272"/>
          </a:xfrm>
        </p:spPr>
        <p:txBody>
          <a:bodyPr>
            <a:normAutofit/>
          </a:bodyPr>
          <a:lstStyle/>
          <a:p>
            <a:r>
              <a:rPr lang="fi-FI" dirty="0"/>
              <a:t>Jämäkkyys on  yhteydessä myönteiseen minäkuvaan, itseluottamukseen ja hyvään itsetuntoon. Jämäkkyys on kykyä tunnistaa, määritellä ja ilmaista omat rajat hyvinvointia lisäävällä tavalla. Rajat ovat tarpeen niin oman itsensä kohtelussa kuin siinä, miten antaa toisten kohdella itseään.</a:t>
            </a:r>
          </a:p>
        </p:txBody>
      </p:sp>
    </p:spTree>
    <p:extLst>
      <p:ext uri="{BB962C8B-B14F-4D97-AF65-F5344CB8AC3E}">
        <p14:creationId xmlns:p14="http://schemas.microsoft.com/office/powerpoint/2010/main" val="393210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4711129"/>
          </a:xfrm>
        </p:spPr>
        <p:txBody>
          <a:bodyPr>
            <a:normAutofit/>
          </a:bodyPr>
          <a:lstStyle/>
          <a:p>
            <a:r>
              <a:rPr lang="fi-FI" sz="3200" b="1" dirty="0"/>
              <a:t>Kuul­luk­si tu­le­mi­nen ja toi­sen </a:t>
            </a:r>
            <a:r>
              <a:rPr lang="fi-FI" sz="3200" b="1" dirty="0" smtClean="0"/>
              <a:t>kuun­te­le­mi­nen</a:t>
            </a:r>
            <a:br>
              <a:rPr lang="fi-FI" sz="3200" b="1" dirty="0" smtClean="0"/>
            </a:br>
            <a:r>
              <a:rPr lang="fi-FI" b="1" dirty="0"/>
              <a:t/>
            </a:r>
            <a:br>
              <a:rPr lang="fi-FI" b="1" dirty="0"/>
            </a:br>
            <a:r>
              <a:rPr lang="fi-FI" dirty="0"/>
              <a:t>Yksi kohtaamisen tarjoamia </a:t>
            </a:r>
            <a:r>
              <a:rPr lang="fi-FI" dirty="0" smtClean="0"/>
              <a:t/>
            </a:r>
            <a:br>
              <a:rPr lang="fi-FI" dirty="0" smtClean="0"/>
            </a:br>
            <a:r>
              <a:rPr lang="fi-FI" dirty="0" smtClean="0"/>
              <a:t>mahdollisuuksia on </a:t>
            </a:r>
            <a:r>
              <a:rPr lang="fi-FI" dirty="0"/>
              <a:t>tulla kuulluksi. </a:t>
            </a:r>
            <a:br>
              <a:rPr lang="fi-FI" dirty="0"/>
            </a:br>
            <a:endParaRPr lang="fi-FI" dirty="0"/>
          </a:p>
        </p:txBody>
      </p:sp>
    </p:spTree>
    <p:extLst>
      <p:ext uri="{BB962C8B-B14F-4D97-AF65-F5344CB8AC3E}">
        <p14:creationId xmlns:p14="http://schemas.microsoft.com/office/powerpoint/2010/main" val="2118007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287383"/>
            <a:ext cx="10364451" cy="6453051"/>
          </a:xfrm>
        </p:spPr>
        <p:txBody>
          <a:bodyPr>
            <a:normAutofit/>
          </a:bodyPr>
          <a:lstStyle/>
          <a:p>
            <a:r>
              <a:rPr lang="fi-FI" dirty="0"/>
              <a:t>•Katso henkilöä, joka puhuu</a:t>
            </a:r>
            <a:r>
              <a:rPr lang="fi-FI" dirty="0" smtClean="0"/>
              <a:t>.</a:t>
            </a:r>
            <a:br>
              <a:rPr lang="fi-FI" dirty="0" smtClean="0"/>
            </a:br>
            <a:r>
              <a:rPr lang="fi-FI" dirty="0"/>
              <a:t/>
            </a:r>
            <a:br>
              <a:rPr lang="fi-FI" dirty="0"/>
            </a:br>
            <a:r>
              <a:rPr lang="fi-FI" dirty="0"/>
              <a:t>•Ole kasvotusten, ja katso puhujaa silmiin</a:t>
            </a:r>
            <a:r>
              <a:rPr lang="fi-FI" dirty="0" smtClean="0"/>
              <a:t>.</a:t>
            </a:r>
            <a:br>
              <a:rPr lang="fi-FI" dirty="0" smtClean="0"/>
            </a:br>
            <a:r>
              <a:rPr lang="fi-FI" dirty="0"/>
              <a:t/>
            </a:r>
            <a:br>
              <a:rPr lang="fi-FI" dirty="0"/>
            </a:br>
            <a:r>
              <a:rPr lang="fi-FI" dirty="0"/>
              <a:t>•Keskity kuuntelemaan, mitä hän sanoo</a:t>
            </a:r>
            <a:r>
              <a:rPr lang="fi-FI" dirty="0" smtClean="0"/>
              <a:t>.</a:t>
            </a:r>
            <a:br>
              <a:rPr lang="fi-FI" dirty="0" smtClean="0"/>
            </a:br>
            <a:r>
              <a:rPr lang="fi-FI" dirty="0"/>
              <a:t/>
            </a:r>
            <a:br>
              <a:rPr lang="fi-FI" dirty="0"/>
            </a:br>
            <a:r>
              <a:rPr lang="fi-FI" dirty="0"/>
              <a:t>•Ilmaise eleillä, ilmeillä ja lyhyillä ilmaisuilla, että kuuntelet toista.</a:t>
            </a:r>
            <a:br>
              <a:rPr lang="fi-FI" dirty="0"/>
            </a:br>
            <a:r>
              <a:rPr lang="fi-FI" dirty="0"/>
              <a:t/>
            </a:r>
            <a:br>
              <a:rPr lang="fi-FI" dirty="0"/>
            </a:br>
            <a:endParaRPr lang="fi-FI" dirty="0"/>
          </a:p>
        </p:txBody>
      </p:sp>
    </p:spTree>
    <p:extLst>
      <p:ext uri="{BB962C8B-B14F-4D97-AF65-F5344CB8AC3E}">
        <p14:creationId xmlns:p14="http://schemas.microsoft.com/office/powerpoint/2010/main" val="8294648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285894"/>
          </a:xfrm>
        </p:spPr>
        <p:txBody>
          <a:bodyPr>
            <a:normAutofit/>
          </a:bodyPr>
          <a:lstStyle/>
          <a:p>
            <a:r>
              <a:rPr lang="fi-FI" dirty="0"/>
              <a:t>•Kerro ajatuksistasi tai tunteistasi</a:t>
            </a:r>
            <a:r>
              <a:rPr lang="fi-FI" dirty="0" smtClean="0"/>
              <a:t>.</a:t>
            </a:r>
            <a:br>
              <a:rPr lang="fi-FI" dirty="0" smtClean="0"/>
            </a:br>
            <a:r>
              <a:rPr lang="fi-FI" dirty="0"/>
              <a:t/>
            </a:r>
            <a:br>
              <a:rPr lang="fi-FI" dirty="0"/>
            </a:br>
            <a:r>
              <a:rPr lang="fi-FI" dirty="0"/>
              <a:t>•Rohkaise ja kannusta toista tarvittaessa</a:t>
            </a:r>
            <a:r>
              <a:rPr lang="fi-FI" dirty="0" smtClean="0"/>
              <a:t>.</a:t>
            </a:r>
            <a:br>
              <a:rPr lang="fi-FI" dirty="0" smtClean="0"/>
            </a:br>
            <a:r>
              <a:rPr lang="fi-FI" dirty="0"/>
              <a:t/>
            </a:r>
            <a:br>
              <a:rPr lang="fi-FI" dirty="0"/>
            </a:br>
            <a:r>
              <a:rPr lang="fi-FI" dirty="0"/>
              <a:t>•Voit myös toistaa lyhyesti kuulemasi ja näin varmistaa, että olet ymmärtänyt oikein.</a:t>
            </a:r>
          </a:p>
        </p:txBody>
      </p:sp>
    </p:spTree>
    <p:extLst>
      <p:ext uri="{BB962C8B-B14F-4D97-AF65-F5344CB8AC3E}">
        <p14:creationId xmlns:p14="http://schemas.microsoft.com/office/powerpoint/2010/main" val="3137157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992777"/>
            <a:ext cx="10364451" cy="3866606"/>
          </a:xfrm>
        </p:spPr>
        <p:txBody>
          <a:bodyPr>
            <a:normAutofit/>
          </a:bodyPr>
          <a:lstStyle/>
          <a:p>
            <a:r>
              <a:rPr lang="fi-FI" dirty="0" smtClean="0"/>
              <a:t>Vuorovaikutustaidot tarkoittavat kykyä ja halua </a:t>
            </a:r>
            <a:br>
              <a:rPr lang="fi-FI" dirty="0" smtClean="0"/>
            </a:br>
            <a:r>
              <a:rPr lang="fi-FI" dirty="0" smtClean="0"/>
              <a:t>vaihtaa ajatuksia, kokemuksia, mielipiteitä tai tekoja toisten kanssa ja toimia yhdessä. </a:t>
            </a:r>
            <a:br>
              <a:rPr lang="fi-FI" dirty="0" smtClean="0"/>
            </a:br>
            <a:endParaRPr lang="fi-FI" dirty="0"/>
          </a:p>
        </p:txBody>
      </p:sp>
    </p:spTree>
    <p:extLst>
      <p:ext uri="{BB962C8B-B14F-4D97-AF65-F5344CB8AC3E}">
        <p14:creationId xmlns:p14="http://schemas.microsoft.com/office/powerpoint/2010/main" val="36231335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573277"/>
          </a:xfrm>
        </p:spPr>
        <p:txBody>
          <a:bodyPr>
            <a:normAutofit/>
          </a:bodyPr>
          <a:lstStyle/>
          <a:p>
            <a:r>
              <a:rPr lang="fi-FI" dirty="0"/>
              <a:t>•Odota vuoroasi, älä keskeytä</a:t>
            </a:r>
            <a:r>
              <a:rPr lang="fi-FI" dirty="0" smtClean="0"/>
              <a:t>.</a:t>
            </a:r>
            <a:br>
              <a:rPr lang="fi-FI" dirty="0" smtClean="0"/>
            </a:br>
            <a:r>
              <a:rPr lang="fi-FI" dirty="0"/>
              <a:t/>
            </a:r>
            <a:br>
              <a:rPr lang="fi-FI" dirty="0"/>
            </a:br>
            <a:r>
              <a:rPr lang="fi-FI" dirty="0"/>
              <a:t>•Malta olla kertomatta heti omia kokemuksiasi</a:t>
            </a:r>
            <a:r>
              <a:rPr lang="fi-FI" dirty="0" smtClean="0"/>
              <a:t>.</a:t>
            </a:r>
            <a:br>
              <a:rPr lang="fi-FI" dirty="0" smtClean="0"/>
            </a:br>
            <a:r>
              <a:rPr lang="fi-FI" dirty="0"/>
              <a:t/>
            </a:r>
            <a:br>
              <a:rPr lang="fi-FI" dirty="0"/>
            </a:br>
            <a:r>
              <a:rPr lang="fi-FI" dirty="0"/>
              <a:t>•Sano, mitä haluat sanoa</a:t>
            </a:r>
            <a:r>
              <a:rPr lang="fi-FI" dirty="0" smtClean="0"/>
              <a:t>.</a:t>
            </a:r>
            <a:br>
              <a:rPr lang="fi-FI" dirty="0" smtClean="0"/>
            </a:br>
            <a:r>
              <a:rPr lang="fi-FI" dirty="0"/>
              <a:t/>
            </a:r>
            <a:br>
              <a:rPr lang="fi-FI" dirty="0"/>
            </a:br>
            <a:r>
              <a:rPr lang="fi-FI" dirty="0"/>
              <a:t>•Kysy toiselta täydentäviä kysymyksiä.</a:t>
            </a:r>
          </a:p>
        </p:txBody>
      </p:sp>
    </p:spTree>
    <p:extLst>
      <p:ext uri="{BB962C8B-B14F-4D97-AF65-F5344CB8AC3E}">
        <p14:creationId xmlns:p14="http://schemas.microsoft.com/office/powerpoint/2010/main" val="3361825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2229186"/>
          </a:xfrm>
        </p:spPr>
        <p:txBody>
          <a:bodyPr/>
          <a:lstStyle/>
          <a:p>
            <a:r>
              <a:rPr lang="fi-FI" dirty="0" smtClean="0"/>
              <a:t> </a:t>
            </a:r>
            <a:endParaRPr lang="fi-FI" dirty="0"/>
          </a:p>
        </p:txBody>
      </p:sp>
      <p:sp>
        <p:nvSpPr>
          <p:cNvPr id="5" name="Suorakulmio 4"/>
          <p:cNvSpPr/>
          <p:nvPr/>
        </p:nvSpPr>
        <p:spPr>
          <a:xfrm>
            <a:off x="2181497" y="3967983"/>
            <a:ext cx="8138160" cy="369332"/>
          </a:xfrm>
          <a:prstGeom prst="rect">
            <a:avLst/>
          </a:prstGeom>
        </p:spPr>
        <p:txBody>
          <a:bodyPr wrap="square">
            <a:spAutoFit/>
          </a:bodyPr>
          <a:lstStyle/>
          <a:p>
            <a:r>
              <a:rPr lang="fi-FI" dirty="0"/>
              <a:t>https://mieli.fi/fi/mielenterveys/ihmissuhteet/vuorovaikutustaitoja-voi-oppia</a:t>
            </a:r>
          </a:p>
        </p:txBody>
      </p:sp>
      <p:pic>
        <p:nvPicPr>
          <p:cNvPr id="6" name="Kuva 5"/>
          <p:cNvPicPr>
            <a:picLocks noChangeAspect="1"/>
          </p:cNvPicPr>
          <p:nvPr/>
        </p:nvPicPr>
        <p:blipFill>
          <a:blip r:embed="rId2"/>
          <a:stretch>
            <a:fillRect/>
          </a:stretch>
        </p:blipFill>
        <p:spPr>
          <a:xfrm>
            <a:off x="3461658" y="1271661"/>
            <a:ext cx="3997234" cy="2229186"/>
          </a:xfrm>
          <a:prstGeom prst="rect">
            <a:avLst/>
          </a:prstGeom>
        </p:spPr>
      </p:pic>
    </p:spTree>
    <p:extLst>
      <p:ext uri="{BB962C8B-B14F-4D97-AF65-F5344CB8AC3E}">
        <p14:creationId xmlns:p14="http://schemas.microsoft.com/office/powerpoint/2010/main" val="1581674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808409"/>
          </a:xfrm>
        </p:spPr>
        <p:txBody>
          <a:bodyPr>
            <a:normAutofit/>
          </a:bodyPr>
          <a:lstStyle/>
          <a:p>
            <a:r>
              <a:rPr lang="fi-FI" dirty="0" smtClean="0"/>
              <a:t>VUOROVAIKUTUKSESSA Keskeistä </a:t>
            </a:r>
            <a:r>
              <a:rPr lang="fi-FI" dirty="0"/>
              <a:t>on vastavuoroisuus, se että molemmat tai kaikki osapuolet antavat panoksensa yhteiseen keskusteluun tai tapahtumaan.</a:t>
            </a:r>
          </a:p>
        </p:txBody>
      </p:sp>
    </p:spTree>
    <p:extLst>
      <p:ext uri="{BB962C8B-B14F-4D97-AF65-F5344CB8AC3E}">
        <p14:creationId xmlns:p14="http://schemas.microsoft.com/office/powerpoint/2010/main" val="680692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6148043"/>
          </a:xfrm>
        </p:spPr>
        <p:txBody>
          <a:bodyPr>
            <a:normAutofit/>
          </a:bodyPr>
          <a:lstStyle/>
          <a:p>
            <a:r>
              <a:rPr lang="fi-FI" dirty="0"/>
              <a:t>Myönteistä ja rakentavaa vuorovaikutusta on esimerkiksi</a:t>
            </a:r>
            <a:r>
              <a:rPr lang="fi-FI" dirty="0" smtClean="0"/>
              <a:t>:</a:t>
            </a:r>
            <a:br>
              <a:rPr lang="fi-FI" dirty="0" smtClean="0"/>
            </a:br>
            <a:r>
              <a:rPr lang="fi-FI" dirty="0"/>
              <a:t/>
            </a:r>
            <a:br>
              <a:rPr lang="fi-FI" dirty="0"/>
            </a:br>
            <a:r>
              <a:rPr lang="fi-FI" dirty="0" smtClean="0"/>
              <a:t>-rohkaisu </a:t>
            </a:r>
            <a:r>
              <a:rPr lang="fi-FI" dirty="0"/>
              <a:t>ja </a:t>
            </a:r>
            <a:r>
              <a:rPr lang="fi-FI" dirty="0" smtClean="0"/>
              <a:t>kannustaminen</a:t>
            </a:r>
            <a:br>
              <a:rPr lang="fi-FI" dirty="0" smtClean="0"/>
            </a:br>
            <a:r>
              <a:rPr lang="fi-FI" dirty="0"/>
              <a:t>-</a:t>
            </a:r>
            <a:r>
              <a:rPr lang="fi-FI" dirty="0" smtClean="0"/>
              <a:t>tarkkaavainen läsnäolo</a:t>
            </a:r>
            <a:r>
              <a:rPr lang="fi-FI" dirty="0"/>
              <a:t/>
            </a:r>
            <a:br>
              <a:rPr lang="fi-FI" dirty="0"/>
            </a:br>
            <a:r>
              <a:rPr lang="fi-FI" dirty="0" smtClean="0"/>
              <a:t>-myönteinen</a:t>
            </a:r>
            <a:r>
              <a:rPr lang="fi-FI" dirty="0"/>
              <a:t>, mutta realistinen palaute</a:t>
            </a:r>
            <a:br>
              <a:rPr lang="fi-FI" dirty="0"/>
            </a:br>
            <a:r>
              <a:rPr lang="fi-FI" dirty="0" smtClean="0"/>
              <a:t>-tuki </a:t>
            </a:r>
            <a:r>
              <a:rPr lang="fi-FI" dirty="0"/>
              <a:t>ja kuunteleminen</a:t>
            </a:r>
            <a:br>
              <a:rPr lang="fi-FI" dirty="0"/>
            </a:br>
            <a:r>
              <a:rPr lang="fi-FI" dirty="0" smtClean="0"/>
              <a:t>-myötätunto </a:t>
            </a:r>
            <a:r>
              <a:rPr lang="fi-FI" dirty="0"/>
              <a:t>ja huomioiminen</a:t>
            </a:r>
            <a:br>
              <a:rPr lang="fi-FI" dirty="0"/>
            </a:br>
            <a:r>
              <a:rPr lang="fi-FI" dirty="0" smtClean="0"/>
              <a:t>-ilahduttaminen</a:t>
            </a:r>
            <a:r>
              <a:rPr lang="fi-FI" dirty="0"/>
              <a:t/>
            </a:r>
            <a:br>
              <a:rPr lang="fi-FI" dirty="0"/>
            </a:br>
            <a:endParaRPr lang="fi-FI" dirty="0"/>
          </a:p>
        </p:txBody>
      </p:sp>
    </p:spTree>
    <p:extLst>
      <p:ext uri="{BB962C8B-B14F-4D97-AF65-F5344CB8AC3E}">
        <p14:creationId xmlns:p14="http://schemas.microsoft.com/office/powerpoint/2010/main" val="2815839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87829" y="457201"/>
            <a:ext cx="10998926" cy="3095896"/>
          </a:xfrm>
        </p:spPr>
        <p:txBody>
          <a:bodyPr>
            <a:normAutofit fontScale="90000"/>
          </a:bodyPr>
          <a:lstStyle/>
          <a:p>
            <a:r>
              <a:rPr lang="fi-FI" dirty="0" smtClean="0"/>
              <a:t/>
            </a:r>
            <a:br>
              <a:rPr lang="fi-FI" dirty="0" smtClean="0"/>
            </a:br>
            <a:r>
              <a:rPr lang="fi-FI" dirty="0" smtClean="0"/>
              <a:t>Rakentavassa </a:t>
            </a:r>
            <a:r>
              <a:rPr lang="fi-FI" dirty="0"/>
              <a:t>vuorovaikutuksessa ei </a:t>
            </a:r>
            <a:r>
              <a:rPr lang="fi-FI" dirty="0" smtClean="0"/>
              <a:t>välttämättä </a:t>
            </a:r>
            <a:r>
              <a:rPr lang="fi-FI" dirty="0"/>
              <a:t>tarvita suuria tekoja, vaan kyse on arjen kanssakäymisestä, joka koostuu pienistä kannustavista ja rohkaisevista eleistä sekä toista tukevasta ilmaisusta</a:t>
            </a:r>
            <a:r>
              <a:rPr lang="fi-FI" dirty="0" smtClean="0"/>
              <a:t>.</a:t>
            </a:r>
            <a:br>
              <a:rPr lang="fi-FI" dirty="0" smtClean="0"/>
            </a:br>
            <a:endParaRPr lang="fi-FI" dirty="0"/>
          </a:p>
        </p:txBody>
      </p:sp>
      <p:pic>
        <p:nvPicPr>
          <p:cNvPr id="3" name="Kuva 2"/>
          <p:cNvPicPr>
            <a:picLocks noChangeAspect="1"/>
          </p:cNvPicPr>
          <p:nvPr/>
        </p:nvPicPr>
        <p:blipFill>
          <a:blip r:embed="rId2"/>
          <a:stretch>
            <a:fillRect/>
          </a:stretch>
        </p:blipFill>
        <p:spPr>
          <a:xfrm>
            <a:off x="587829" y="3722913"/>
            <a:ext cx="6061165" cy="2534195"/>
          </a:xfrm>
          <a:prstGeom prst="rect">
            <a:avLst/>
          </a:prstGeom>
        </p:spPr>
      </p:pic>
    </p:spTree>
    <p:extLst>
      <p:ext uri="{BB962C8B-B14F-4D97-AF65-F5344CB8AC3E}">
        <p14:creationId xmlns:p14="http://schemas.microsoft.com/office/powerpoint/2010/main" val="3010063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00447" y="1319349"/>
            <a:ext cx="10977780" cy="4702628"/>
          </a:xfrm>
        </p:spPr>
        <p:txBody>
          <a:bodyPr>
            <a:normAutofit/>
          </a:bodyPr>
          <a:lstStyle/>
          <a:p>
            <a:r>
              <a:rPr lang="fi-FI" dirty="0"/>
              <a:t>Jos on kovin itsekriittinen tai kielteinen itseään kohtaan, negatiivisia tunteita ja ajatuksia tulee helposti kohdistaneeksi myös toisiin. Kielteisiä malleja ja tunteita on mahdollista oppia huomaamaan ja korvaamaan niitä rakentavammilla ja myönteisemmillä vaihtoehdoilla</a:t>
            </a:r>
            <a:r>
              <a:rPr lang="fi-FI" dirty="0" smtClean="0"/>
              <a:t>.</a:t>
            </a:r>
            <a:br>
              <a:rPr lang="fi-FI" dirty="0" smtClean="0"/>
            </a:br>
            <a:r>
              <a:rPr lang="fi-FI" dirty="0" smtClean="0"/>
              <a:t>-</a:t>
            </a:r>
            <a:r>
              <a:rPr lang="fi-FI" sz="2400" b="1" i="1" dirty="0" smtClean="0"/>
              <a:t>Tässä asiassa ohjaajan tulee olla skarppina!-</a:t>
            </a:r>
            <a:endParaRPr lang="fi-FI" b="1" dirty="0"/>
          </a:p>
        </p:txBody>
      </p:sp>
    </p:spTree>
    <p:extLst>
      <p:ext uri="{BB962C8B-B14F-4D97-AF65-F5344CB8AC3E}">
        <p14:creationId xmlns:p14="http://schemas.microsoft.com/office/powerpoint/2010/main" val="1514814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037700"/>
          </a:xfrm>
        </p:spPr>
        <p:txBody>
          <a:bodyPr>
            <a:normAutofit/>
          </a:bodyPr>
          <a:lstStyle/>
          <a:p>
            <a:r>
              <a:rPr lang="fi-FI" b="1" dirty="0"/>
              <a:t>Koh­taa­mi­nen on mah­dol­li­suus</a:t>
            </a:r>
            <a:br>
              <a:rPr lang="fi-FI" b="1" dirty="0"/>
            </a:br>
            <a:r>
              <a:rPr lang="fi-FI" dirty="0"/>
              <a:t>Läsnäolo on arvokkain lahja, jonka ihminen voi antaa itselleen tai toiselle. Läsnäoloa on toisen kohtaaminen aidosti, arvokkaana ihmisenä. </a:t>
            </a:r>
            <a:br>
              <a:rPr lang="fi-FI" dirty="0"/>
            </a:br>
            <a:endParaRPr lang="fi-FI" dirty="0"/>
          </a:p>
        </p:txBody>
      </p:sp>
      <p:pic>
        <p:nvPicPr>
          <p:cNvPr id="3" name="Kuva 2"/>
          <p:cNvPicPr>
            <a:picLocks noChangeAspect="1"/>
          </p:cNvPicPr>
          <p:nvPr/>
        </p:nvPicPr>
        <p:blipFill>
          <a:blip r:embed="rId2"/>
          <a:stretch>
            <a:fillRect/>
          </a:stretch>
        </p:blipFill>
        <p:spPr>
          <a:xfrm>
            <a:off x="4629558" y="4425451"/>
            <a:ext cx="2619375" cy="1743075"/>
          </a:xfrm>
          <a:prstGeom prst="rect">
            <a:avLst/>
          </a:prstGeom>
        </p:spPr>
      </p:pic>
    </p:spTree>
    <p:extLst>
      <p:ext uri="{BB962C8B-B14F-4D97-AF65-F5344CB8AC3E}">
        <p14:creationId xmlns:p14="http://schemas.microsoft.com/office/powerpoint/2010/main" val="3126650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925974"/>
          </a:xfrm>
        </p:spPr>
        <p:txBody>
          <a:bodyPr>
            <a:normAutofit/>
          </a:bodyPr>
          <a:lstStyle/>
          <a:p>
            <a:r>
              <a:rPr lang="fi-FI" dirty="0"/>
              <a:t>Kaikilla lienee kokemuksia siitä, miten aito kohtaaminen ja lämmin arvostava vuorovaikutus toisten kanssa kohottaa mielialaa ja lisää toiveikkuutta. </a:t>
            </a:r>
            <a:r>
              <a:rPr lang="fi-FI" dirty="0" smtClean="0"/>
              <a:t/>
            </a:r>
            <a:br>
              <a:rPr lang="fi-FI" dirty="0" smtClean="0"/>
            </a:br>
            <a:r>
              <a:rPr lang="fi-FI" dirty="0" smtClean="0"/>
              <a:t/>
            </a:r>
            <a:br>
              <a:rPr lang="fi-FI" dirty="0" smtClean="0"/>
            </a:br>
            <a:r>
              <a:rPr lang="fi-FI" dirty="0" smtClean="0"/>
              <a:t>Samoin </a:t>
            </a:r>
            <a:r>
              <a:rPr lang="fi-FI" dirty="0"/>
              <a:t>tiedetään miltä tuntuu, kun tyly, torjuva tai tuomitseva vastapuoli ei jaksa käyttää aikaa toisen ajatusten tutkimiseen.</a:t>
            </a:r>
          </a:p>
        </p:txBody>
      </p:sp>
    </p:spTree>
    <p:extLst>
      <p:ext uri="{BB962C8B-B14F-4D97-AF65-F5344CB8AC3E}">
        <p14:creationId xmlns:p14="http://schemas.microsoft.com/office/powerpoint/2010/main" val="127471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13775" y="618517"/>
            <a:ext cx="10364451" cy="5625529"/>
          </a:xfrm>
        </p:spPr>
        <p:txBody>
          <a:bodyPr>
            <a:normAutofit/>
          </a:bodyPr>
          <a:lstStyle/>
          <a:p>
            <a:r>
              <a:rPr lang="fi-FI" dirty="0"/>
              <a:t>ihmissuhteisiin kuuluu myös epätäydellisyyden ja keskeneräisyyden hyväksyminen. </a:t>
            </a:r>
            <a:r>
              <a:rPr lang="fi-FI" dirty="0" smtClean="0"/>
              <a:t/>
            </a:r>
            <a:br>
              <a:rPr lang="fi-FI" dirty="0" smtClean="0"/>
            </a:br>
            <a:r>
              <a:rPr lang="fi-FI" dirty="0" smtClean="0"/>
              <a:t>Täydellisiä </a:t>
            </a:r>
            <a:r>
              <a:rPr lang="fi-FI" dirty="0"/>
              <a:t>ihmissuhteita ei ole olemassa, vaan ne jäävät usein keskeneräisiksi ja ovat joka tapauksessa rajallisia</a:t>
            </a:r>
            <a:r>
              <a:rPr lang="fi-FI" dirty="0" smtClean="0"/>
              <a:t>.</a:t>
            </a:r>
            <a:br>
              <a:rPr lang="fi-FI" dirty="0" smtClean="0"/>
            </a:br>
            <a:r>
              <a:rPr lang="fi-FI" dirty="0" smtClean="0"/>
              <a:t>Armollisuus </a:t>
            </a:r>
            <a:r>
              <a:rPr lang="fi-FI" dirty="0"/>
              <a:t>ja myötätunto itseä sekä toisia kohtaan auttavat ymmärtämään ihmissuhteita. Kiitollinen ihminen arvostaa hyvää itsessä ja muissa.</a:t>
            </a:r>
          </a:p>
        </p:txBody>
      </p:sp>
    </p:spTree>
    <p:extLst>
      <p:ext uri="{BB962C8B-B14F-4D97-AF65-F5344CB8AC3E}">
        <p14:creationId xmlns:p14="http://schemas.microsoft.com/office/powerpoint/2010/main" val="1307935759"/>
      </p:ext>
    </p:extLst>
  </p:cSld>
  <p:clrMapOvr>
    <a:masterClrMapping/>
  </p:clrMapOvr>
  <p:timing>
    <p:tnLst>
      <p:par>
        <p:cTn id="1" dur="indefinite" restart="never" nodeType="tmRoot"/>
      </p:par>
    </p:tnLst>
  </p:timing>
</p:sld>
</file>

<file path=ppt/theme/theme1.xml><?xml version="1.0" encoding="utf-8"?>
<a:theme xmlns:a="http://schemas.openxmlformats.org/drawingml/2006/main" name="Pisara">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TM04033925[[fn=Pisara]]</Template>
  <TotalTime>111</TotalTime>
  <Words>638</Words>
  <Application>Microsoft Office PowerPoint</Application>
  <PresentationFormat>Laajakuva</PresentationFormat>
  <Paragraphs>24</Paragraphs>
  <Slides>21</Slides>
  <Notes>0</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21</vt:i4>
      </vt:variant>
    </vt:vector>
  </HeadingPairs>
  <TitlesOfParts>
    <vt:vector size="24" baseType="lpstr">
      <vt:lpstr>Arial</vt:lpstr>
      <vt:lpstr>Tw Cen MT</vt:lpstr>
      <vt:lpstr>Pisara</vt:lpstr>
      <vt:lpstr>VUOROVAIKUTUSTAIDOT</vt:lpstr>
      <vt:lpstr>Vuorovaikutustaidot tarkoittavat kykyä ja halua  vaihtaa ajatuksia, kokemuksia, mielipiteitä tai tekoja toisten kanssa ja toimia yhdessä.  </vt:lpstr>
      <vt:lpstr>VUOROVAIKUTUKSESSA Keskeistä on vastavuoroisuus, se että molemmat tai kaikki osapuolet antavat panoksensa yhteiseen keskusteluun tai tapahtumaan.</vt:lpstr>
      <vt:lpstr>Myönteistä ja rakentavaa vuorovaikutusta on esimerkiksi:  -rohkaisu ja kannustaminen -tarkkaavainen läsnäolo -myönteinen, mutta realistinen palaute -tuki ja kuunteleminen -myötätunto ja huomioiminen -ilahduttaminen </vt:lpstr>
      <vt:lpstr> Rakentavassa vuorovaikutuksessa ei välttämättä tarvita suuria tekoja, vaan kyse on arjen kanssakäymisestä, joka koostuu pienistä kannustavista ja rohkaisevista eleistä sekä toista tukevasta ilmaisusta. </vt:lpstr>
      <vt:lpstr>Jos on kovin itsekriittinen tai kielteinen itseään kohtaan, negatiivisia tunteita ja ajatuksia tulee helposti kohdistaneeksi myös toisiin. Kielteisiä malleja ja tunteita on mahdollista oppia huomaamaan ja korvaamaan niitä rakentavammilla ja myönteisemmillä vaihtoehdoilla. -Tässä asiassa ohjaajan tulee olla skarppina!-</vt:lpstr>
      <vt:lpstr>Koh­taa­mi­nen on mah­dol­li­suus Läsnäolo on arvokkain lahja, jonka ihminen voi antaa itselleen tai toiselle. Läsnäoloa on toisen kohtaaminen aidosti, arvokkaana ihmisenä.  </vt:lpstr>
      <vt:lpstr>Kaikilla lienee kokemuksia siitä, miten aito kohtaaminen ja lämmin arvostava vuorovaikutus toisten kanssa kohottaa mielialaa ja lisää toiveikkuutta.   Samoin tiedetään miltä tuntuu, kun tyly, torjuva tai tuomitseva vastapuoli ei jaksa käyttää aikaa toisen ajatusten tutkimiseen.</vt:lpstr>
      <vt:lpstr>ihmissuhteisiin kuuluu myös epätäydellisyyden ja keskeneräisyyden hyväksyminen.  Täydellisiä ihmissuhteita ei ole olemassa, vaan ne jäävät usein keskeneräisiksi ja ovat joka tapauksessa rajallisia. Armollisuus ja myötätunto itseä sekä toisia kohtaan auttavat ymmärtämään ihmissuhteita. Kiitollinen ihminen arvostaa hyvää itsessä ja muissa.</vt:lpstr>
      <vt:lpstr>Vuo­ro­vai­ku­tuk­ses­sa tar­vi­taan ky­kyä eläy­tyä toi­sen ih­mi­sen mie­len­ti­loi­hin  Empatia tarkoittaa kykyä eläytyä toisen ihmisen tunteisiin ja mielentiloihin. Se on sosiaalisten taitojen kulmakivi, jota tarvitaan kaikissa ihmissuhteissa ja sosiaalisessa vuorovaikutuksessa.   …empatiaa opitaan ja harjoitellaan koko elämä…. </vt:lpstr>
      <vt:lpstr>  Empatiaa on niin toisten ihmisten tunteiden, tarpeiden, viestien ja tavoitteiden tunnistaminen, kuin niiden huomioiminen ja niihin vastaaminen.         </vt:lpstr>
      <vt:lpstr> empatia antaa valmiuksia lukea viestejä myös rivien välistä, eli ymmärtää tarvittaessa myös sanojen kanssa ristiriidassa olevia, sanattomia ja kehollisia eleiden ja ilmeiden viestejä. </vt:lpstr>
      <vt:lpstr>Vuorovaikutukseen kuuluu myös rajojen asettaminen ja jämäkkyys  Jämäkän vuorovaikutuksen lähtökohtia on omien tarpeiden ja tavoitteiden tunteminen. Lisäksi tarvitaan kykyä tunnistaa omaa hyvinvointia lisäävät ja heikentävät asiat. Jämäkkyyden, rohkeuden ja sitkeyden yhdistelmää kutsutaan myös assertiivisuudeksi.  </vt:lpstr>
      <vt:lpstr>Jämäkkyys tarkoittaa myös kykyä  arvostaa omia näkemyksiä tuoda esiin mielipiteitä ja ajatuksia puolustaa rohkeasti omaa näkökulmaa viedä sitkeästi aloitteita eteenpäin yrittää toistuvasti jättää takaiskut taakse niiden käsittelyn jälkeen. </vt:lpstr>
      <vt:lpstr>PowerPoint-esitys</vt:lpstr>
      <vt:lpstr>Jämäkkyys on  yhteydessä myönteiseen minäkuvaan, itseluottamukseen ja hyvään itsetuntoon. Jämäkkyys on kykyä tunnistaa, määritellä ja ilmaista omat rajat hyvinvointia lisäävällä tavalla. Rajat ovat tarpeen niin oman itsensä kohtelussa kuin siinä, miten antaa toisten kohdella itseään.</vt:lpstr>
      <vt:lpstr>Kuul­luk­si tu­le­mi­nen ja toi­sen kuun­te­le­mi­nen  Yksi kohtaamisen tarjoamia  mahdollisuuksia on tulla kuulluksi.  </vt:lpstr>
      <vt:lpstr>•Katso henkilöä, joka puhuu.  •Ole kasvotusten, ja katso puhujaa silmiin.  •Keskity kuuntelemaan, mitä hän sanoo.  •Ilmaise eleillä, ilmeillä ja lyhyillä ilmaisuilla, että kuuntelet toista.  </vt:lpstr>
      <vt:lpstr>•Kerro ajatuksistasi tai tunteistasi.  •Rohkaise ja kannusta toista tarvittaessa.  •Voit myös toistaa lyhyesti kuulemasi ja näin varmistaa, että olet ymmärtänyt oikein.</vt:lpstr>
      <vt:lpstr>•Odota vuoroasi, älä keskeytä.  •Malta olla kertomatta heti omia kokemuksiasi.  •Sano, mitä haluat sanoa.  •Kysy toiselta täydentäviä kysymyksiä.</vt:lpstr>
      <vt:lpstr> </vt:lpstr>
    </vt:vector>
  </TitlesOfParts>
  <Company>Kouvolan Kaupunki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VUOROVAIKUTUSTAIDOT</dc:title>
  <dc:creator>Paronen Johanna</dc:creator>
  <cp:lastModifiedBy>Paronen Johanna</cp:lastModifiedBy>
  <cp:revision>26</cp:revision>
  <dcterms:created xsi:type="dcterms:W3CDTF">2020-04-29T06:07:39Z</dcterms:created>
  <dcterms:modified xsi:type="dcterms:W3CDTF">2021-03-16T08:55:33Z</dcterms:modified>
</cp:coreProperties>
</file>