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1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0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01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95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15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2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5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83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578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65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692" r:id="rId6"/>
    <p:sldLayoutId id="2147483697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6B552A6-9AC3-40E2-88CA-27DAA8143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4098524"/>
            <a:ext cx="5996628" cy="2226076"/>
          </a:xfrm>
        </p:spPr>
        <p:txBody>
          <a:bodyPr anchor="ctr">
            <a:normAutofit/>
          </a:bodyPr>
          <a:lstStyle/>
          <a:p>
            <a:pPr algn="l"/>
            <a:r>
              <a:rPr lang="fi-FI" sz="5400"/>
              <a:t>SYÖMISHÄIRIÖT</a:t>
            </a:r>
          </a:p>
        </p:txBody>
      </p:sp>
      <p:grpSp>
        <p:nvGrpSpPr>
          <p:cNvPr id="13" name="Bottom Right">
            <a:extLst>
              <a:ext uri="{FF2B5EF4-FFF2-40B4-BE49-F238E27FC236}">
                <a16:creationId xmlns:a16="http://schemas.microsoft.com/office/drawing/2014/main" id="{F738262B-3960-4D04-92F3-C363584E9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E657100-BDC2-4335-865E-8B822BC96B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15" name="Graphic 157">
              <a:extLst>
                <a:ext uri="{FF2B5EF4-FFF2-40B4-BE49-F238E27FC236}">
                  <a16:creationId xmlns:a16="http://schemas.microsoft.com/office/drawing/2014/main" id="{7C44F7A2-EC4A-484B-BE71-8B23C0F60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1590F86-76CD-4EB9-8741-34B0E1941DD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FD6089F4-CD95-4D48-A805-34EA5F848D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8DB60A2-B18C-4F65-B0E6-66ED9CEFAF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5048C6F4-614B-45FA-AB8F-25347B5441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F25FD66F-3D7B-4850-B481-5D51840D46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E393D591-D719-4C28-B8E5-3346363580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F0E41FB1-38F3-4037-B5F2-E4E3531100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8A8B4BF-5D23-4610-AD0E-B290C8D67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Alaotsikko 2">
            <a:extLst>
              <a:ext uri="{FF2B5EF4-FFF2-40B4-BE49-F238E27FC236}">
                <a16:creationId xmlns:a16="http://schemas.microsoft.com/office/drawing/2014/main" id="{D8531AE3-B38D-4536-A635-1A6861CD5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5430" y="4085112"/>
            <a:ext cx="3997745" cy="2228758"/>
          </a:xfrm>
        </p:spPr>
        <p:txBody>
          <a:bodyPr anchor="ctr">
            <a:normAutofit/>
          </a:bodyPr>
          <a:lstStyle/>
          <a:p>
            <a:pPr algn="l"/>
            <a:endParaRPr lang="fi-FI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AE5BC4-2D21-4028-A2CA-10DB67D642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723" b="21376"/>
          <a:stretch/>
        </p:blipFill>
        <p:spPr>
          <a:xfrm>
            <a:off x="198741" y="10"/>
            <a:ext cx="11812017" cy="3919684"/>
          </a:xfrm>
          <a:prstGeom prst="rect">
            <a:avLst/>
          </a:prstGeom>
        </p:spPr>
      </p:pic>
      <p:grpSp>
        <p:nvGrpSpPr>
          <p:cNvPr id="25" name="Top Left">
            <a:extLst>
              <a:ext uri="{FF2B5EF4-FFF2-40B4-BE49-F238E27FC236}">
                <a16:creationId xmlns:a16="http://schemas.microsoft.com/office/drawing/2014/main" id="{345A4508-88A7-4C04-9603-4F8CCFCDC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10849" y="15178"/>
            <a:chExt cx="2198951" cy="3331254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CBEBA10-A14A-4AE6-9F5B-84BDE565C0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6C86399-9706-4DD7-8917-E6DB39242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DDA7BC8-3D83-4235-80B9-97CB95E3DD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A9C08E3-DA34-4386-990E-1CB4F68E7B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3CFB05D-200F-4880-92F6-8730C6DEBB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4AB4525A-595A-4728-9298-A4DFEE991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30A4D64-630B-47EB-9255-66DEFA42D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4" name="Cross">
            <a:extLst>
              <a:ext uri="{FF2B5EF4-FFF2-40B4-BE49-F238E27FC236}">
                <a16:creationId xmlns:a16="http://schemas.microsoft.com/office/drawing/2014/main" id="{2E2A24AE-1C03-4337-8529-C4233C56F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" y="3919728"/>
            <a:ext cx="118872" cy="118872"/>
            <a:chOff x="1175347" y="3733800"/>
            <a:chExt cx="118872" cy="118872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6213D2F-99EA-48EA-AD3A-A55DC4F5F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4ADACBA-0EE9-4E11-B79A-F39D15CFE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92224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B2DE4B-F38A-4919-998E-B120771B5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E66612-E71D-47D9-BFE8-079BA842D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TRAUMATAI MASENNUS VOI EDELTÄÄ HÄIRIÖN KEHITTYMISTÄ</a:t>
            </a:r>
          </a:p>
          <a:p>
            <a:pPr lvl="1"/>
            <a:r>
              <a:rPr lang="fi-FI" dirty="0"/>
              <a:t>NUORUUSIÄN ITSENÄISTYMISYRITYS</a:t>
            </a:r>
          </a:p>
          <a:p>
            <a:pPr lvl="1"/>
            <a:r>
              <a:rPr lang="fi-FI" dirty="0"/>
              <a:t>PERHEESSÄ ULKONÄKÖKESKEISYYS, OLLAAN DIEETILLÄ KOKO PERHEEN VOIMIN</a:t>
            </a:r>
          </a:p>
          <a:p>
            <a:pPr lvl="1"/>
            <a:r>
              <a:rPr lang="fi-FI" dirty="0"/>
              <a:t>LÄNSIMAINEN NAISIHANNE</a:t>
            </a:r>
          </a:p>
          <a:p>
            <a:pPr lvl="1"/>
            <a:r>
              <a:rPr lang="fi-FI" dirty="0"/>
              <a:t>LAUKAISEVINA TEKIJÖINÄ ULKONÄKÖÖN LIITTYVÄT HUOMAUTUKSET, ELÄMÄNTILANNE, PELKO KASVAA AIKUISEKSI</a:t>
            </a:r>
          </a:p>
        </p:txBody>
      </p:sp>
    </p:spTree>
    <p:extLst>
      <p:ext uri="{BB962C8B-B14F-4D97-AF65-F5344CB8AC3E}">
        <p14:creationId xmlns:p14="http://schemas.microsoft.com/office/powerpoint/2010/main" val="2628165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6CF8EA-B7E7-4C15-B6D2-B89518EB2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ORTOREXIA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42A58B-430B-4097-92C2-9EA2ACCCF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PAKKOMIELTEINEN HALU SYÖDÄ TERVEELLISESTI</a:t>
            </a:r>
          </a:p>
          <a:p>
            <a:r>
              <a:rPr lang="fi-FI" dirty="0"/>
              <a:t>SAATTAA KULUTTAA SUURIMMAN OSAN PÄIVÄSTÄ ATERIOIDEN SUUNNITTELUUN, RUOKA-AINEIDEN HANKINTAAN JA RUUAN VALMISTAMISEEN</a:t>
            </a:r>
          </a:p>
          <a:p>
            <a:r>
              <a:rPr lang="fi-FI" dirty="0"/>
              <a:t>VOIVAT YRITTÄÄ KÄÄNNYTTÄÄ YSTÄVIÄÄN OIKEIN SYÖJIKSI</a:t>
            </a:r>
          </a:p>
          <a:p>
            <a:r>
              <a:rPr lang="fi-FI" dirty="0"/>
              <a:t>SAATTAVAT TUNTEA YLEMMYYDEN TUNNETTA EPÄTERVEELLISESTI SYÖVIÄ KOHTAAN</a:t>
            </a:r>
          </a:p>
          <a:p>
            <a:r>
              <a:rPr lang="fi-FI" dirty="0"/>
              <a:t>MUUTTUU USEIN ANOREXIAKSI</a:t>
            </a:r>
          </a:p>
          <a:p>
            <a:r>
              <a:rPr lang="fi-FI"/>
              <a:t>SOSIAALISESTI RAJOITTUNUT ELÄMÄ</a:t>
            </a:r>
          </a:p>
        </p:txBody>
      </p:sp>
    </p:spTree>
    <p:extLst>
      <p:ext uri="{BB962C8B-B14F-4D97-AF65-F5344CB8AC3E}">
        <p14:creationId xmlns:p14="http://schemas.microsoft.com/office/powerpoint/2010/main" val="236051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59D18E-90AB-4A6E-A5CE-A9DA2FC6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SYÖMISHÄIRIÖIDEN ESIINTYVYYS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D6F904-F604-443B-BFEB-B254E990A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ANOREXIAA SAIRASTAA N. 0,3% VÄESTÖSTÄ, 2 – 4 % NUORISTA NAISISTA</a:t>
            </a:r>
          </a:p>
          <a:p>
            <a:r>
              <a:rPr lang="fi-FI" dirty="0"/>
              <a:t>BULIMIAA SAIRASTAA N. 1% VÄESTÖSTÄ, JOPA 15% NUORISTA NAISISTA</a:t>
            </a:r>
          </a:p>
          <a:p>
            <a:r>
              <a:rPr lang="fi-FI" dirty="0"/>
              <a:t>BED:IÄ SAIRASTAA AINAKIN 1% VÄESTÖSTÄ </a:t>
            </a:r>
          </a:p>
          <a:p>
            <a:r>
              <a:rPr lang="fi-FI" dirty="0"/>
              <a:t>TYTTÖJÄ JA NAISIA N. 90%/ MIESTEN OSUUS KASVAA KOKO AJAN</a:t>
            </a:r>
          </a:p>
          <a:p>
            <a:r>
              <a:rPr lang="fi-FI" dirty="0"/>
              <a:t>BED JA ORTOREXIA: MIESTEN OSUUS SUUREMPI</a:t>
            </a:r>
          </a:p>
        </p:txBody>
      </p:sp>
    </p:spTree>
    <p:extLst>
      <p:ext uri="{BB962C8B-B14F-4D97-AF65-F5344CB8AC3E}">
        <p14:creationId xmlns:p14="http://schemas.microsoft.com/office/powerpoint/2010/main" val="763032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331B28-72D9-4AB8-91E9-2AED5EED7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AHMIMISHÄIRIÖ (BULIMIA NERVOSA)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0A9CFB-85FF-472B-968B-0DC1A972D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ALKAA USEIN 15 – 24- VUOTIAANA LAIHDUTUSYRITYKSEN SEURAUKSENA</a:t>
            </a:r>
          </a:p>
          <a:p>
            <a:r>
              <a:rPr lang="fi-FI" dirty="0"/>
              <a:t>TYYPILLISIÄ ON MUILTA SALATUT TOISTUVAT AHMIMISKOHTAUKSET, KOKEMUS SYÖMISEN HALLINNAN MENETTÄMISESTÄ, LIHOMISEN PELKO JA KESKITTYMINEN PAINON TARKKAILUUN</a:t>
            </a:r>
          </a:p>
          <a:p>
            <a:r>
              <a:rPr lang="fi-FI" dirty="0"/>
              <a:t>YRITYS ESTÄÄ PAINON NOUSU OKSENTAMALLA, LÄÄKKEILLÄ JA LIIKUNNALLA</a:t>
            </a:r>
          </a:p>
        </p:txBody>
      </p:sp>
    </p:spTree>
    <p:extLst>
      <p:ext uri="{BB962C8B-B14F-4D97-AF65-F5344CB8AC3E}">
        <p14:creationId xmlns:p14="http://schemas.microsoft.com/office/powerpoint/2010/main" val="3654973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B7F39F-9848-4801-A993-1469DBE1E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03FFA2-91E8-4D42-B3D1-40D902051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N. 80%:LLA ON MUITA MIELENTERVEYDEN HÄIRIÖITÄ KUTEN; AHDISTUNEISUUTTA, EPÄVAKAATA PERSOONALLISUUTTA, ALKOHOLIN TAI LÄÄKKEIDEN VÄÄRINKÄYTTÖÄ</a:t>
            </a:r>
          </a:p>
        </p:txBody>
      </p:sp>
    </p:spTree>
    <p:extLst>
      <p:ext uri="{BB962C8B-B14F-4D97-AF65-F5344CB8AC3E}">
        <p14:creationId xmlns:p14="http://schemas.microsoft.com/office/powerpoint/2010/main" val="1895906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44D187-1C98-4B14-8859-ADB5705D5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86BD02-0C49-4D0A-AFD3-0344F5D38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ALTISTAVIA TEKIJÖITÄ</a:t>
            </a:r>
          </a:p>
          <a:p>
            <a:pPr lvl="1"/>
            <a:r>
              <a:rPr lang="fi-FI" dirty="0"/>
              <a:t>PSYKOLOGISET TEKIJÄT</a:t>
            </a:r>
          </a:p>
          <a:p>
            <a:pPr lvl="2"/>
            <a:r>
              <a:rPr lang="fi-FI" dirty="0"/>
              <a:t>PUUTTEELLINEN ITSETUNTO</a:t>
            </a:r>
          </a:p>
          <a:p>
            <a:pPr lvl="2"/>
            <a:r>
              <a:rPr lang="fi-FI" dirty="0"/>
              <a:t>MASENTUNEISUUS</a:t>
            </a:r>
          </a:p>
          <a:p>
            <a:pPr lvl="2"/>
            <a:r>
              <a:rPr lang="fi-FI" dirty="0"/>
              <a:t>PERSOONALLISUUDELTAAN OVAT ULOSPÄINSUUNTAUTUNEITA, AVOIMEMPIA JA IMPULSIIVISEMPIA KUIN ANOREKTIKOT</a:t>
            </a:r>
          </a:p>
          <a:p>
            <a:pPr lvl="2"/>
            <a:r>
              <a:rPr lang="fi-FI" dirty="0"/>
              <a:t>TURVATON LAPSUUS, RISTIRIITAINEN ERIYTYMIS- JA YKSILÖITYMISKEHITYS</a:t>
            </a:r>
          </a:p>
        </p:txBody>
      </p:sp>
    </p:spTree>
    <p:extLst>
      <p:ext uri="{BB962C8B-B14F-4D97-AF65-F5344CB8AC3E}">
        <p14:creationId xmlns:p14="http://schemas.microsoft.com/office/powerpoint/2010/main" val="3471841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4B5FC7-E930-4866-AA13-748D2C879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1A31E6-AEFB-4937-917A-535A10931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PERHEESEEN LIITTYVÄT TEKIJÄT</a:t>
            </a:r>
          </a:p>
          <a:p>
            <a:pPr lvl="2"/>
            <a:r>
              <a:rPr lang="fi-FI" dirty="0"/>
              <a:t>RISTIRIITOJA</a:t>
            </a:r>
          </a:p>
          <a:p>
            <a:pPr lvl="2"/>
            <a:r>
              <a:rPr lang="fi-FI" dirty="0"/>
              <a:t>VOI OLLA MIELENTERVEYS- JA PÄIHDEONGELMIA</a:t>
            </a:r>
          </a:p>
          <a:p>
            <a:pPr lvl="2"/>
            <a:endParaRPr lang="fi-FI" dirty="0"/>
          </a:p>
          <a:p>
            <a:pPr lvl="2"/>
            <a:endParaRPr lang="fi-FI" dirty="0"/>
          </a:p>
          <a:p>
            <a:pPr lvl="2"/>
            <a:r>
              <a:rPr lang="fi-FI" dirty="0"/>
              <a:t>BIOLOGISET TEKIJÄT=&gt; YLIPAINO LAUKAISEE LAIHDUTUS-SYÖMISKIERTEEN</a:t>
            </a:r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3523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01FB48-5332-4AB2-8F4C-C5FBA0ACE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BED (BINGE EATING DISORDER)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44CC43-1F10-492C-9E69-4171A8947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AHMIMINEN JA LIIALLINEN SYÖMINEN ILMAN KOMPENSOINTIA/TYHJENNYKSIÄ</a:t>
            </a:r>
          </a:p>
          <a:p>
            <a:r>
              <a:rPr lang="fi-FI" dirty="0"/>
              <a:t>LIHAVAN AHMIMISHÄIRIÖ</a:t>
            </a:r>
          </a:p>
          <a:p>
            <a:r>
              <a:rPr lang="fi-FI" dirty="0"/>
              <a:t>KONTROLLIN TUNNE VAIHTELEE , JOSKUS KONTROLLIN MENETTÄMISEN TUNNETTA ILMAN AHMIMISTA</a:t>
            </a:r>
          </a:p>
          <a:p>
            <a:r>
              <a:rPr lang="fi-FI" dirty="0"/>
              <a:t>KAAOTTISET RUOKAILUTOTTUMUKSET, SYÖDÄÄN SALAA</a:t>
            </a:r>
          </a:p>
          <a:p>
            <a:r>
              <a:rPr lang="fi-FI" dirty="0"/>
              <a:t>PAINOON JA VARTALON MUOTOIHIN LIITTYVIÄ VÄÄRISTYNEITÄ ASENTEITA</a:t>
            </a:r>
          </a:p>
          <a:p>
            <a:r>
              <a:rPr lang="fi-FI" dirty="0"/>
              <a:t>TYYTYMÄTTÖMYYS OMAAN ITSEEN</a:t>
            </a:r>
          </a:p>
        </p:txBody>
      </p:sp>
    </p:spTree>
    <p:extLst>
      <p:ext uri="{BB962C8B-B14F-4D97-AF65-F5344CB8AC3E}">
        <p14:creationId xmlns:p14="http://schemas.microsoft.com/office/powerpoint/2010/main" val="3171216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CD4357-B686-4CCC-853F-C5C83334B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LAIHUUSHÄIRIÖ (ANOREXIA NERVOSA)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41091A-D8DB-4469-990C-0BFDC1026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SAIRASTUNUT ON USEIN SOPEUTUVAINEN JA TUNNOLLINEN TYTTÖ (12 – 16- VUOTIAS)</a:t>
            </a:r>
          </a:p>
          <a:p>
            <a:r>
              <a:rPr lang="fi-FI" dirty="0"/>
              <a:t>TYYPILLISTÄ ON KAPEUTUNEET JA ÄÄRIMMÄISEN NIUKAT RUOKAILUTAVAT</a:t>
            </a:r>
          </a:p>
          <a:p>
            <a:r>
              <a:rPr lang="fi-FI" dirty="0"/>
              <a:t>PAKONOMAINEN LIIKKUMINEN</a:t>
            </a:r>
          </a:p>
          <a:p>
            <a:r>
              <a:rPr lang="fi-FI" dirty="0"/>
              <a:t>PUOLELLA SAIRASTUNEISTA ON AJOITTAIN AHMIMISTA, OKSENTELUA, LAKSATIIVIEN KÄYTTÖÄ, DIUREETTIEN KÄYTTÖÄ</a:t>
            </a:r>
          </a:p>
          <a:p>
            <a:r>
              <a:rPr lang="fi-FI" dirty="0"/>
              <a:t>HUONOON ENNUSTEESEEN VIITTAA ALHAINEN PAINO, MYÖHÄINEN SAIRASTUMISIKÄ, OIREIDEN PITKÄ KESTO, AHMIMINEN JA OKSENTELU</a:t>
            </a:r>
          </a:p>
          <a:p>
            <a:r>
              <a:rPr lang="fi-FI" dirty="0"/>
              <a:t>ANOREKTIKKO KÄRSII USEIN MYÖS AHDISTUNEISUUDESTA JA MASENTUNEISUUDESTA JA ESTYNEISYYDESTÄ</a:t>
            </a:r>
          </a:p>
        </p:txBody>
      </p:sp>
    </p:spTree>
    <p:extLst>
      <p:ext uri="{BB962C8B-B14F-4D97-AF65-F5344CB8AC3E}">
        <p14:creationId xmlns:p14="http://schemas.microsoft.com/office/powerpoint/2010/main" val="2316116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B3299B-00BA-4549-9A2B-FF5DA1E5C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E13EC5-AB99-43AA-B4DA-144428253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ALTISTAVIA TEKIJÖITÄ</a:t>
            </a:r>
          </a:p>
          <a:p>
            <a:pPr lvl="1"/>
            <a:r>
              <a:rPr lang="fi-FI" dirty="0"/>
              <a:t>KASVANEET SUORITUKSIA ARVOSTAVASSA KORKEAN VAATIMUSTASON ILMAPIIRISSÄ</a:t>
            </a:r>
          </a:p>
          <a:p>
            <a:pPr lvl="1"/>
            <a:r>
              <a:rPr lang="fi-FI" dirty="0"/>
              <a:t>OVAT AHKERIA JA KILTTEJÄ</a:t>
            </a:r>
          </a:p>
          <a:p>
            <a:pPr lvl="1"/>
            <a:r>
              <a:rPr lang="fi-FI" dirty="0"/>
              <a:t>YRITTÄVÄT NOUDATTAA YMPÄRISTÖN VAATIMUKSIA, EI TIEDÄ, MITEN ELÄMÄÄ TULISI ELÄÄ</a:t>
            </a:r>
          </a:p>
          <a:p>
            <a:pPr lvl="1"/>
            <a:r>
              <a:rPr lang="fi-FI" dirty="0"/>
              <a:t>PIILOTTAVAT KIELTEISET TUNTEET, AHDISTUKSEN KÄSITTELY ON VAIKEAA</a:t>
            </a:r>
          </a:p>
          <a:p>
            <a:pPr lvl="1"/>
            <a:r>
              <a:rPr lang="fi-FI" dirty="0"/>
              <a:t>ELÄMÄNHALLINNAN TUNNE VAILLINAINEN</a:t>
            </a:r>
          </a:p>
          <a:p>
            <a:pPr lvl="1"/>
            <a:r>
              <a:rPr lang="fi-FI" dirty="0"/>
              <a:t>PERSOONASSA JÄYKKIÄ JA PAKKO-OIREISIA PIIRTEITÄ</a:t>
            </a:r>
          </a:p>
        </p:txBody>
      </p:sp>
    </p:spTree>
    <p:extLst>
      <p:ext uri="{BB962C8B-B14F-4D97-AF65-F5344CB8AC3E}">
        <p14:creationId xmlns:p14="http://schemas.microsoft.com/office/powerpoint/2010/main" val="2267033607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367</Words>
  <Application>Microsoft Office PowerPoint</Application>
  <PresentationFormat>Laajakuva</PresentationFormat>
  <Paragraphs>57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Arial</vt:lpstr>
      <vt:lpstr>Avenir Next LT Pro</vt:lpstr>
      <vt:lpstr>AvenirNext LT Pro Medium</vt:lpstr>
      <vt:lpstr>Rockwell</vt:lpstr>
      <vt:lpstr>Segoe UI</vt:lpstr>
      <vt:lpstr>ExploreVTI</vt:lpstr>
      <vt:lpstr>SYÖMISHÄIRIÖT</vt:lpstr>
      <vt:lpstr>SYÖMISHÄIRIÖIDEN ESIINTYVYYS</vt:lpstr>
      <vt:lpstr>AHMIMISHÄIRIÖ (BULIMIA NERVOSA)</vt:lpstr>
      <vt:lpstr>PowerPoint-esitys</vt:lpstr>
      <vt:lpstr>PowerPoint-esitys</vt:lpstr>
      <vt:lpstr>PowerPoint-esitys</vt:lpstr>
      <vt:lpstr>BED (BINGE EATING DISORDER)</vt:lpstr>
      <vt:lpstr>LAIHUUSHÄIRIÖ (ANOREXIA NERVOSA)</vt:lpstr>
      <vt:lpstr>PowerPoint-esitys</vt:lpstr>
      <vt:lpstr>PowerPoint-esitys</vt:lpstr>
      <vt:lpstr>ORTOREXIA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SYÖMISHÄIRIÖT</dc:title>
  <dc:creator>Sari Horppu</dc:creator>
  <cp:lastModifiedBy>Sari Horppu</cp:lastModifiedBy>
  <cp:revision>8</cp:revision>
  <dcterms:created xsi:type="dcterms:W3CDTF">2021-01-26T18:58:35Z</dcterms:created>
  <dcterms:modified xsi:type="dcterms:W3CDTF">2021-01-26T20:29:13Z</dcterms:modified>
</cp:coreProperties>
</file>