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276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29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862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0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32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569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5587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909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4662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49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206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7C71F-E4B2-4F00-9011-C9FAF3A6F71C}" type="datetimeFigureOut">
              <a:rPr lang="fi-FI" smtClean="0"/>
              <a:t>9.2.2020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8BBC5-8074-4B6C-A870-096DB68FA1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8945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KÄYTÖSHÄIRIÖT JA NIIDEN HOITO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535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Hoitomuodot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Hoitoa antavat tahot: perheneuvola, </a:t>
            </a:r>
            <a:r>
              <a:rPr lang="fi-FI" dirty="0" err="1"/>
              <a:t>psyk.pkl</a:t>
            </a:r>
            <a:r>
              <a:rPr lang="fi-FI" dirty="0"/>
              <a:t>, </a:t>
            </a:r>
            <a:r>
              <a:rPr lang="fi-FI" dirty="0" err="1"/>
              <a:t>psyk</a:t>
            </a:r>
            <a:r>
              <a:rPr lang="fi-FI" dirty="0"/>
              <a:t>. Osastot</a:t>
            </a:r>
          </a:p>
          <a:p>
            <a:r>
              <a:rPr lang="fi-FI" dirty="0"/>
              <a:t>Arkielämän vakiinnuttaminen</a:t>
            </a:r>
          </a:p>
          <a:p>
            <a:r>
              <a:rPr lang="fi-FI" dirty="0"/>
              <a:t>Vanhempainohjaus</a:t>
            </a:r>
          </a:p>
          <a:p>
            <a:r>
              <a:rPr lang="fi-FI" dirty="0"/>
              <a:t>Perheterapia</a:t>
            </a:r>
          </a:p>
          <a:p>
            <a:r>
              <a:rPr lang="fi-FI" dirty="0"/>
              <a:t>Ryhmähoito</a:t>
            </a:r>
          </a:p>
          <a:p>
            <a:r>
              <a:rPr lang="fi-FI" dirty="0"/>
              <a:t>Psyykelääkkeet (neurolepti, epilepsialääkkeet, masennuslääkkeet)</a:t>
            </a:r>
          </a:p>
        </p:txBody>
      </p:sp>
    </p:spTree>
    <p:extLst>
      <p:ext uri="{BB962C8B-B14F-4D97-AF65-F5344CB8AC3E}">
        <p14:creationId xmlns:p14="http://schemas.microsoft.com/office/powerpoint/2010/main" val="755888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Diagnosointi: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Lastenlääkärin, psykologin ja/tai lastenpsykiatrin tutkimus</a:t>
            </a:r>
          </a:p>
          <a:p>
            <a:r>
              <a:rPr lang="fi-FI" dirty="0"/>
              <a:t>Vanhempien, lapsen, opettajan haastattelu</a:t>
            </a:r>
          </a:p>
          <a:p>
            <a:r>
              <a:rPr lang="fi-FI" dirty="0"/>
              <a:t>Käyttäytymisen arviointilomake</a:t>
            </a:r>
          </a:p>
          <a:p>
            <a:r>
              <a:rPr lang="fi-FI" dirty="0"/>
              <a:t>Lähtökohta on lapsen, perheen ja laajemman elinympäristön selvittely, jossa kiinnitetään huomio niihin tekijöihin, jotka ovat vaikeuttaneet sosiaalistumisprosessia</a:t>
            </a:r>
          </a:p>
        </p:txBody>
      </p:sp>
    </p:spTree>
    <p:extLst>
      <p:ext uri="{BB962C8B-B14F-4D97-AF65-F5344CB8AC3E}">
        <p14:creationId xmlns:p14="http://schemas.microsoft.com/office/powerpoint/2010/main" val="2423157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OSASTOHOITO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Lastenpsykiatrinen osastohoito, terapeuttinen yhteisö sisältää paljon oppimisterapeuttisia toimintamuotoja</a:t>
            </a:r>
          </a:p>
          <a:p>
            <a:r>
              <a:rPr lang="fi-FI" dirty="0"/>
              <a:t>Lähtökohtana on yksilöllinen hoitosuunnitelma</a:t>
            </a:r>
          </a:p>
          <a:p>
            <a:r>
              <a:rPr lang="fi-FI" dirty="0"/>
              <a:t>Kokovuorokautinen tai päiväosasto</a:t>
            </a:r>
          </a:p>
          <a:p>
            <a:r>
              <a:rPr lang="fi-FI" dirty="0"/>
              <a:t>Ryhmäprosessit ja ikätovereiden vaikutus ovat oleellisia osatekijöitä</a:t>
            </a:r>
          </a:p>
        </p:txBody>
      </p:sp>
    </p:spTree>
    <p:extLst>
      <p:ext uri="{BB962C8B-B14F-4D97-AF65-F5344CB8AC3E}">
        <p14:creationId xmlns:p14="http://schemas.microsoft.com/office/powerpoint/2010/main" val="1232654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Lapsi saa yhteisössä selkeät rajat =&gt; toiminta jäsentyy ja ulkoiset rajat auttavat häntä myös kehittämään sisäisiä rakenteita ja rajoja</a:t>
            </a:r>
          </a:p>
          <a:p>
            <a:r>
              <a:rPr lang="fi-FI" dirty="0"/>
              <a:t>Lapsi opettelee hoitajan avustuksella tunnistamaan ongelmallista käyttäytymistä ja oppimaan hyväksyttävää käytöstä</a:t>
            </a:r>
          </a:p>
          <a:p>
            <a:r>
              <a:rPr lang="fi-FI" dirty="0"/>
              <a:t>Toiminnallisissa ryhmissä lapsi oppii lisää sosiaalisia taitoja kuten keskustelua ja leikkimistä (liikunta-, askartelu-, tanssi yms.)</a:t>
            </a:r>
          </a:p>
        </p:txBody>
      </p:sp>
    </p:spTree>
    <p:extLst>
      <p:ext uri="{BB962C8B-B14F-4D97-AF65-F5344CB8AC3E}">
        <p14:creationId xmlns:p14="http://schemas.microsoft.com/office/powerpoint/2010/main" val="4198599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Lääkehoito ei paranna tehokkaasti käytöshäiriöitä mutta vaikeiden oireiden hillitsemiseksi se on joskus paikallaan osana kokonaishoitoa </a:t>
            </a:r>
            <a:r>
              <a:rPr lang="fi-FI"/>
              <a:t>impulssien hillitsemiseksi</a:t>
            </a:r>
          </a:p>
        </p:txBody>
      </p:sp>
    </p:spTree>
    <p:extLst>
      <p:ext uri="{BB962C8B-B14F-4D97-AF65-F5344CB8AC3E}">
        <p14:creationId xmlns:p14="http://schemas.microsoft.com/office/powerpoint/2010/main" val="2286701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Käytöshäiriöiden esiintyvyys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 – 14%:lla lapsista ja nuorista</a:t>
            </a:r>
          </a:p>
          <a:p>
            <a:r>
              <a:rPr lang="fi-FI" dirty="0"/>
              <a:t>Alkaa pojilla keskimäärin 7 -vuotiaana ja tytöillä 13 -vuotiaana</a:t>
            </a:r>
          </a:p>
          <a:p>
            <a:r>
              <a:rPr lang="fi-FI" dirty="0"/>
              <a:t>Ovat pojilla 3-5 kertaa yleisempiä kuin tytöillä</a:t>
            </a:r>
          </a:p>
          <a:p>
            <a:r>
              <a:rPr lang="fi-FI" dirty="0"/>
              <a:t>Kehittyy: temperamenttiongelmista käytösongelmiin, koulunkäynnin ongelmiin ja nuoruusiässä todettavaan käytöshäiriöön</a:t>
            </a:r>
          </a:p>
          <a:p>
            <a:r>
              <a:rPr lang="fi-FI" dirty="0"/>
              <a:t>Käytöshäiriöiset pojat oireilevat aikuisuudessa</a:t>
            </a:r>
          </a:p>
        </p:txBody>
      </p:sp>
    </p:spTree>
    <p:extLst>
      <p:ext uri="{BB962C8B-B14F-4D97-AF65-F5344CB8AC3E}">
        <p14:creationId xmlns:p14="http://schemas.microsoft.com/office/powerpoint/2010/main" val="224502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Usein rikollisella käyttäytymisellä ja väkivaltaisuudella</a:t>
            </a:r>
          </a:p>
          <a:p>
            <a:r>
              <a:rPr lang="fi-FI" dirty="0"/>
              <a:t>Tytöt oireilevat aikuisuudessa mielialahäiriöillä, ahdistuneisuudella, syömishäiriöillä ja somaattisilla sairauksilla</a:t>
            </a:r>
          </a:p>
          <a:p>
            <a:r>
              <a:rPr lang="fi-FI" dirty="0"/>
              <a:t>Lapsena alkava käytöshäiriö, jos jokin oire alkanut alle 10 –</a:t>
            </a:r>
            <a:r>
              <a:rPr lang="fi-FI" dirty="0" err="1"/>
              <a:t>vuotiaana</a:t>
            </a:r>
            <a:r>
              <a:rPr lang="fi-FI" dirty="0"/>
              <a:t>, ja nuorena alkava jos jokin oire on alkanut yli 10 –</a:t>
            </a:r>
            <a:r>
              <a:rPr lang="fi-FI" dirty="0" err="1"/>
              <a:t>vuotiaana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5036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Lapsena alkavaa käytöshäiriötä pidetään vaikeampana ja voimakkaammin perinnöllisenä kuin nuoruudessa alkavaa</a:t>
            </a:r>
          </a:p>
          <a:p>
            <a:r>
              <a:rPr lang="fi-FI" dirty="0"/>
              <a:t>Käytöshäiriöisen nuoren piirteet: huono empatiakyky, taipumus tulkita väärin toisten tekojen motiivit, sekä kyvyttömyys kokea syyllisyyttä tai katumusta, huono pettymysten sietokyky, huono impulssikontrolli, riskialtis elämäntapa</a:t>
            </a:r>
          </a:p>
        </p:txBody>
      </p:sp>
    </p:spTree>
    <p:extLst>
      <p:ext uri="{BB962C8B-B14F-4D97-AF65-F5344CB8AC3E}">
        <p14:creationId xmlns:p14="http://schemas.microsoft.com/office/powerpoint/2010/main" val="142073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Samanaikaissairastaminen on runsasta, tutkimusten mukaan 40%:lla päihdehäiriö, tarkkaavaisuushäiriö 20%:lla, </a:t>
            </a:r>
            <a:r>
              <a:rPr lang="fi-FI"/>
              <a:t>neuropsykologiset ongelmat</a:t>
            </a:r>
          </a:p>
        </p:txBody>
      </p:sp>
    </p:spTree>
    <p:extLst>
      <p:ext uri="{BB962C8B-B14F-4D97-AF65-F5344CB8AC3E}">
        <p14:creationId xmlns:p14="http://schemas.microsoft.com/office/powerpoint/2010/main" val="1070758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LASTEN KÄYTÖSHÄIRIÖT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Häiriöt, joille on ominaista toistuva ja pitkäaikainen (yli 6kk) kestävä epäsosiaalinen, aggressiivinen, hyökkäävä tai uhmakas käytös</a:t>
            </a:r>
          </a:p>
          <a:p>
            <a:endParaRPr lang="fi-FI" dirty="0"/>
          </a:p>
          <a:p>
            <a:r>
              <a:rPr lang="fi-FI" dirty="0"/>
              <a:t>Pysyvä käytösmalli, joka rikkoo toisen perusoikeuksia tai iänmukaisen sosiaalisen käyttäytymisen perusnormeja tai -sääntöjä</a:t>
            </a:r>
          </a:p>
        </p:txBody>
      </p:sp>
    </p:spTree>
    <p:extLst>
      <p:ext uri="{BB962C8B-B14F-4D97-AF65-F5344CB8AC3E}">
        <p14:creationId xmlns:p14="http://schemas.microsoft.com/office/powerpoint/2010/main" val="175990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Tyypillisiä oireita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Aggressiivinen käyttäytyminen, tappeleminen, kiusaaminen, uhmakkuus</a:t>
            </a:r>
          </a:p>
          <a:p>
            <a:r>
              <a:rPr lang="fi-FI" dirty="0"/>
              <a:t>Ihmisiin tai eläimiin kohdistuva julmuus</a:t>
            </a:r>
          </a:p>
          <a:p>
            <a:r>
              <a:rPr lang="fi-FI" dirty="0"/>
              <a:t>Omaisuuden tuhoaminen</a:t>
            </a:r>
          </a:p>
          <a:p>
            <a:r>
              <a:rPr lang="fi-FI" dirty="0"/>
              <a:t>Tulen sytyttäminen</a:t>
            </a:r>
          </a:p>
          <a:p>
            <a:r>
              <a:rPr lang="fi-FI" dirty="0"/>
              <a:t>Varastelu</a:t>
            </a:r>
          </a:p>
          <a:p>
            <a:r>
              <a:rPr lang="fi-FI" dirty="0"/>
              <a:t>Haluttomuus mennä kouluun/poissaolo</a:t>
            </a:r>
          </a:p>
          <a:p>
            <a:r>
              <a:rPr lang="fi-FI" dirty="0"/>
              <a:t>Toistuva valehtelu </a:t>
            </a:r>
          </a:p>
          <a:p>
            <a:r>
              <a:rPr lang="fi-FI" dirty="0"/>
              <a:t>Vaikeat kiukunpuuskat, tottelemattomuus</a:t>
            </a:r>
          </a:p>
          <a:p>
            <a:r>
              <a:rPr lang="fi-FI" dirty="0"/>
              <a:t>Päihteiden käyttö</a:t>
            </a:r>
          </a:p>
        </p:txBody>
      </p:sp>
    </p:spTree>
    <p:extLst>
      <p:ext uri="{BB962C8B-B14F-4D97-AF65-F5344CB8AC3E}">
        <p14:creationId xmlns:p14="http://schemas.microsoft.com/office/powerpoint/2010/main" val="93396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ICD.10:n mukaan 4 tyyppiä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Perheen sisäinen käytöshäiriö</a:t>
            </a:r>
          </a:p>
          <a:p>
            <a:r>
              <a:rPr lang="fi-FI" dirty="0"/>
              <a:t>Epäsosiaalinen käytöshäiriö</a:t>
            </a:r>
          </a:p>
          <a:p>
            <a:r>
              <a:rPr lang="fi-FI" dirty="0"/>
              <a:t>Sosiaalinen käytöshäiriö</a:t>
            </a:r>
          </a:p>
          <a:p>
            <a:r>
              <a:rPr lang="fi-FI" dirty="0"/>
              <a:t>Uhmakkuushäiriö</a:t>
            </a:r>
          </a:p>
        </p:txBody>
      </p:sp>
    </p:spTree>
    <p:extLst>
      <p:ext uri="{BB962C8B-B14F-4D97-AF65-F5344CB8AC3E}">
        <p14:creationId xmlns:p14="http://schemas.microsoft.com/office/powerpoint/2010/main" val="874005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Syitä käytöshäiriöiden kehittymiseen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Lapseen ja nuoreen liittyvät tekijät</a:t>
            </a:r>
          </a:p>
          <a:p>
            <a:pPr lvl="1"/>
            <a:r>
              <a:rPr lang="fi-FI" dirty="0"/>
              <a:t>Perimä (esim. persoonallisuuden piirteet)</a:t>
            </a:r>
          </a:p>
          <a:p>
            <a:pPr marL="514350" indent="-457200">
              <a:buFont typeface="Arial" charset="0"/>
              <a:buChar char="•"/>
            </a:pPr>
            <a:r>
              <a:rPr lang="fi-FI" dirty="0"/>
              <a:t>Lapsen ja vanhemman väliseen suhteeseen liittyvät tekijät</a:t>
            </a:r>
          </a:p>
          <a:p>
            <a:pPr lvl="1">
              <a:buFontTx/>
              <a:buChar char="-"/>
            </a:pPr>
            <a:r>
              <a:rPr lang="fi-FI" dirty="0"/>
              <a:t>Kiintymyssuhde ja kasvatus</a:t>
            </a:r>
          </a:p>
          <a:p>
            <a:pPr marL="514350" indent="-457200">
              <a:buFont typeface="Arial" charset="0"/>
              <a:buChar char="•"/>
            </a:pPr>
            <a:r>
              <a:rPr lang="fi-FI" dirty="0"/>
              <a:t>Perheen psykososiaalisiin olosuhteisiin ja ympäröivään yhteiskuntaan liittyvät tekijät</a:t>
            </a:r>
          </a:p>
          <a:p>
            <a:pPr marL="457200" lvl="1" indent="0">
              <a:buNone/>
            </a:pPr>
            <a:r>
              <a:rPr lang="fi-FI" dirty="0"/>
              <a:t>- Vanhempien ongelmat, asuinympäristön vaarallisuus, köyhyys</a:t>
            </a:r>
          </a:p>
        </p:txBody>
      </p:sp>
    </p:spTree>
    <p:extLst>
      <p:ext uri="{BB962C8B-B14F-4D97-AF65-F5344CB8AC3E}">
        <p14:creationId xmlns:p14="http://schemas.microsoft.com/office/powerpoint/2010/main" val="282952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431</Words>
  <Application>Microsoft Office PowerPoint</Application>
  <PresentationFormat>Näytössä katseltava diaesitys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KÄYTÖSHÄIRIÖT JA NIIDEN HOITO</vt:lpstr>
      <vt:lpstr>Käytöshäiriöiden esiintyvyys</vt:lpstr>
      <vt:lpstr>PowerPoint-esitys</vt:lpstr>
      <vt:lpstr>PowerPoint-esitys</vt:lpstr>
      <vt:lpstr>PowerPoint-esitys</vt:lpstr>
      <vt:lpstr>LASTEN KÄYTÖSHÄIRIÖT</vt:lpstr>
      <vt:lpstr>Tyypillisiä oireita</vt:lpstr>
      <vt:lpstr>ICD.10:n mukaan 4 tyyppiä</vt:lpstr>
      <vt:lpstr>Syitä käytöshäiriöiden kehittymiseen</vt:lpstr>
      <vt:lpstr>Hoitomuodot</vt:lpstr>
      <vt:lpstr>Diagnosointi:</vt:lpstr>
      <vt:lpstr>OSASTOHOITO</vt:lpstr>
      <vt:lpstr>PowerPoint-esitys</vt:lpstr>
      <vt:lpstr>PowerPoint-esitys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KÄYTÖSHÄIRIÖT JA NIIDEN HOITO</dc:title>
  <dc:creator>Suomen Messut</dc:creator>
  <cp:lastModifiedBy>sarih</cp:lastModifiedBy>
  <cp:revision>10</cp:revision>
  <dcterms:created xsi:type="dcterms:W3CDTF">2013-01-31T16:00:02Z</dcterms:created>
  <dcterms:modified xsi:type="dcterms:W3CDTF">2020-02-09T18:38:05Z</dcterms:modified>
</cp:coreProperties>
</file>