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DE85A-EB7B-4462-8551-CEAD0BFF442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DC2AC-3939-427C-9ADD-59841551FAE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3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73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79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03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49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13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19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26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393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6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29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AD39-CAF4-4F0E-82E1-5DEF344BEECE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2219-1657-4E97-93D5-9913F8B61BD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983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LASTEN JA NUORTEN MASENNUS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166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Kouluikäisen (6 -12 v.) masennus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Oireita:</a:t>
            </a:r>
          </a:p>
          <a:p>
            <a:pPr lvl="1"/>
            <a:r>
              <a:rPr lang="fi-FI" dirty="0"/>
              <a:t>Runsaasti erilaisia fyysisiä oireita (päänsärky, mahakipu, huono olo)</a:t>
            </a:r>
          </a:p>
          <a:p>
            <a:pPr lvl="1"/>
            <a:r>
              <a:rPr lang="fi-FI" dirty="0"/>
              <a:t>Pettymysten sietokyky heikko</a:t>
            </a:r>
          </a:p>
          <a:p>
            <a:pPr lvl="1"/>
            <a:r>
              <a:rPr lang="fi-FI" dirty="0"/>
              <a:t>Huonommuuden tunne</a:t>
            </a:r>
          </a:p>
          <a:p>
            <a:pPr lvl="1"/>
            <a:r>
              <a:rPr lang="fi-FI" dirty="0"/>
              <a:t>Motoriikka hidastunutta tai kiihtynyttä</a:t>
            </a:r>
          </a:p>
          <a:p>
            <a:pPr lvl="1"/>
            <a:r>
              <a:rPr lang="fi-FI" dirty="0"/>
              <a:t>Leikit depressiivisiä ja niistä välittyy toistuvat tuhon ja kuoleman teemat</a:t>
            </a:r>
          </a:p>
        </p:txBody>
      </p:sp>
    </p:spTree>
    <p:extLst>
      <p:ext uri="{BB962C8B-B14F-4D97-AF65-F5344CB8AC3E}">
        <p14:creationId xmlns:p14="http://schemas.microsoft.com/office/powerpoint/2010/main" val="850679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fi-FI" dirty="0"/>
              <a:t>Toverisuhteissa suuria vaikeuksia, mielenkiinnon puutteen vuoksi monet suhteet katkeavat</a:t>
            </a:r>
          </a:p>
          <a:p>
            <a:pPr lvl="1"/>
            <a:r>
              <a:rPr lang="fi-FI" dirty="0"/>
              <a:t>Itsemurhayritykset mahdollisia</a:t>
            </a:r>
          </a:p>
          <a:p>
            <a:pPr lvl="1"/>
            <a:r>
              <a:rPr lang="fi-FI" dirty="0"/>
              <a:t>Keskittymiskyky heikko, koulusuoritukset romahtavat</a:t>
            </a:r>
          </a:p>
          <a:p>
            <a:pPr lvl="1"/>
            <a:r>
              <a:rPr lang="fi-FI" dirty="0"/>
              <a:t>Uni-valverytmi epätasapainossa</a:t>
            </a:r>
          </a:p>
          <a:p>
            <a:pPr lvl="1"/>
            <a:r>
              <a:rPr lang="fi-FI" dirty="0"/>
              <a:t>Ruuan ahmiminen tai ruokahaluttomuus</a:t>
            </a:r>
          </a:p>
          <a:p>
            <a:pPr lvl="1"/>
            <a:r>
              <a:rPr lang="fi-FI" dirty="0"/>
              <a:t>Psykoottisessa masennuksessa todellisuudentaju pettää</a:t>
            </a:r>
          </a:p>
          <a:p>
            <a:pPr lvl="1"/>
            <a:r>
              <a:rPr lang="fi-FI" dirty="0"/>
              <a:t>Itkuisuus, väsymys</a:t>
            </a:r>
          </a:p>
        </p:txBody>
      </p:sp>
    </p:spTree>
    <p:extLst>
      <p:ext uri="{BB962C8B-B14F-4D97-AF65-F5344CB8AC3E}">
        <p14:creationId xmlns:p14="http://schemas.microsoft.com/office/powerpoint/2010/main" val="1815641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NUOREN MASENNUS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 – 5%:lla nuorista on vakava masennus jossain nuoruusiän vaiheessa.</a:t>
            </a:r>
          </a:p>
          <a:p>
            <a:r>
              <a:rPr lang="fi-FI" dirty="0"/>
              <a:t>Tytöillä kaksi kertaa yleisempää kuin pojilla</a:t>
            </a:r>
          </a:p>
          <a:p>
            <a:r>
              <a:rPr lang="fi-FI" dirty="0"/>
              <a:t>Nuorisopsykiatriseen hoitoon tulevista 30 – 50%:lla on masennus</a:t>
            </a:r>
          </a:p>
        </p:txBody>
      </p:sp>
    </p:spTree>
    <p:extLst>
      <p:ext uri="{BB962C8B-B14F-4D97-AF65-F5344CB8AC3E}">
        <p14:creationId xmlns:p14="http://schemas.microsoft.com/office/powerpoint/2010/main" val="580908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Oireita:</a:t>
            </a:r>
          </a:p>
          <a:p>
            <a:pPr lvl="1"/>
            <a:r>
              <a:rPr lang="fi-FI" dirty="0"/>
              <a:t>Toivottomuus ja pessimismi</a:t>
            </a:r>
          </a:p>
          <a:p>
            <a:pPr lvl="1"/>
            <a:r>
              <a:rPr lang="fi-FI" dirty="0"/>
              <a:t>Huonommuuden tunteet, syyllisyys</a:t>
            </a:r>
          </a:p>
          <a:p>
            <a:pPr lvl="1"/>
            <a:r>
              <a:rPr lang="fi-FI" dirty="0"/>
              <a:t>Itsetuhoajatukset ja itsemurhayritykset</a:t>
            </a:r>
          </a:p>
          <a:p>
            <a:pPr lvl="1"/>
            <a:r>
              <a:rPr lang="fi-FI" dirty="0"/>
              <a:t>Uni-valverytmi häiriintynyt</a:t>
            </a:r>
          </a:p>
          <a:p>
            <a:pPr lvl="1"/>
            <a:r>
              <a:rPr lang="fi-FI" dirty="0"/>
              <a:t>Keskittymisvaikeudet</a:t>
            </a:r>
          </a:p>
          <a:p>
            <a:pPr lvl="1"/>
            <a:r>
              <a:rPr lang="fi-FI" dirty="0"/>
              <a:t>Psykoottisessa masennuksessa epärealistinen syyllisyys, harhat</a:t>
            </a:r>
          </a:p>
          <a:p>
            <a:pPr lvl="1"/>
            <a:r>
              <a:rPr lang="fi-FI" dirty="0"/>
              <a:t>90 – 95% nuorista paranee masennuksesta vuoden sisällä</a:t>
            </a:r>
          </a:p>
        </p:txBody>
      </p:sp>
    </p:spTree>
    <p:extLst>
      <p:ext uri="{BB962C8B-B14F-4D97-AF65-F5344CB8AC3E}">
        <p14:creationId xmlns:p14="http://schemas.microsoft.com/office/powerpoint/2010/main" val="277415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50 – 60%:lla nuorista vakava masennus uusiutuu viiden vuoden kuluessa ensimmäisestä sairausjaksosta</a:t>
            </a:r>
          </a:p>
          <a:p>
            <a:r>
              <a:rPr lang="fi-FI" dirty="0"/>
              <a:t>Jopa kolmannekselle vaikean masennusjakson sairastaneista nuorista kehittyy kaksisuuntainen mielialahäiriö</a:t>
            </a:r>
          </a:p>
        </p:txBody>
      </p:sp>
    </p:spTree>
    <p:extLst>
      <p:ext uri="{BB962C8B-B14F-4D97-AF65-F5344CB8AC3E}">
        <p14:creationId xmlns:p14="http://schemas.microsoft.com/office/powerpoint/2010/main" val="414729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Kuinka kohdata masentunut lapsi tai nuori?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Anna aikaa, herätä luottamus</a:t>
            </a:r>
          </a:p>
          <a:p>
            <a:r>
              <a:rPr lang="fi-FI" dirty="0"/>
              <a:t>Kiinnostus lapsen asioihin, kuuntelu</a:t>
            </a:r>
          </a:p>
          <a:p>
            <a:r>
              <a:rPr lang="fi-FI" dirty="0"/>
              <a:t>Itsetuntoa tukeva kohtaaminen</a:t>
            </a:r>
          </a:p>
          <a:p>
            <a:r>
              <a:rPr lang="fi-FI" dirty="0"/>
              <a:t>Lapsi hyväksytään sellaisena kuin hän on mutta käyttäytymistä ei tarvitse hyväksyä</a:t>
            </a:r>
          </a:p>
          <a:p>
            <a:r>
              <a:rPr lang="fi-FI" dirty="0"/>
              <a:t>Tunteiden salliminen ja sanoittaminen, syiden etsiminen</a:t>
            </a:r>
          </a:p>
          <a:p>
            <a:r>
              <a:rPr lang="fi-FI" dirty="0"/>
              <a:t>Tunteille ikäkautta vastaava ilmaisukanava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0760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Sosiaalisen selviytymisen ja sosiaalisten suhteiden tukeminen ryhmäprosessin avulla</a:t>
            </a:r>
          </a:p>
          <a:p>
            <a:pPr lvl="1"/>
            <a:r>
              <a:rPr lang="fi-FI" dirty="0"/>
              <a:t>Ohjaus ja tukeminen sosiaalisissa suhteissa</a:t>
            </a:r>
          </a:p>
          <a:p>
            <a:pPr lvl="1"/>
            <a:r>
              <a:rPr lang="fi-FI" dirty="0"/>
              <a:t>Vuorovaikutuksen mallina toimiminen</a:t>
            </a:r>
          </a:p>
          <a:p>
            <a:r>
              <a:rPr lang="fi-FI" dirty="0"/>
              <a:t>Lapsen ja vanhempien välisen vuorovaikutuksen ja toiminnan tukeminen ja ohjaaminen</a:t>
            </a:r>
          </a:p>
          <a:p>
            <a:r>
              <a:rPr lang="fi-FI" dirty="0"/>
              <a:t>Perheen kokonaistilanteen kartoitus</a:t>
            </a:r>
          </a:p>
        </p:txBody>
      </p:sp>
    </p:spTree>
    <p:extLst>
      <p:ext uri="{BB962C8B-B14F-4D97-AF65-F5344CB8AC3E}">
        <p14:creationId xmlns:p14="http://schemas.microsoft.com/office/powerpoint/2010/main" val="3702472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Vanhempien tukeminen lapsen voimavarojen huomaamisessa ja palautteen antamisessa</a:t>
            </a:r>
          </a:p>
          <a:p>
            <a:r>
              <a:rPr lang="fi-FI" dirty="0"/>
              <a:t>Vanhempien tukeminen kohtaamaan lapsensa ikätasoisesti ja realistisesti</a:t>
            </a:r>
          </a:p>
        </p:txBody>
      </p:sp>
    </p:spTree>
    <p:extLst>
      <p:ext uri="{BB962C8B-B14F-4D97-AF65-F5344CB8AC3E}">
        <p14:creationId xmlns:p14="http://schemas.microsoft.com/office/powerpoint/2010/main" val="3337838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Yksilöpsykoterapia</a:t>
            </a:r>
          </a:p>
          <a:p>
            <a:pPr lvl="1"/>
            <a:r>
              <a:rPr lang="fi-FI" dirty="0"/>
              <a:t>Epäonnistumisen ja menetyksen kokemusten työstäminen lapsen ja nuoren ikään sopivalla tavalla</a:t>
            </a:r>
          </a:p>
          <a:p>
            <a:r>
              <a:rPr lang="fi-FI" dirty="0"/>
              <a:t>Perheterapia</a:t>
            </a:r>
          </a:p>
          <a:p>
            <a:pPr lvl="1"/>
            <a:r>
              <a:rPr lang="fi-FI" dirty="0"/>
              <a:t>Auttaa perhettä tukemaan lapsessa positiivisia toimintamalleja ja ajattelutapoja</a:t>
            </a:r>
          </a:p>
          <a:p>
            <a:r>
              <a:rPr lang="fi-FI" dirty="0"/>
              <a:t>Verkostoterapia</a:t>
            </a:r>
          </a:p>
          <a:p>
            <a:pPr lvl="1"/>
            <a:r>
              <a:rPr lang="fi-FI" dirty="0"/>
              <a:t>Tukee lasta päiväkodissa ja koulussa selviämisessä</a:t>
            </a:r>
          </a:p>
        </p:txBody>
      </p:sp>
    </p:spTree>
    <p:extLst>
      <p:ext uri="{BB962C8B-B14F-4D97-AF65-F5344CB8AC3E}">
        <p14:creationId xmlns:p14="http://schemas.microsoft.com/office/powerpoint/2010/main" val="3381706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Osastohoito</a:t>
            </a:r>
          </a:p>
          <a:p>
            <a:pPr lvl="1"/>
            <a:r>
              <a:rPr lang="fi-FI" dirty="0"/>
              <a:t>Tutkimus- ja mahd. hoitojakso </a:t>
            </a:r>
            <a:r>
              <a:rPr lang="fi-FI" dirty="0" err="1"/>
              <a:t>itsetuhoisuusden</a:t>
            </a:r>
            <a:r>
              <a:rPr lang="fi-FI" dirty="0"/>
              <a:t> ja vaikean psykoottisen masennuksen vuoksi</a:t>
            </a:r>
          </a:p>
          <a:p>
            <a:pPr marL="514350" indent="-457200">
              <a:buFont typeface="Arial" charset="0"/>
              <a:buChar char="•"/>
            </a:pPr>
            <a:r>
              <a:rPr lang="fi-FI" dirty="0"/>
              <a:t>Lääkehoito</a:t>
            </a:r>
          </a:p>
          <a:p>
            <a:pPr marL="914400" lvl="1" indent="-457200">
              <a:buFont typeface="Arial" charset="0"/>
              <a:buChar char="•"/>
            </a:pPr>
            <a:r>
              <a:rPr lang="fi-FI" dirty="0"/>
              <a:t>Aloitetaan usein osasto-olosuhteissa</a:t>
            </a:r>
          </a:p>
          <a:p>
            <a:pPr marL="914400" lvl="1" indent="-457200">
              <a:buFont typeface="Arial" charset="0"/>
              <a:buChar char="•"/>
            </a:pPr>
            <a:r>
              <a:rPr lang="fi-FI" dirty="0"/>
              <a:t>Harkittava tarkoin</a:t>
            </a:r>
          </a:p>
          <a:p>
            <a:pPr marL="914400" lvl="1" indent="-457200">
              <a:buFont typeface="Arial" charset="0"/>
              <a:buChar char="•"/>
            </a:pPr>
            <a:r>
              <a:rPr lang="fi-FI" dirty="0"/>
              <a:t>Yleensä SSRI- lääkkeet, nuorilla etenkin </a:t>
            </a:r>
            <a:r>
              <a:rPr lang="fi-FI" dirty="0" err="1"/>
              <a:t>Fluoksetiini</a:t>
            </a:r>
            <a:endParaRPr lang="fi-FI" dirty="0"/>
          </a:p>
          <a:p>
            <a:pPr marL="914400" lvl="1" indent="-457200">
              <a:buFont typeface="Arial" charset="0"/>
              <a:buChar char="•"/>
            </a:pPr>
            <a:r>
              <a:rPr lang="fi-FI" dirty="0"/>
              <a:t>Vasta kahden SSRI –lääkkeen jälkeen siirrytään kokeilemaan muita depressiolääkkeitä</a:t>
            </a:r>
          </a:p>
        </p:txBody>
      </p:sp>
    </p:spTree>
    <p:extLst>
      <p:ext uri="{BB962C8B-B14F-4D97-AF65-F5344CB8AC3E}">
        <p14:creationId xmlns:p14="http://schemas.microsoft.com/office/powerpoint/2010/main" val="118238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Masennuksen oireet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Oirekuva vaihtelee iän ja kehitystason mukaan</a:t>
            </a:r>
          </a:p>
          <a:p>
            <a:r>
              <a:rPr lang="fi-FI" dirty="0"/>
              <a:t>Pääoireet ICD-10-tautiluokituksen mukaan:</a:t>
            </a:r>
          </a:p>
          <a:p>
            <a:pPr lvl="1"/>
            <a:r>
              <a:rPr lang="fi-FI" dirty="0"/>
              <a:t>Masentunut mieliala</a:t>
            </a:r>
          </a:p>
          <a:p>
            <a:pPr lvl="1"/>
            <a:r>
              <a:rPr lang="fi-FI" dirty="0"/>
              <a:t>Kyvyttömyys tuntea mielenkiintoa ja mielihyvää sekä kyvyttömyys nauttia elämästä</a:t>
            </a:r>
          </a:p>
          <a:p>
            <a:pPr lvl="1"/>
            <a:r>
              <a:rPr lang="fi-FI" dirty="0"/>
              <a:t>Voimattomuus, väsyminen, aktiivisuuden väheneminen</a:t>
            </a:r>
          </a:p>
          <a:p>
            <a:pPr marL="514350" indent="-457200">
              <a:buFont typeface="Arial" charset="0"/>
              <a:buChar char="•"/>
            </a:pPr>
            <a:r>
              <a:rPr lang="fi-FI" dirty="0"/>
              <a:t>Lyhytaikaisena voi olla normaali reaktio suuriin elämänmuutoksiin</a:t>
            </a:r>
          </a:p>
          <a:p>
            <a:pPr marL="5715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7336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Itsetuhoisuus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Epäsuora ja suora itsetuho</a:t>
            </a:r>
          </a:p>
          <a:p>
            <a:r>
              <a:rPr lang="fi-FI" dirty="0"/>
              <a:t>Suojaavat ja kuormittavat tekijät, laukaisevat tekijät</a:t>
            </a:r>
          </a:p>
          <a:p>
            <a:r>
              <a:rPr lang="fi-FI" dirty="0"/>
              <a:t>Itsemurhayritykset että itsemurhat lisääntyvät selvästi 12 ikävuoden jälkeen</a:t>
            </a:r>
          </a:p>
          <a:p>
            <a:r>
              <a:rPr lang="fi-FI" dirty="0"/>
              <a:t>Yläasteikäisistä tytöistä 4 – 8% ja pojista 2 – 4% on tehnyt itsemurhayrityksen viimeksi kuluneen vuoden aikana</a:t>
            </a:r>
          </a:p>
          <a:p>
            <a:r>
              <a:rPr lang="fi-FI" dirty="0"/>
              <a:t>N. 80% itsemurhista on poikien tekemiä</a:t>
            </a:r>
          </a:p>
        </p:txBody>
      </p:sp>
    </p:spTree>
    <p:extLst>
      <p:ext uri="{BB962C8B-B14F-4D97-AF65-F5344CB8AC3E}">
        <p14:creationId xmlns:p14="http://schemas.microsoft.com/office/powerpoint/2010/main" val="1446513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Itsemurhaa yrittäneen haastattelussa huomioidaan: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Itsemurhan tekotapa</a:t>
            </a:r>
          </a:p>
          <a:p>
            <a:r>
              <a:rPr lang="fi-FI" dirty="0"/>
              <a:t>Somaattiset sairaudet</a:t>
            </a:r>
          </a:p>
          <a:p>
            <a:r>
              <a:rPr lang="fi-FI" dirty="0"/>
              <a:t>Motiivit:</a:t>
            </a:r>
          </a:p>
          <a:p>
            <a:pPr lvl="1"/>
            <a:r>
              <a:rPr lang="fi-FI" dirty="0"/>
              <a:t>Halu kuolla</a:t>
            </a:r>
          </a:p>
          <a:p>
            <a:pPr lvl="1"/>
            <a:r>
              <a:rPr lang="fi-FI" dirty="0"/>
              <a:t>Kosto vai vetoomus</a:t>
            </a:r>
          </a:p>
          <a:p>
            <a:pPr lvl="1"/>
            <a:r>
              <a:rPr lang="fi-FI" dirty="0"/>
              <a:t>Pako tai ratkaisu</a:t>
            </a:r>
          </a:p>
          <a:p>
            <a:pPr lvl="1"/>
            <a:r>
              <a:rPr lang="fi-FI" dirty="0"/>
              <a:t>Masentuneisuus, yksinäisyys</a:t>
            </a:r>
          </a:p>
          <a:p>
            <a:pPr lvl="1"/>
            <a:r>
              <a:rPr lang="fi-FI" dirty="0"/>
              <a:t>Psykoottinen ajatushäiriö, harhaisuus</a:t>
            </a:r>
          </a:p>
        </p:txBody>
      </p:sp>
    </p:spTree>
    <p:extLst>
      <p:ext uri="{BB962C8B-B14F-4D97-AF65-F5344CB8AC3E}">
        <p14:creationId xmlns:p14="http://schemas.microsoft.com/office/powerpoint/2010/main" val="3401827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Ahdistuneisuus</a:t>
            </a:r>
          </a:p>
          <a:p>
            <a:pPr lvl="1"/>
            <a:r>
              <a:rPr lang="fi-FI" dirty="0"/>
              <a:t>Halu saada apua, avuttomuus, toivottomuus</a:t>
            </a:r>
          </a:p>
          <a:p>
            <a:pPr lvl="1"/>
            <a:r>
              <a:rPr lang="fi-FI" dirty="0"/>
              <a:t>Ei itsemurhatarkoitusta</a:t>
            </a:r>
          </a:p>
          <a:p>
            <a:r>
              <a:rPr lang="fi-FI" dirty="0"/>
              <a:t>Selviytymiskeinot</a:t>
            </a:r>
          </a:p>
          <a:p>
            <a:r>
              <a:rPr lang="fi-FI" dirty="0"/>
              <a:t>Kyky hallita impulsseja</a:t>
            </a:r>
          </a:p>
          <a:p>
            <a:r>
              <a:rPr lang="fi-FI" dirty="0"/>
              <a:t>Käsitys kuolemasta</a:t>
            </a:r>
          </a:p>
          <a:p>
            <a:r>
              <a:rPr lang="fi-FI" dirty="0"/>
              <a:t>Aikaisempi psykiatrinen hoito</a:t>
            </a:r>
          </a:p>
          <a:p>
            <a:r>
              <a:rPr lang="fi-FI" dirty="0"/>
              <a:t>Aiemmat itsemurhayritykset</a:t>
            </a:r>
          </a:p>
        </p:txBody>
      </p:sp>
    </p:spTree>
    <p:extLst>
      <p:ext uri="{BB962C8B-B14F-4D97-AF65-F5344CB8AC3E}">
        <p14:creationId xmlns:p14="http://schemas.microsoft.com/office/powerpoint/2010/main" val="3175539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Itsemurhat tai yritykset lähipiirissä</a:t>
            </a:r>
          </a:p>
          <a:p>
            <a:r>
              <a:rPr lang="fi-FI"/>
              <a:t>Päihteet</a:t>
            </a:r>
          </a:p>
        </p:txBody>
      </p:sp>
    </p:spTree>
    <p:extLst>
      <p:ext uri="{BB962C8B-B14F-4D97-AF65-F5344CB8AC3E}">
        <p14:creationId xmlns:p14="http://schemas.microsoft.com/office/powerpoint/2010/main" val="214099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Masennuksen esiintyvyys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Ennen nuoruusikää depressiota esiintyy 0,5-2,5%:lla lapsista, tytöillä ja pojilla </a:t>
            </a:r>
            <a:r>
              <a:rPr lang="fi-FI" dirty="0" err="1"/>
              <a:t>yhtäpaljon</a:t>
            </a:r>
            <a:endParaRPr lang="fi-FI" dirty="0"/>
          </a:p>
          <a:p>
            <a:r>
              <a:rPr lang="fi-FI" dirty="0"/>
              <a:t>Kymmenen ikävuoden jälkeen masennusta on tytöillä enemmän kuin poikia (tytöillä 4,7% ja poikia 3,1%)</a:t>
            </a:r>
          </a:p>
        </p:txBody>
      </p:sp>
    </p:spTree>
    <p:extLst>
      <p:ext uri="{BB962C8B-B14F-4D97-AF65-F5344CB8AC3E}">
        <p14:creationId xmlns:p14="http://schemas.microsoft.com/office/powerpoint/2010/main" val="198400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Masennuksen taustalla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Perinnölliset tekijät, huom. Sosiaalinen periytyvyys</a:t>
            </a:r>
          </a:p>
          <a:p>
            <a:r>
              <a:rPr lang="fi-FI" dirty="0"/>
              <a:t>Neurobiologiset tekijät (</a:t>
            </a:r>
            <a:r>
              <a:rPr lang="fi-FI" dirty="0" err="1"/>
              <a:t>serotoniini</a:t>
            </a:r>
            <a:r>
              <a:rPr lang="fi-FI" dirty="0"/>
              <a:t>, noradrenaliini)</a:t>
            </a:r>
          </a:p>
          <a:p>
            <a:r>
              <a:rPr lang="fi-FI" dirty="0"/>
              <a:t>Psykologiset tekijät (persoona, vuorovaikutus- ja ihmissuhteet)</a:t>
            </a:r>
          </a:p>
          <a:p>
            <a:r>
              <a:rPr lang="fi-FI" dirty="0"/>
              <a:t>Sosiaaliset tekijät</a:t>
            </a:r>
          </a:p>
          <a:p>
            <a:r>
              <a:rPr lang="fi-FI" dirty="0"/>
              <a:t>Menetykset, traumat, suuret elämänmuutokset, </a:t>
            </a:r>
            <a:r>
              <a:rPr lang="fi-FI" dirty="0" err="1"/>
              <a:t>kaltoinkohtelu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54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Usein masentuneisuuteen liittyy myös muita häiriöitä:</a:t>
            </a:r>
          </a:p>
          <a:p>
            <a:pPr lvl="1"/>
            <a:r>
              <a:rPr lang="fi-FI" dirty="0"/>
              <a:t>Ahdistushäiriöt</a:t>
            </a:r>
          </a:p>
          <a:p>
            <a:pPr lvl="1"/>
            <a:r>
              <a:rPr lang="fi-FI" dirty="0"/>
              <a:t>Tarkkaavaisuus- ja käytöshäiriöt</a:t>
            </a:r>
          </a:p>
          <a:p>
            <a:pPr lvl="1"/>
            <a:r>
              <a:rPr lang="fi-FI" dirty="0"/>
              <a:t>Sopeutumishäiriöt</a:t>
            </a:r>
          </a:p>
          <a:p>
            <a:pPr lvl="1"/>
            <a:r>
              <a:rPr lang="fi-FI" dirty="0"/>
              <a:t>Pitkäaikaissairaudet (astma, diabetes…)</a:t>
            </a:r>
          </a:p>
        </p:txBody>
      </p:sp>
    </p:spTree>
    <p:extLst>
      <p:ext uri="{BB962C8B-B14F-4D97-AF65-F5344CB8AC3E}">
        <p14:creationId xmlns:p14="http://schemas.microsoft.com/office/powerpoint/2010/main" val="1480510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Vauvan (0 – 3v.) masennus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Oireita:</a:t>
            </a:r>
          </a:p>
          <a:p>
            <a:pPr lvl="1"/>
            <a:r>
              <a:rPr lang="fi-FI" dirty="0"/>
              <a:t>Heikko katsekontakti</a:t>
            </a:r>
          </a:p>
          <a:p>
            <a:pPr lvl="1"/>
            <a:r>
              <a:rPr lang="fi-FI" dirty="0"/>
              <a:t>Syömisvaikeudet, hidas painonnousu</a:t>
            </a:r>
          </a:p>
          <a:p>
            <a:pPr lvl="1"/>
            <a:r>
              <a:rPr lang="fi-FI" dirty="0"/>
              <a:t>Sosiaalinen hymy heikko tai ei ollenkaan</a:t>
            </a:r>
          </a:p>
          <a:p>
            <a:pPr lvl="1"/>
            <a:r>
              <a:rPr lang="fi-FI" dirty="0"/>
              <a:t>Liikkuu vähän</a:t>
            </a:r>
          </a:p>
          <a:p>
            <a:pPr lvl="1"/>
            <a:r>
              <a:rPr lang="fi-FI" dirty="0"/>
              <a:t>Jokeltelu tai sosiaaliset taidot ei kehity</a:t>
            </a:r>
          </a:p>
          <a:p>
            <a:pPr lvl="1"/>
            <a:r>
              <a:rPr lang="fi-FI" dirty="0"/>
              <a:t>Vauva on iloton, eikä innostu vastavuoroiseen leikkiin</a:t>
            </a:r>
          </a:p>
          <a:p>
            <a:pPr lvl="1"/>
            <a:r>
              <a:rPr lang="fi-FI" dirty="0"/>
              <a:t>Vauva ei vastaa verbaaliseen kommunikaatioon 4kk:n iässä</a:t>
            </a:r>
          </a:p>
        </p:txBody>
      </p:sp>
    </p:spTree>
    <p:extLst>
      <p:ext uri="{BB962C8B-B14F-4D97-AF65-F5344CB8AC3E}">
        <p14:creationId xmlns:p14="http://schemas.microsoft.com/office/powerpoint/2010/main" val="1212726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Älyn kehitys hidastuu</a:t>
            </a:r>
          </a:p>
          <a:p>
            <a:pPr lvl="1"/>
            <a:r>
              <a:rPr lang="fi-FI" dirty="0"/>
              <a:t>Uteliaisuus ympäristöä ja ihmiskasvoja kohtaan puuttuu</a:t>
            </a:r>
          </a:p>
          <a:p>
            <a:pPr lvl="1"/>
            <a:r>
              <a:rPr lang="fi-FI" dirty="0"/>
              <a:t>Vauva on itkuinen, ärtyisä ja tasapainoton, sairastaa runsaasti</a:t>
            </a:r>
          </a:p>
        </p:txBody>
      </p:sp>
    </p:spTree>
    <p:extLst>
      <p:ext uri="{BB962C8B-B14F-4D97-AF65-F5344CB8AC3E}">
        <p14:creationId xmlns:p14="http://schemas.microsoft.com/office/powerpoint/2010/main" val="2170575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Leikki-ikäisen (3 – 5 v. ) masennus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Oireita:</a:t>
            </a:r>
          </a:p>
          <a:p>
            <a:pPr lvl="1"/>
            <a:r>
              <a:rPr lang="fi-FI" dirty="0"/>
              <a:t>Ilottomuus, ärtyneisyys, levottomuus</a:t>
            </a:r>
          </a:p>
          <a:p>
            <a:pPr lvl="1"/>
            <a:r>
              <a:rPr lang="fi-FI" dirty="0"/>
              <a:t>Mielialan vaihtelut suuria</a:t>
            </a:r>
          </a:p>
          <a:p>
            <a:pPr lvl="1"/>
            <a:r>
              <a:rPr lang="fi-FI" dirty="0"/>
              <a:t>Ruumiillisia oireita: tuhriminen, kastelu</a:t>
            </a:r>
          </a:p>
          <a:p>
            <a:pPr lvl="1"/>
            <a:r>
              <a:rPr lang="fi-FI" dirty="0"/>
              <a:t>Käytös voi olla aggressiivista, uhmakasta, tuhoavaa</a:t>
            </a:r>
          </a:p>
          <a:p>
            <a:pPr lvl="1"/>
            <a:r>
              <a:rPr lang="fi-FI" dirty="0"/>
              <a:t>Lapsi on altis tapaturmille, </a:t>
            </a:r>
            <a:r>
              <a:rPr lang="fi-FI" dirty="0" err="1"/>
              <a:t>itsetuhoisuus</a:t>
            </a:r>
            <a:endParaRPr lang="fi-FI" dirty="0"/>
          </a:p>
          <a:p>
            <a:pPr lvl="1"/>
            <a:r>
              <a:rPr lang="fi-FI" dirty="0"/>
              <a:t>Leikeissä ilmenee kuolemaan ja hävitykseen liittyviä teemoja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6495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Kielen kehitys hidasta, opitut taidot voivat taantua</a:t>
            </a:r>
          </a:p>
          <a:p>
            <a:pPr lvl="1"/>
            <a:r>
              <a:rPr lang="fi-FI" dirty="0"/>
              <a:t>Vaikea erota vanhemmista</a:t>
            </a:r>
          </a:p>
          <a:p>
            <a:pPr lvl="1"/>
            <a:r>
              <a:rPr lang="fi-FI" dirty="0"/>
              <a:t>Leikkiminen ja samanikäinen seura ei kiinnosta</a:t>
            </a:r>
          </a:p>
        </p:txBody>
      </p:sp>
    </p:spTree>
    <p:extLst>
      <p:ext uri="{BB962C8B-B14F-4D97-AF65-F5344CB8AC3E}">
        <p14:creationId xmlns:p14="http://schemas.microsoft.com/office/powerpoint/2010/main" val="460407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658</Words>
  <Application>Microsoft Office PowerPoint</Application>
  <PresentationFormat>Näytössä katseltava diaesitys (4:3)</PresentationFormat>
  <Paragraphs>126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Office-teema</vt:lpstr>
      <vt:lpstr>LASTEN JA NUORTEN MASENNUS</vt:lpstr>
      <vt:lpstr>Masennuksen oireet</vt:lpstr>
      <vt:lpstr>Masennuksen esiintyvyys</vt:lpstr>
      <vt:lpstr>Masennuksen taustalla</vt:lpstr>
      <vt:lpstr>PowerPoint-esitys</vt:lpstr>
      <vt:lpstr>Vauvan (0 – 3v.) masennus</vt:lpstr>
      <vt:lpstr>PowerPoint-esitys</vt:lpstr>
      <vt:lpstr>Leikki-ikäisen (3 – 5 v. ) masennus</vt:lpstr>
      <vt:lpstr>PowerPoint-esitys</vt:lpstr>
      <vt:lpstr>Kouluikäisen (6 -12 v.) masennus</vt:lpstr>
      <vt:lpstr>PowerPoint-esitys</vt:lpstr>
      <vt:lpstr>NUOREN MASENNUS</vt:lpstr>
      <vt:lpstr>PowerPoint-esitys</vt:lpstr>
      <vt:lpstr>PowerPoint-esitys</vt:lpstr>
      <vt:lpstr>Kuinka kohdata masentunut lapsi tai nuori? </vt:lpstr>
      <vt:lpstr>PowerPoint-esitys</vt:lpstr>
      <vt:lpstr>PowerPoint-esitys</vt:lpstr>
      <vt:lpstr>Hoito</vt:lpstr>
      <vt:lpstr>PowerPoint-esitys</vt:lpstr>
      <vt:lpstr>Itsetuhoisuus</vt:lpstr>
      <vt:lpstr>Itsemurhaa yrittäneen haastattelussa huomioidaan:</vt:lpstr>
      <vt:lpstr>PowerPoint-esitys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MASENNUS</dc:title>
  <dc:creator>Suomen Messut</dc:creator>
  <cp:lastModifiedBy>sarih</cp:lastModifiedBy>
  <cp:revision>17</cp:revision>
  <dcterms:created xsi:type="dcterms:W3CDTF">2013-01-13T10:26:07Z</dcterms:created>
  <dcterms:modified xsi:type="dcterms:W3CDTF">2020-02-09T18:37:04Z</dcterms:modified>
</cp:coreProperties>
</file>