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D087-AFC5-4B48-9279-008AFB8C5E7A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2AFF-B629-4F39-B137-0C70FB51189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20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01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56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65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261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498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99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82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71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1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54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08D3A-1608-4BBE-A31D-A2E04F48E1D0}" type="datetimeFigureOut">
              <a:rPr lang="fi-FI" smtClean="0"/>
              <a:pPr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3EA0D-D7BE-406D-8B43-24ACB510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0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LASTEN JA NUORTEN AHDISTUNEISUUSHÄIRIÖT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9129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Pakko-oireinen häiriö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Pakkoajatukset= </a:t>
            </a:r>
            <a:r>
              <a:rPr lang="fi-FI" dirty="0" err="1"/>
              <a:t>obsessiot</a:t>
            </a:r>
            <a:r>
              <a:rPr lang="fi-FI" dirty="0"/>
              <a:t>: väkisin mieleen tulevat sanat, lauseet, ajatukset, mielikuvat, yllykkeet</a:t>
            </a:r>
          </a:p>
          <a:p>
            <a:r>
              <a:rPr lang="fi-FI" dirty="0"/>
              <a:t>Pakkotoiminnot = </a:t>
            </a:r>
            <a:r>
              <a:rPr lang="fi-FI" dirty="0" err="1"/>
              <a:t>kompulsiot</a:t>
            </a:r>
            <a:r>
              <a:rPr lang="fi-FI" dirty="0"/>
              <a:t>: liittyvät usein järjestykseen, siisteyteen, varmisteluun, rituaalinomaisiin toimintoihin</a:t>
            </a:r>
          </a:p>
          <a:p>
            <a:r>
              <a:rPr lang="fi-FI" dirty="0"/>
              <a:t>Vaikeina ja jatkuvina haittaavat voimakkaasti jokapäiväistä elämää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4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Liittyy voimakasta ahdistusta ja henkilö yrittää vastustaa pakonomaisia ajatuksia ja toimintoja, koska pitää niitä itsekin kummallisina. Tällöin ahdistus vain pahenee</a:t>
            </a:r>
          </a:p>
          <a:p>
            <a:r>
              <a:rPr lang="fi-FI" dirty="0"/>
              <a:t>Pojilla enemmän, oireet jatkuvat usein pitkään, ennen kuin haetaan hoitoa (3 – 6v)</a:t>
            </a:r>
          </a:p>
          <a:p>
            <a:r>
              <a:rPr lang="fi-FI" dirty="0"/>
              <a:t>Perhe menee rituaaleihin helposti mukaan</a:t>
            </a:r>
          </a:p>
          <a:p>
            <a:r>
              <a:rPr lang="fi-FI" dirty="0" err="1"/>
              <a:t>Touretten</a:t>
            </a:r>
            <a:r>
              <a:rPr lang="fi-FI" dirty="0"/>
              <a:t> oireyhtymä voi liittyä tähän</a:t>
            </a:r>
          </a:p>
        </p:txBody>
      </p:sp>
    </p:spTree>
    <p:extLst>
      <p:ext uri="{BB962C8B-B14F-4D97-AF65-F5344CB8AC3E}">
        <p14:creationId xmlns:p14="http://schemas.microsoft.com/office/powerpoint/2010/main" val="3998978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Nuoruusiän ahdistuneisuus ja ahdistuneisuushäiriöt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Nuorten pelot ja ahdistuneisuus liittyvät enemmän omaan psyykkiseen ja fyysiseen erillisyyteen sekä sosiaalisen arvioinnin kohteena olemiseen</a:t>
            </a:r>
          </a:p>
          <a:p>
            <a:r>
              <a:rPr lang="fi-FI" dirty="0"/>
              <a:t>Ovat nuorten yleisimpiä psyykkisiä häiriöitä (6 – 10%)</a:t>
            </a:r>
          </a:p>
          <a:p>
            <a:r>
              <a:rPr lang="fi-FI" dirty="0"/>
              <a:t>Nuoruusiällä (12 -18v.) pakko-oireisen häiriön, sosiaalisten tilanteiden pelon ja paniikkihäiriön esiintyvyys nousee</a:t>
            </a:r>
          </a:p>
        </p:txBody>
      </p:sp>
    </p:spTree>
    <p:extLst>
      <p:ext uri="{BB962C8B-B14F-4D97-AF65-F5344CB8AC3E}">
        <p14:creationId xmlns:p14="http://schemas.microsoft.com/office/powerpoint/2010/main" val="743353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Ahdistuneisuushäiriöiden syitä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Geneettinen alttius ahdistuksen kokemiseen</a:t>
            </a:r>
          </a:p>
          <a:p>
            <a:r>
              <a:rPr lang="fi-FI" dirty="0"/>
              <a:t>Autonomisen hermoston yliaktiivisuus</a:t>
            </a:r>
          </a:p>
          <a:p>
            <a:r>
              <a:rPr lang="fi-FI" dirty="0"/>
              <a:t>Perheenjäsenten ahdistus tarttuu lapseen</a:t>
            </a:r>
          </a:p>
          <a:p>
            <a:r>
              <a:rPr lang="fi-FI" dirty="0"/>
              <a:t>Perheen tietynlainen perfektionismi</a:t>
            </a:r>
          </a:p>
          <a:p>
            <a:r>
              <a:rPr lang="fi-FI" dirty="0"/>
              <a:t>Kiintymyssuhteen häiriöt (ristiriitaisuus tai ylikietoutuneisuus)</a:t>
            </a:r>
          </a:p>
          <a:p>
            <a:r>
              <a:rPr lang="fi-FI" dirty="0"/>
              <a:t>Stressinsietokyky (liikaa stressiä sietokykyyn nähden)</a:t>
            </a:r>
          </a:p>
          <a:p>
            <a:r>
              <a:rPr lang="fi-FI" dirty="0"/>
              <a:t>Psykodynaamiset selitykset (tiedostamattomat pelot, torjutut ristiriidat)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4106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Oppimisterapeuttinen tilanneanalyysi:</a:t>
            </a:r>
          </a:p>
          <a:p>
            <a:pPr lvl="1"/>
            <a:r>
              <a:rPr lang="fi-FI" dirty="0"/>
              <a:t>Onko lapsen/nuoren oireita tahattomasti vahvistettu</a:t>
            </a:r>
          </a:p>
          <a:p>
            <a:pPr lvl="1"/>
            <a:r>
              <a:rPr lang="fi-FI" dirty="0"/>
              <a:t>Missä tilanteessa pelko on syntynyt</a:t>
            </a:r>
          </a:p>
          <a:p>
            <a:r>
              <a:rPr lang="fi-FI" dirty="0"/>
              <a:t>Perheterapia</a:t>
            </a:r>
          </a:p>
          <a:p>
            <a:r>
              <a:rPr lang="fi-FI" dirty="0"/>
              <a:t>Yksilöpsykoterapia</a:t>
            </a:r>
          </a:p>
          <a:p>
            <a:pPr lvl="1"/>
            <a:r>
              <a:rPr lang="fi-FI" dirty="0"/>
              <a:t>Oppimisterapeuttinen</a:t>
            </a:r>
          </a:p>
          <a:p>
            <a:pPr lvl="1"/>
            <a:r>
              <a:rPr lang="fi-FI" dirty="0" err="1"/>
              <a:t>supporttiivinen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7906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fi-FI" dirty="0"/>
              <a:t> Psykodynaaminen</a:t>
            </a:r>
          </a:p>
          <a:p>
            <a:pPr lvl="1"/>
            <a:r>
              <a:rPr lang="fi-FI" dirty="0"/>
              <a:t>Luovat terapiat (musiikki-, kuvataide-, ratsastusterapia) ovat osoittautuneet hyödyllisiksi, lisäävät lapsen itseluottamusta ja kykyä tunnistaa sekä ilmaista omia tunteita</a:t>
            </a:r>
          </a:p>
          <a:p>
            <a:r>
              <a:rPr lang="fi-FI" dirty="0"/>
              <a:t>Lääkehoito harkiten, jos rinnalla myös masennusta</a:t>
            </a:r>
          </a:p>
          <a:p>
            <a:r>
              <a:rPr lang="fi-FI" dirty="0"/>
              <a:t>Osastohoito voimakkaimmin oireilevien lasten kanssa</a:t>
            </a:r>
          </a:p>
          <a:p>
            <a:r>
              <a:rPr lang="fi-FI" dirty="0"/>
              <a:t>Nopea hoitoon pääsy takaa hyvän ennusteen</a:t>
            </a:r>
          </a:p>
        </p:txBody>
      </p:sp>
    </p:spTree>
    <p:extLst>
      <p:ext uri="{BB962C8B-B14F-4D97-AF65-F5344CB8AC3E}">
        <p14:creationId xmlns:p14="http://schemas.microsoft.com/office/powerpoint/2010/main" val="4167169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Valikoiva puhumattomuus = selektiivinen </a:t>
            </a:r>
            <a:r>
              <a:rPr lang="fi-FI" dirty="0" err="1"/>
              <a:t>mutismi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 puhumaan oppinut lapsi kieltäytyy puhumasta valikoiduille henkilöille tai henkilölle jatkuvasti tai tilapäisesti.</a:t>
            </a:r>
          </a:p>
          <a:p>
            <a:r>
              <a:rPr lang="fi-FI" dirty="0"/>
              <a:t>Hän saattaa ilmaista itseään ainoastaan yksitavuisilla sanoilla, lyhyillä ääntelyillä, ilmeillä, eleillä</a:t>
            </a:r>
          </a:p>
          <a:p>
            <a:r>
              <a:rPr lang="fi-FI" dirty="0"/>
              <a:t>Lapsella ei ole todettu elimellistä vikaa</a:t>
            </a:r>
          </a:p>
          <a:p>
            <a:r>
              <a:rPr lang="fi-FI" dirty="0"/>
              <a:t>Lapsi puhuu kotona mutta ei vieraille</a:t>
            </a:r>
          </a:p>
        </p:txBody>
      </p:sp>
    </p:spTree>
    <p:extLst>
      <p:ext uri="{BB962C8B-B14F-4D97-AF65-F5344CB8AC3E}">
        <p14:creationId xmlns:p14="http://schemas.microsoft.com/office/powerpoint/2010/main" val="4218713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Lapset ovat yleensä herkkiä, ujoja, pelkäävät kaikkea uutta, ennakkoluuloisia ja itsepäisiä</a:t>
            </a:r>
          </a:p>
          <a:p>
            <a:r>
              <a:rPr lang="fi-FI" dirty="0"/>
              <a:t>Muuten kehitys ja älykkyys on normaali</a:t>
            </a:r>
          </a:p>
          <a:p>
            <a:r>
              <a:rPr lang="fi-FI" dirty="0"/>
              <a:t>Tavataan lapsilla, joiden suvussa on runsaasti </a:t>
            </a:r>
            <a:r>
              <a:rPr lang="fi-FI" dirty="0" err="1"/>
              <a:t>Aspergerin</a:t>
            </a:r>
            <a:r>
              <a:rPr lang="fi-FI" dirty="0"/>
              <a:t> oireyhtymää</a:t>
            </a:r>
          </a:p>
          <a:p>
            <a:r>
              <a:rPr lang="fi-FI" dirty="0"/>
              <a:t>Perheet ovat usein vihamielisiä ympäröivää maailmaa kohtaan, ovat eristäytyneitä ja varautuneita. Äiti ja lapsi ovat symbioosissa, isä etäisempi</a:t>
            </a:r>
          </a:p>
        </p:txBody>
      </p:sp>
    </p:spTree>
    <p:extLst>
      <p:ext uri="{BB962C8B-B14F-4D97-AF65-F5344CB8AC3E}">
        <p14:creationId xmlns:p14="http://schemas.microsoft.com/office/powerpoint/2010/main" val="315460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Lasten ahdistuneisuushäiriöt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Ahdistus on epänormaalin suuri, eikä sitä aina ilmaista suoraan, vaan se voi kätkeytyä muiden oireiden taakse, esim. aggressiivisuuden taakse</a:t>
            </a:r>
          </a:p>
          <a:p>
            <a:r>
              <a:rPr lang="fi-FI" dirty="0"/>
              <a:t>Ahdistuneisuusoireet eivät pysy samanlaisina lapsuudesta aikuisuuteen</a:t>
            </a:r>
          </a:p>
          <a:p>
            <a:r>
              <a:rPr lang="fi-FI" dirty="0"/>
              <a:t>Monet oireet ovat normaalien kehitystehtävien voimakasta kasautumista enemmän kuin varmaa poikkeavuutta</a:t>
            </a:r>
          </a:p>
          <a:p>
            <a:r>
              <a:rPr lang="fi-FI" dirty="0"/>
              <a:t>Näitä häiriöitä voidaan diagnosoida luotettavasti vasta 4 – 5- </a:t>
            </a:r>
            <a:r>
              <a:rPr lang="fi-FI" dirty="0" err="1"/>
              <a:t>vuotiailla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80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Pelko-oireiset ahdistuneisuushäiriöt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Ennen kouluikää normaalistikin pelkoja</a:t>
            </a:r>
          </a:p>
          <a:p>
            <a:r>
              <a:rPr lang="fi-FI" dirty="0"/>
              <a:t>Isommilla lapsilla samoja pelkoja voidaan pitää häiriöinä=&gt; huom. lapsen ikä, stressinsietokyky, oireen haitta-aste</a:t>
            </a:r>
          </a:p>
          <a:p>
            <a:r>
              <a:rPr lang="fi-FI" dirty="0"/>
              <a:t>Pysyvä irrationaalinen pelko tiettyihin kohteisiin</a:t>
            </a:r>
          </a:p>
          <a:p>
            <a:r>
              <a:rPr lang="fi-FI" dirty="0"/>
              <a:t>Vaikeuttaa sosiaalista selviytymistä</a:t>
            </a:r>
          </a:p>
          <a:p>
            <a:r>
              <a:rPr lang="fi-FI" dirty="0" err="1"/>
              <a:t>Määräkohteinen</a:t>
            </a:r>
            <a:r>
              <a:rPr lang="fi-FI" dirty="0"/>
              <a:t> pelko, sosiaalisten tilanteiden pelko, julkisten paikkojen pelko</a:t>
            </a:r>
          </a:p>
        </p:txBody>
      </p:sp>
    </p:spTree>
    <p:extLst>
      <p:ext uri="{BB962C8B-B14F-4D97-AF65-F5344CB8AC3E}">
        <p14:creationId xmlns:p14="http://schemas.microsoft.com/office/powerpoint/2010/main" val="329211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 ahdistuneisuushäiriöt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Ahdistuneisuus ei ilmene suoraan</a:t>
            </a:r>
          </a:p>
          <a:p>
            <a:r>
              <a:rPr lang="fi-FI" dirty="0"/>
              <a:t>Niistä kärsivät lapset ovat ujoja, takertuvia, emotionaalisesti kypsymättömiä ja yliriippuvaisia vanhemmistaan, heidän on vaikea sopeutua muiden lasten joukkoon</a:t>
            </a:r>
          </a:p>
          <a:p>
            <a:r>
              <a:rPr lang="fi-FI" dirty="0"/>
              <a:t>Lapset voivat pelätä menettävänsä perheensä tai kuolevansa, univaikeuksia</a:t>
            </a:r>
          </a:p>
          <a:p>
            <a:r>
              <a:rPr lang="fi-FI" dirty="0"/>
              <a:t>Ahdistus nousee lapsesta itsestään, ei ympäristöstä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994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Oireina: ruokahalun menetys, pahoinvointi, vatsakivut, oksentelu, ripuli, päänsärky, suun kuivuminen, nopea pulssi, sydämentykytys, huimaus, hikoilu, tiheävirtsaisuus, levottomuus ja jännittyneisyys</a:t>
            </a:r>
          </a:p>
        </p:txBody>
      </p:sp>
    </p:spTree>
    <p:extLst>
      <p:ext uri="{BB962C8B-B14F-4D97-AF65-F5344CB8AC3E}">
        <p14:creationId xmlns:p14="http://schemas.microsoft.com/office/powerpoint/2010/main" val="3680168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Lapsuusiän sosiaalinen ahdistuneisuus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Tähän liittyy varovaisuutta vieraita ihmisiä kohtaan ja sosiaalista pelkoa tai ahdistusta uusissa ja oudoissa tilanteissa</a:t>
            </a:r>
          </a:p>
          <a:p>
            <a:r>
              <a:rPr lang="fi-FI" dirty="0"/>
              <a:t>Nämä pelot ovat syntyneet varhaisvuosina ja ovat epätavallisen voimakkaita ja sosiaalisen toiminnan kannalta ongelmallisia</a:t>
            </a:r>
          </a:p>
        </p:txBody>
      </p:sp>
    </p:spTree>
    <p:extLst>
      <p:ext uri="{BB962C8B-B14F-4D97-AF65-F5344CB8AC3E}">
        <p14:creationId xmlns:p14="http://schemas.microsoft.com/office/powerpoint/2010/main" val="3132267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Paniikkikohtaukset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Toistuvat vaikeat ahdistuskohtaukset, jotka eivät rajoitu mihinkään tiettyihin tilanteisiin ja ovat ennustamattomia</a:t>
            </a:r>
          </a:p>
          <a:p>
            <a:r>
              <a:rPr lang="fi-FI" dirty="0"/>
              <a:t>Äärimmäinen pelko, hengityksen katkonaisuus, sydämen tykytys, hikoilu, heikotus, tärinä ja vapina, huimaus, kuolemanpelko, epätodellisuuden tunne</a:t>
            </a:r>
          </a:p>
        </p:txBody>
      </p:sp>
    </p:spTree>
    <p:extLst>
      <p:ext uri="{BB962C8B-B14F-4D97-AF65-F5344CB8AC3E}">
        <p14:creationId xmlns:p14="http://schemas.microsoft.com/office/powerpoint/2010/main" val="1948585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Eroahdistushäiriö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Läheisestä eroon joutumisen pelko, mikä jatkuu tavanomaista ikää kauemmin, on voimakasta</a:t>
            </a:r>
          </a:p>
          <a:p>
            <a:r>
              <a:rPr lang="fi-FI" dirty="0"/>
              <a:t>Ilmenee esim. haluttomuutena mennä nukkumaan ilman vanhempaa, vaikeus irtaantua lähimmistä</a:t>
            </a:r>
          </a:p>
          <a:p>
            <a:r>
              <a:rPr lang="fi-FI" dirty="0"/>
              <a:t>Painajaisunet, joiden sisältönä on usein eron uhka</a:t>
            </a:r>
          </a:p>
        </p:txBody>
      </p:sp>
    </p:spTree>
    <p:extLst>
      <p:ext uri="{BB962C8B-B14F-4D97-AF65-F5344CB8AC3E}">
        <p14:creationId xmlns:p14="http://schemas.microsoft.com/office/powerpoint/2010/main" val="706603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Koulupelko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Kohtuuton pelko ja vaikeus käydä koulua</a:t>
            </a:r>
          </a:p>
          <a:p>
            <a:r>
              <a:rPr lang="fi-FI" dirty="0"/>
              <a:t>Liittyy masentuneisuutta, syyllisyyttä ja ahdistusta</a:t>
            </a:r>
          </a:p>
          <a:p>
            <a:r>
              <a:rPr lang="fi-FI" dirty="0"/>
              <a:t>Usein emotionaalinen kypsymättömyys</a:t>
            </a:r>
          </a:p>
          <a:p>
            <a:r>
              <a:rPr lang="fi-FI" dirty="0"/>
              <a:t>Helppo erottaa kouluhaluttomuudesta</a:t>
            </a:r>
          </a:p>
        </p:txBody>
      </p:sp>
    </p:spTree>
    <p:extLst>
      <p:ext uri="{BB962C8B-B14F-4D97-AF65-F5344CB8AC3E}">
        <p14:creationId xmlns:p14="http://schemas.microsoft.com/office/powerpoint/2010/main" val="4003438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626</Words>
  <Application>Microsoft Office PowerPoint</Application>
  <PresentationFormat>Näytössä katseltava diaesitys (4:3)</PresentationFormat>
  <Paragraphs>75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Office-teema</vt:lpstr>
      <vt:lpstr>LASTEN JA NUORTEN AHDISTUNEISUUSHÄIRIÖT</vt:lpstr>
      <vt:lpstr>Lasten ahdistuneisuushäiriöt</vt:lpstr>
      <vt:lpstr>Pelko-oireiset ahdistuneisuushäiriöt</vt:lpstr>
      <vt:lpstr>Muut ahdistuneisuushäiriöt</vt:lpstr>
      <vt:lpstr>PowerPoint-esitys</vt:lpstr>
      <vt:lpstr>Lapsuusiän sosiaalinen ahdistuneisuus</vt:lpstr>
      <vt:lpstr>Paniikkikohtaukset</vt:lpstr>
      <vt:lpstr>Eroahdistushäiriö</vt:lpstr>
      <vt:lpstr>Koulupelko</vt:lpstr>
      <vt:lpstr>Pakko-oireinen häiriö</vt:lpstr>
      <vt:lpstr>PowerPoint-esitys</vt:lpstr>
      <vt:lpstr>Nuoruusiän ahdistuneisuus ja ahdistuneisuushäiriöt</vt:lpstr>
      <vt:lpstr>Ahdistuneisuushäiriöiden syitä</vt:lpstr>
      <vt:lpstr>Hoito</vt:lpstr>
      <vt:lpstr>PowerPoint-esitys</vt:lpstr>
      <vt:lpstr>Valikoiva puhumattomuus = selektiivinen mutismi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JA NUORTEN AHDISTUNEISUUSHÄIRIÖT</dc:title>
  <dc:creator>Suomen Messut</dc:creator>
  <cp:lastModifiedBy>sarih</cp:lastModifiedBy>
  <cp:revision>19</cp:revision>
  <dcterms:created xsi:type="dcterms:W3CDTF">2013-01-06T08:48:53Z</dcterms:created>
  <dcterms:modified xsi:type="dcterms:W3CDTF">2020-02-09T18:36:40Z</dcterms:modified>
</cp:coreProperties>
</file>