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10"/>
  </p:notesMasterIdLst>
  <p:sldIdLst>
    <p:sldId id="256" r:id="rId2"/>
    <p:sldId id="260" r:id="rId3"/>
    <p:sldId id="270" r:id="rId4"/>
    <p:sldId id="271" r:id="rId5"/>
    <p:sldId id="272" r:id="rId6"/>
    <p:sldId id="263" r:id="rId7"/>
    <p:sldId id="265" r:id="rId8"/>
    <p:sldId id="273" r:id="rId9"/>
  </p:sldIdLst>
  <p:sldSz cx="24384000" cy="13716000"/>
  <p:notesSz cx="6794500" cy="9931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inimized">
    <p:restoredLeft sz="0" autoAdjust="0"/>
    <p:restoredTop sz="0" autoAdjust="0"/>
  </p:normalViewPr>
  <p:slideViewPr>
    <p:cSldViewPr snapToGrid="0">
      <p:cViewPr varScale="1">
        <p:scale>
          <a:sx n="10" d="100"/>
          <a:sy n="10" d="100"/>
        </p:scale>
        <p:origin x="291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4283" cy="49829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8645" y="0"/>
            <a:ext cx="2944283" cy="498295"/>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3107"/>
            <a:ext cx="2944283" cy="498294"/>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8645" y="9433107"/>
            <a:ext cx="2944283" cy="498294"/>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87935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919911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758190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944947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778250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351975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7"/>
        <p:cNvGrpSpPr/>
        <p:nvPr/>
      </p:nvGrpSpPr>
      <p:grpSpPr>
        <a:xfrm>
          <a:off x="0" y="0"/>
          <a:ext cx="0" cy="0"/>
          <a:chOff x="0" y="0"/>
          <a:chExt cx="0" cy="0"/>
        </a:xfrm>
      </p:grpSpPr>
      <p:sp>
        <p:nvSpPr>
          <p:cNvPr id="38" name="Google Shape;38;p5"/>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0" name="Google Shape;40;p5"/>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1" name="Google Shape;41;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4_Image Half Full">
  <p:cSld name="4_Image Half Full">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1649187" y="730250"/>
            <a:ext cx="21463873" cy="16210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6"/>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45" name="Google Shape;45;p6"/>
          <p:cNvSpPr/>
          <p:nvPr/>
        </p:nvSpPr>
        <p:spPr>
          <a:xfrm>
            <a:off x="8404703" y="4080086"/>
            <a:ext cx="3941487" cy="6966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3024"/>
              <a:buFont typeface="Arial"/>
              <a:buNone/>
            </a:pPr>
            <a:endParaRPr sz="3024" b="0" i="0" u="none" strike="noStrike" cap="none">
              <a:solidFill>
                <a:schemeClr val="dk1"/>
              </a:solidFill>
              <a:latin typeface="Calibri"/>
              <a:ea typeface="Calibri"/>
              <a:cs typeface="Calibri"/>
              <a:sym typeface="Calibri"/>
            </a:endParaRPr>
          </a:p>
        </p:txBody>
      </p:sp>
      <p:sp>
        <p:nvSpPr>
          <p:cNvPr id="46" name="Google Shape;46;p6"/>
          <p:cNvSpPr txBox="1">
            <a:spLocks noGrp="1"/>
          </p:cNvSpPr>
          <p:nvPr>
            <p:ph type="body" idx="1"/>
          </p:nvPr>
        </p:nvSpPr>
        <p:spPr>
          <a:xfrm>
            <a:off x="167640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7" name="Google Shape;47;p6"/>
          <p:cNvSpPr txBox="1">
            <a:spLocks noGrp="1"/>
          </p:cNvSpPr>
          <p:nvPr>
            <p:ph type="body" idx="2"/>
          </p:nvPr>
        </p:nvSpPr>
        <p:spPr>
          <a:xfrm>
            <a:off x="1304115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8" name="Google Shape;48;p6"/>
          <p:cNvSpPr txBox="1">
            <a:spLocks noGrp="1"/>
          </p:cNvSpPr>
          <p:nvPr>
            <p:ph type="sldNum" idx="12"/>
          </p:nvPr>
        </p:nvSpPr>
        <p:spPr>
          <a:xfrm>
            <a:off x="17624213"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9" name="Google Shape;49;p6"/>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9"/>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9"/>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73" name="Google Shape;73;p9"/>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9"/>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9"/>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9"/>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9"/>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9"/>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9"/>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9"/>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20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5" r:id="rId6"/>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r>
              <a:rPr lang="fi-FI" dirty="0"/>
              <a:t>Yhteiskuntaopin koe ja siinä menestyminen</a:t>
            </a:r>
            <a:br>
              <a:rPr lang="fi-FI" dirty="0"/>
            </a:br>
            <a:br>
              <a:rPr lang="fi-FI" dirty="0"/>
            </a:br>
            <a:r>
              <a:rPr lang="fi-FI" dirty="0"/>
              <a:t>Perintötehtävään vastaaminen</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Yhteiskuntaoppi</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Perintötehtävään vastaaminen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1143000" lvl="0" indent="-1143000">
              <a:spcBef>
                <a:spcPts val="0"/>
              </a:spcBef>
              <a:buFont typeface="Arial" panose="020B0604020202020204" pitchFamily="34" charset="0"/>
              <a:buChar char="•"/>
            </a:pPr>
            <a:r>
              <a:rPr lang="fi-FI" dirty="0"/>
              <a:t>Vastauksessa on olennaista tuoda pohtien esiin yleisiä oikeusperiaatteita ja soveltaa niitä annettuun tapaukseen.</a:t>
            </a:r>
          </a:p>
          <a:p>
            <a:pPr marL="1143000" lvl="0" indent="-1143000">
              <a:spcBef>
                <a:spcPts val="0"/>
              </a:spcBef>
              <a:buFont typeface="Arial" panose="020B0604020202020204" pitchFamily="34" charset="0"/>
              <a:buChar char="•"/>
            </a:pPr>
            <a:r>
              <a:rPr lang="fi-FI" dirty="0"/>
              <a:t>Selvitä aluksi, keitä henkilöitä tehtävän asia koskee.</a:t>
            </a:r>
          </a:p>
          <a:p>
            <a:pPr marL="1143000" lvl="0" indent="-1143000">
              <a:spcBef>
                <a:spcPts val="0"/>
              </a:spcBef>
              <a:buFont typeface="Arial" panose="020B0604020202020204" pitchFamily="34" charset="0"/>
              <a:buChar char="•"/>
            </a:pPr>
            <a:r>
              <a:rPr lang="fi-FI" dirty="0"/>
              <a:t>Tee niin sanottu sukupuu. Sen avulla saat selville perintöjärjestyksen.</a:t>
            </a:r>
          </a:p>
          <a:p>
            <a:pPr marL="1143000" lvl="0" indent="-1143000">
              <a:spcBef>
                <a:spcPts val="0"/>
              </a:spcBef>
              <a:buFont typeface="Arial" panose="020B0604020202020204" pitchFamily="34" charset="0"/>
              <a:buChar char="•"/>
            </a:pPr>
            <a:r>
              <a:rPr lang="fi-FI" dirty="0"/>
              <a:t>Jos tehtävässä on kyse avioliitosta ja toinen puoliso on kuollut, muista tehdä ositus ennen perinnönjakoa.</a:t>
            </a:r>
          </a:p>
          <a:p>
            <a:pPr marL="1143000" lvl="0" indent="-1143000">
              <a:spcBef>
                <a:spcPts val="0"/>
              </a:spcBef>
              <a:buFont typeface="Arial" panose="020B0604020202020204" pitchFamily="34" charset="0"/>
              <a:buChar char="•"/>
            </a:pPr>
            <a:r>
              <a:rPr lang="fi-FI" dirty="0"/>
              <a:t>Huomaa, että rintaperillisillä on aina oikeus lakiosaan, jos on tehty lakiosaa loukkaava testamentti.</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2</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0">
                                            <p:txEl>
                                              <p:pRg st="3" end="3"/>
                                            </p:txEl>
                                          </p:spTgt>
                                        </p:tgtEl>
                                        <p:attrNameLst>
                                          <p:attrName>style.visibility</p:attrName>
                                        </p:attrNameLst>
                                      </p:cBhvr>
                                      <p:to>
                                        <p:strVal val="visible"/>
                                      </p:to>
                                    </p:set>
                                    <p:animEffect transition="in" filter="fade">
                                      <p:cBhvr>
                                        <p:cTn id="22" dur="500"/>
                                        <p:tgtEl>
                                          <p:spTgt spid="12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0">
                                            <p:txEl>
                                              <p:pRg st="4" end="4"/>
                                            </p:txEl>
                                          </p:spTgt>
                                        </p:tgtEl>
                                        <p:attrNameLst>
                                          <p:attrName>style.visibility</p:attrName>
                                        </p:attrNameLst>
                                      </p:cBhvr>
                                      <p:to>
                                        <p:strVal val="visible"/>
                                      </p:to>
                                    </p:set>
                                    <p:animEffect transition="in" filter="fade">
                                      <p:cBhvr>
                                        <p:cTn id="27" dur="500"/>
                                        <p:tgtEl>
                                          <p:spTgt spid="12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Perintötehtävään vastaaminen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1143000" lvl="0" indent="-1143000">
              <a:spcBef>
                <a:spcPts val="0"/>
              </a:spcBef>
              <a:buFont typeface="Arial" panose="020B0604020202020204" pitchFamily="34" charset="0"/>
              <a:buChar char="•"/>
            </a:pPr>
            <a:r>
              <a:rPr lang="fi-FI" dirty="0"/>
              <a:t>Muista, että jokaisen rintaperillisen tulee vaatia lakiosaansa. Jos joku rintaperillisistä ei vaadi lakiosaansa, niin sanottu vapaaosa jaetaan testamentin laatijan toiveiden mukaisesti.</a:t>
            </a:r>
          </a:p>
          <a:p>
            <a:pPr marL="1143000" lvl="0" indent="-1143000">
              <a:spcBef>
                <a:spcPts val="0"/>
              </a:spcBef>
              <a:buFont typeface="Arial" panose="020B0604020202020204" pitchFamily="34" charset="0"/>
              <a:buChar char="•"/>
            </a:pPr>
            <a:r>
              <a:rPr lang="fi-FI" dirty="0"/>
              <a:t>Myös leski voi periä, jos vainajalla ei ollut rintaperillisiä. Lesken perintöoikeus on vain väliaikainen. Ensin kuolleen puolison sukulaiset lopulta perivät hänet, kun leski on kuollut.</a:t>
            </a:r>
          </a:p>
          <a:p>
            <a:pPr marL="1143000" lvl="0" indent="-1143000">
              <a:spcBef>
                <a:spcPts val="0"/>
              </a:spcBef>
              <a:buFont typeface="Arial" panose="020B0604020202020204" pitchFamily="34" charset="0"/>
              <a:buChar char="•"/>
            </a:pPr>
            <a:r>
              <a:rPr lang="fi-FI" dirty="0"/>
              <a:t>Leski perii myös silloin, jos on tehty keskinäinen testamentti.</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3</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1674115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Perintötehtävään vastaaminen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1143000" lvl="0" indent="-1143000">
              <a:spcBef>
                <a:spcPts val="0"/>
              </a:spcBef>
              <a:buFont typeface="Arial" panose="020B0604020202020204" pitchFamily="34" charset="0"/>
              <a:buChar char="•"/>
            </a:pPr>
            <a:r>
              <a:rPr lang="fi-FI" dirty="0"/>
              <a:t>Jos leski on varakkaampi kuin vainaja, hän saa pitää oman omaisuutensa. Kyse on ns. tasinkoprivilegistä.</a:t>
            </a:r>
          </a:p>
          <a:p>
            <a:pPr marL="1143000" lvl="0" indent="-1143000">
              <a:spcBef>
                <a:spcPts val="0"/>
              </a:spcBef>
              <a:buFont typeface="Arial" panose="020B0604020202020204" pitchFamily="34" charset="0"/>
              <a:buChar char="•"/>
            </a:pPr>
            <a:r>
              <a:rPr lang="fi-FI" dirty="0"/>
              <a:t>Leskellä on oikeus jäädä yhteiseen asuntoon ja käyttää koti-irtaimistoa.</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4</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4269478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Esimerkkitehtävä (yo-tehtävä s2021)</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0" lvl="0" indent="0">
              <a:spcBef>
                <a:spcPts val="0"/>
              </a:spcBef>
            </a:pPr>
            <a:r>
              <a:rPr lang="fi-FI" dirty="0"/>
              <a:t>Eeva ja Mikael elävät avioliitossa, ja heillä on kaksi täysi-ikäistä lasta. Eevalla on lisäksi yksi lapsi aiemmasta avioliitosta. Eevan omaisuuden arvo on 100 000 euroa ja Mikaelin omaisuuden arvo 10 000 euroa. Aviopari asuu vuokra-asunnossa, eikä kummallakaan ole velkaa. Eevalla ja Mikaelilla ei myöskään ole avioehtosopimusta, mutta he ovat tehneet keskenään testamentin, jonka mukaan he perivät toisensa, jos puoliso kuolee. Miten omaisuus jaetaan ja minkälaisia oikeudellisia seikkoja jaossa täytyy ottaa huomioon, jos Eeva kuolee ennen Mikaelia?</a:t>
            </a:r>
          </a:p>
          <a:p>
            <a:pPr marL="0" lvl="0" indent="0">
              <a:spcBef>
                <a:spcPts val="0"/>
              </a:spcBef>
            </a:pPr>
            <a:endParaRPr lang="fi-FI" dirty="0"/>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5</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2442234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ct val="100000"/>
              <a:buFont typeface="Calibri"/>
              <a:buNone/>
            </a:pPr>
            <a:r>
              <a:rPr lang="fi-FI" dirty="0"/>
              <a:t>Opettajalle</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Yhteiskuntaoppi</a:t>
            </a:r>
            <a:endParaRPr/>
          </a:p>
        </p:txBody>
      </p:sp>
    </p:spTree>
    <p:extLst>
      <p:ext uri="{BB962C8B-B14F-4D97-AF65-F5344CB8AC3E}">
        <p14:creationId xmlns:p14="http://schemas.microsoft.com/office/powerpoint/2010/main" val="1368840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857250" lvl="0" indent="-857250">
              <a:spcBef>
                <a:spcPts val="0"/>
              </a:spcBef>
              <a:buFont typeface="Arial" panose="020B0604020202020204" pitchFamily="34" charset="0"/>
              <a:buChar char="•"/>
            </a:pPr>
            <a:r>
              <a:rPr lang="fi-FI" dirty="0"/>
              <a:t>Vastauksessa on hyvä osoittaa, että tuntee tehtävään vastaamisessa tarvittavat oikeudelliset käsitteet. Näitä ovat esimerkiksi kuolinpesä, perunkirjoitus ja tasinko.</a:t>
            </a:r>
          </a:p>
          <a:p>
            <a:pPr marL="857250" lvl="0" indent="-857250">
              <a:spcBef>
                <a:spcPts val="0"/>
              </a:spcBef>
              <a:buFont typeface="Arial" panose="020B0604020202020204" pitchFamily="34" charset="0"/>
              <a:buChar char="•"/>
            </a:pPr>
            <a:r>
              <a:rPr lang="fi-FI" dirty="0"/>
              <a:t>Tärkeää on kertoa lesken asema osituksessa ja perinnönjaossa. Tässä on huomattava puolisoiden keskinäinen testamentti. Koska kyse on testamentista, rintaperillisille kuuluva lakiosa ja sen ulkopuolelle jäävä vapaaosa on selitettävä.</a:t>
            </a:r>
          </a:p>
          <a:p>
            <a:pPr marL="857250" lvl="0" indent="-857250">
              <a:spcBef>
                <a:spcPts val="0"/>
              </a:spcBef>
              <a:buFont typeface="Arial" panose="020B0604020202020204" pitchFamily="34" charset="0"/>
              <a:buChar char="•"/>
            </a:pPr>
            <a:r>
              <a:rPr lang="fi-FI" dirty="0"/>
              <a:t>Rintaperillisten tulee vaatia lakiosaansa, tai he eivät saa sitä. Siinä tapauksessa testamentin laatijan tahto toteutuu kokonaan, eli omaisuus menee leskelle.</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7</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3690371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857250" lvl="0" indent="-857250">
              <a:spcBef>
                <a:spcPts val="0"/>
              </a:spcBef>
              <a:buFont typeface="Arial" panose="020B0604020202020204" pitchFamily="34" charset="0"/>
              <a:buChar char="•"/>
            </a:pPr>
            <a:r>
              <a:rPr lang="fi-FI" sz="5600" dirty="0"/>
              <a:t>Leskellä on tasinkoprivilegi, mikä tarkoittaa sitä, että hänen ei tarvitse maksaa tasinkoa kuolinpesälle, mikäli hän on varakkaampi puoliso. Tässä tehtävässä Mikael on vähemmän varakas, joten tasinkoprivilegillä ei ole merkitystä.</a:t>
            </a:r>
          </a:p>
          <a:p>
            <a:pPr marL="857250" lvl="0" indent="-857250">
              <a:spcBef>
                <a:spcPts val="0"/>
              </a:spcBef>
              <a:buFont typeface="Arial" panose="020B0604020202020204" pitchFamily="34" charset="0"/>
              <a:buChar char="•"/>
            </a:pPr>
            <a:r>
              <a:rPr lang="fi-FI" sz="5600" dirty="0"/>
              <a:t>Osituksessa Eevan ja Mikaelin omaisuuden yhteisarvo on 110 000 euroa, joten osituksessa Mikael saa 55 000 euroa ja Eevan kolme lasta jakavat keskenään toiset 55 000 euroa. Näin käy tosin vain siinä tapauksessa, että Mikael ei halua testamentin toteutuvan.</a:t>
            </a:r>
          </a:p>
          <a:p>
            <a:pPr marL="857250" lvl="0" indent="-857250">
              <a:spcBef>
                <a:spcPts val="0"/>
              </a:spcBef>
              <a:buFont typeface="Arial" panose="020B0604020202020204" pitchFamily="34" charset="0"/>
              <a:buChar char="•"/>
            </a:pPr>
            <a:r>
              <a:rPr lang="fi-FI" sz="5600" dirty="0"/>
              <a:t>Jos testamentti toteutetaan, Mikael saa 27 500 euroa ja Eevan kolme lasta saavat jokainen kolmanneksen 27 500 eurosta, kun nämä ovat vaatineet lakiosaa.</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8</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993033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523</Words>
  <Application>Microsoft Office PowerPoint</Application>
  <PresentationFormat>Mukautettu</PresentationFormat>
  <Paragraphs>41</Paragraphs>
  <Slides>8</Slides>
  <Notes>8</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8</vt:i4>
      </vt:variant>
    </vt:vector>
  </HeadingPairs>
  <TitlesOfParts>
    <vt:vector size="11" baseType="lpstr">
      <vt:lpstr>Arial</vt:lpstr>
      <vt:lpstr>Calibri</vt:lpstr>
      <vt:lpstr>Office-teema</vt:lpstr>
      <vt:lpstr>Yhteiskuntaopin koe ja siinä menestyminen  Perintötehtävään vastaaminen</vt:lpstr>
      <vt:lpstr>Perintötehtävään vastaaminen</vt:lpstr>
      <vt:lpstr>Perintötehtävään vastaaminen</vt:lpstr>
      <vt:lpstr>Perintötehtävään vastaaminen</vt:lpstr>
      <vt:lpstr>Esimerkkitehtävä (yo-tehtävä s2021)</vt:lpstr>
      <vt:lpstr>Opettajalle</vt:lpstr>
      <vt:lpstr>Näkökulmia tehtävään</vt:lpstr>
      <vt:lpstr>Näkökulmia tehtävään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Perintötehtävään vastaaminen</dc:title>
  <dc:creator>Mika Kortelainen</dc:creator>
  <cp:lastModifiedBy>Kaartinen Minna</cp:lastModifiedBy>
  <cp:revision>19</cp:revision>
  <dcterms:modified xsi:type="dcterms:W3CDTF">2024-01-08T08:16:34Z</dcterms:modified>
</cp:coreProperties>
</file>