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4"/>
  </p:notesMasterIdLst>
  <p:sldIdLst>
    <p:sldId id="256" r:id="rId4"/>
    <p:sldId id="294" r:id="rId5"/>
    <p:sldId id="352" r:id="rId6"/>
    <p:sldId id="298" r:id="rId7"/>
    <p:sldId id="299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54" r:id="rId43"/>
    <p:sldId id="307" r:id="rId44"/>
    <p:sldId id="356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55" r:id="rId5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2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AD615-4BA8-4304-B59C-D92E1A201B49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</dgm:pt>
    <dgm:pt modelId="{434B45BB-0381-4E77-AF4E-039E35912A2F}">
      <dgm:prSet phldrT="[Teksti]"/>
      <dgm:spPr/>
      <dgm:t>
        <a:bodyPr/>
        <a:lstStyle/>
        <a:p>
          <a:r>
            <a:rPr lang="fi-FI" dirty="0" smtClean="0"/>
            <a:t>luoda</a:t>
          </a:r>
          <a:endParaRPr lang="fi-FI" dirty="0"/>
        </a:p>
      </dgm:t>
    </dgm:pt>
    <dgm:pt modelId="{EAD87CE7-2A52-46FF-B919-168A21C597B0}" type="parTrans" cxnId="{783CB2A8-2F0F-4829-A77D-F72D4CA9961E}">
      <dgm:prSet/>
      <dgm:spPr/>
      <dgm:t>
        <a:bodyPr/>
        <a:lstStyle/>
        <a:p>
          <a:endParaRPr lang="fi-FI"/>
        </a:p>
      </dgm:t>
    </dgm:pt>
    <dgm:pt modelId="{05629B3E-53E4-4657-8FCA-0E193357D997}" type="sibTrans" cxnId="{783CB2A8-2F0F-4829-A77D-F72D4CA9961E}">
      <dgm:prSet/>
      <dgm:spPr/>
      <dgm:t>
        <a:bodyPr/>
        <a:lstStyle/>
        <a:p>
          <a:endParaRPr lang="fi-FI"/>
        </a:p>
      </dgm:t>
    </dgm:pt>
    <dgm:pt modelId="{3E24E1DC-9F06-44A1-B4CA-82FE5E9AD550}">
      <dgm:prSet phldrT="[Teksti]"/>
      <dgm:spPr/>
      <dgm:t>
        <a:bodyPr/>
        <a:lstStyle/>
        <a:p>
          <a:r>
            <a:rPr lang="fi-FI" dirty="0" smtClean="0"/>
            <a:t>arvioida</a:t>
          </a:r>
          <a:endParaRPr lang="fi-FI" dirty="0"/>
        </a:p>
      </dgm:t>
    </dgm:pt>
    <dgm:pt modelId="{02C1D918-01E5-40C6-9295-4AA60F5DA47F}" type="parTrans" cxnId="{23FE166D-B5BF-4F39-B8BB-C30117B24830}">
      <dgm:prSet/>
      <dgm:spPr/>
      <dgm:t>
        <a:bodyPr/>
        <a:lstStyle/>
        <a:p>
          <a:endParaRPr lang="fi-FI"/>
        </a:p>
      </dgm:t>
    </dgm:pt>
    <dgm:pt modelId="{81BA34CD-838B-4EB5-942C-5429F09A7C58}" type="sibTrans" cxnId="{23FE166D-B5BF-4F39-B8BB-C30117B24830}">
      <dgm:prSet/>
      <dgm:spPr/>
      <dgm:t>
        <a:bodyPr/>
        <a:lstStyle/>
        <a:p>
          <a:endParaRPr lang="fi-FI"/>
        </a:p>
      </dgm:t>
    </dgm:pt>
    <dgm:pt modelId="{4C52C32A-A005-4614-8AC7-F2F630E694D0}">
      <dgm:prSet phldrT="[Teksti]"/>
      <dgm:spPr/>
      <dgm:t>
        <a:bodyPr/>
        <a:lstStyle/>
        <a:p>
          <a:r>
            <a:rPr lang="fi-FI" dirty="0" smtClean="0"/>
            <a:t>analysoida</a:t>
          </a:r>
          <a:endParaRPr lang="fi-FI" dirty="0"/>
        </a:p>
      </dgm:t>
    </dgm:pt>
    <dgm:pt modelId="{7223E437-DE50-45DE-9FA8-F8122129B00A}" type="parTrans" cxnId="{7846E751-3F16-4725-8283-ECA350112596}">
      <dgm:prSet/>
      <dgm:spPr/>
      <dgm:t>
        <a:bodyPr/>
        <a:lstStyle/>
        <a:p>
          <a:endParaRPr lang="fi-FI"/>
        </a:p>
      </dgm:t>
    </dgm:pt>
    <dgm:pt modelId="{E55F351D-14DF-4A0B-A745-AB99F456DA2B}" type="sibTrans" cxnId="{7846E751-3F16-4725-8283-ECA350112596}">
      <dgm:prSet/>
      <dgm:spPr/>
      <dgm:t>
        <a:bodyPr/>
        <a:lstStyle/>
        <a:p>
          <a:endParaRPr lang="fi-FI"/>
        </a:p>
      </dgm:t>
    </dgm:pt>
    <dgm:pt modelId="{9F692C77-30A3-459C-B134-9234760786BB}">
      <dgm:prSet phldrT="[Teksti]"/>
      <dgm:spPr/>
      <dgm:t>
        <a:bodyPr/>
        <a:lstStyle/>
        <a:p>
          <a:r>
            <a:rPr lang="fi-FI" dirty="0" smtClean="0"/>
            <a:t>soveltaa</a:t>
          </a:r>
          <a:endParaRPr lang="fi-FI" dirty="0"/>
        </a:p>
      </dgm:t>
    </dgm:pt>
    <dgm:pt modelId="{133BFEB2-7697-4FC7-93B7-2ECF76CF9BDB}" type="parTrans" cxnId="{731FF2C5-D91B-40B3-B9FE-1B1C441D0B38}">
      <dgm:prSet/>
      <dgm:spPr/>
      <dgm:t>
        <a:bodyPr/>
        <a:lstStyle/>
        <a:p>
          <a:endParaRPr lang="fi-FI"/>
        </a:p>
      </dgm:t>
    </dgm:pt>
    <dgm:pt modelId="{314D1FA2-7A9C-4A88-80B9-D81EDA913B09}" type="sibTrans" cxnId="{731FF2C5-D91B-40B3-B9FE-1B1C441D0B38}">
      <dgm:prSet/>
      <dgm:spPr/>
      <dgm:t>
        <a:bodyPr/>
        <a:lstStyle/>
        <a:p>
          <a:endParaRPr lang="fi-FI"/>
        </a:p>
      </dgm:t>
    </dgm:pt>
    <dgm:pt modelId="{00A6486D-1776-46AC-9F01-52C9E3F69DAE}">
      <dgm:prSet phldrT="[Teksti]"/>
      <dgm:spPr/>
      <dgm:t>
        <a:bodyPr/>
        <a:lstStyle/>
        <a:p>
          <a:r>
            <a:rPr lang="fi-FI" dirty="0" smtClean="0"/>
            <a:t>ymmärtää</a:t>
          </a:r>
          <a:endParaRPr lang="fi-FI" dirty="0"/>
        </a:p>
      </dgm:t>
    </dgm:pt>
    <dgm:pt modelId="{8F351CC5-DDFF-4374-9880-465F98B57AEA}" type="parTrans" cxnId="{694D736B-DE8A-4D68-9BF6-E163720928C0}">
      <dgm:prSet/>
      <dgm:spPr/>
      <dgm:t>
        <a:bodyPr/>
        <a:lstStyle/>
        <a:p>
          <a:endParaRPr lang="fi-FI"/>
        </a:p>
      </dgm:t>
    </dgm:pt>
    <dgm:pt modelId="{90035081-DDA7-4D24-81A9-1147EF5E1226}" type="sibTrans" cxnId="{694D736B-DE8A-4D68-9BF6-E163720928C0}">
      <dgm:prSet/>
      <dgm:spPr/>
      <dgm:t>
        <a:bodyPr/>
        <a:lstStyle/>
        <a:p>
          <a:endParaRPr lang="fi-FI"/>
        </a:p>
      </dgm:t>
    </dgm:pt>
    <dgm:pt modelId="{CADD97CB-B827-403B-A7F4-A97805308A24}">
      <dgm:prSet phldrT="[Teksti]"/>
      <dgm:spPr/>
      <dgm:t>
        <a:bodyPr/>
        <a:lstStyle/>
        <a:p>
          <a:r>
            <a:rPr lang="fi-FI" dirty="0" smtClean="0"/>
            <a:t>muistaa</a:t>
          </a:r>
          <a:endParaRPr lang="fi-FI" dirty="0"/>
        </a:p>
      </dgm:t>
    </dgm:pt>
    <dgm:pt modelId="{2FB5D399-622D-4284-9035-0DEB107DE4BE}" type="parTrans" cxnId="{49863B1B-2AF8-4C60-A901-F39FB1AFDF74}">
      <dgm:prSet/>
      <dgm:spPr/>
      <dgm:t>
        <a:bodyPr/>
        <a:lstStyle/>
        <a:p>
          <a:endParaRPr lang="fi-FI"/>
        </a:p>
      </dgm:t>
    </dgm:pt>
    <dgm:pt modelId="{957B0764-D0CC-457B-BC2B-507EB181A252}" type="sibTrans" cxnId="{49863B1B-2AF8-4C60-A901-F39FB1AFDF74}">
      <dgm:prSet/>
      <dgm:spPr/>
      <dgm:t>
        <a:bodyPr/>
        <a:lstStyle/>
        <a:p>
          <a:endParaRPr lang="fi-FI"/>
        </a:p>
      </dgm:t>
    </dgm:pt>
    <dgm:pt modelId="{0049638A-44CB-4EDA-A684-45D84023CD4F}" type="pres">
      <dgm:prSet presAssocID="{EF4AD615-4BA8-4304-B59C-D92E1A201B49}" presName="Name0" presStyleCnt="0">
        <dgm:presLayoutVars>
          <dgm:dir/>
          <dgm:animLvl val="lvl"/>
          <dgm:resizeHandles val="exact"/>
        </dgm:presLayoutVars>
      </dgm:prSet>
      <dgm:spPr/>
    </dgm:pt>
    <dgm:pt modelId="{E3895483-5F78-448F-B772-9C9568C12689}" type="pres">
      <dgm:prSet presAssocID="{434B45BB-0381-4E77-AF4E-039E35912A2F}" presName="Name8" presStyleCnt="0"/>
      <dgm:spPr/>
    </dgm:pt>
    <dgm:pt modelId="{D1140154-034B-4C06-9D2D-6BCCE92FD232}" type="pres">
      <dgm:prSet presAssocID="{434B45BB-0381-4E77-AF4E-039E35912A2F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516603-66E5-41D0-96EF-80588FFC4CF4}" type="pres">
      <dgm:prSet presAssocID="{434B45BB-0381-4E77-AF4E-039E35912A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382E4F3-C8D3-4B2A-B371-2AC11600A00C}" type="pres">
      <dgm:prSet presAssocID="{3E24E1DC-9F06-44A1-B4CA-82FE5E9AD550}" presName="Name8" presStyleCnt="0"/>
      <dgm:spPr/>
    </dgm:pt>
    <dgm:pt modelId="{43E26841-3D71-4618-BF16-FC5AC1966E69}" type="pres">
      <dgm:prSet presAssocID="{3E24E1DC-9F06-44A1-B4CA-82FE5E9AD550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73D52E7-FB0A-48EE-BDB7-360A539AF863}" type="pres">
      <dgm:prSet presAssocID="{3E24E1DC-9F06-44A1-B4CA-82FE5E9AD5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B9D0D4-6756-4723-97C9-E903D319AFF1}" type="pres">
      <dgm:prSet presAssocID="{4C52C32A-A005-4614-8AC7-F2F630E694D0}" presName="Name8" presStyleCnt="0"/>
      <dgm:spPr/>
    </dgm:pt>
    <dgm:pt modelId="{6EB7614E-A06B-4C18-A171-C91C585A342F}" type="pres">
      <dgm:prSet presAssocID="{4C52C32A-A005-4614-8AC7-F2F630E694D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3BD326-8B1A-4961-ABEB-8BF6ED754005}" type="pres">
      <dgm:prSet presAssocID="{4C52C32A-A005-4614-8AC7-F2F630E694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F80278-5AEA-491B-A0F5-D564C13D1432}" type="pres">
      <dgm:prSet presAssocID="{9F692C77-30A3-459C-B134-9234760786BB}" presName="Name8" presStyleCnt="0"/>
      <dgm:spPr/>
    </dgm:pt>
    <dgm:pt modelId="{9728254D-94B9-4D94-86CC-80F7C5A3AC51}" type="pres">
      <dgm:prSet presAssocID="{9F692C77-30A3-459C-B134-9234760786B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B6A0B7-50E4-475C-8663-F844E00703AE}" type="pres">
      <dgm:prSet presAssocID="{9F692C77-30A3-459C-B134-9234760786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BF1FEBB-4B61-4531-8D48-4F54E2754966}" type="pres">
      <dgm:prSet presAssocID="{00A6486D-1776-46AC-9F01-52C9E3F69DAE}" presName="Name8" presStyleCnt="0"/>
      <dgm:spPr/>
    </dgm:pt>
    <dgm:pt modelId="{37037D2B-C449-40D8-995E-1C4E5BA17F2E}" type="pres">
      <dgm:prSet presAssocID="{00A6486D-1776-46AC-9F01-52C9E3F69DAE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9ED830D-5711-4AB8-A804-61E27F5126FB}" type="pres">
      <dgm:prSet presAssocID="{00A6486D-1776-46AC-9F01-52C9E3F69D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EF55C0-9B1C-4969-8607-4AC78D2061FA}" type="pres">
      <dgm:prSet presAssocID="{CADD97CB-B827-403B-A7F4-A97805308A24}" presName="Name8" presStyleCnt="0"/>
      <dgm:spPr/>
    </dgm:pt>
    <dgm:pt modelId="{33DA8160-01B5-4618-9220-6D80D60933B6}" type="pres">
      <dgm:prSet presAssocID="{CADD97CB-B827-403B-A7F4-A97805308A24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9354F4-2912-41EF-8C5A-FB85A5D23029}" type="pres">
      <dgm:prSet presAssocID="{CADD97CB-B827-403B-A7F4-A97805308A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83CB2A8-2F0F-4829-A77D-F72D4CA9961E}" srcId="{EF4AD615-4BA8-4304-B59C-D92E1A201B49}" destId="{434B45BB-0381-4E77-AF4E-039E35912A2F}" srcOrd="0" destOrd="0" parTransId="{EAD87CE7-2A52-46FF-B919-168A21C597B0}" sibTransId="{05629B3E-53E4-4657-8FCA-0E193357D997}"/>
    <dgm:cxn modelId="{23FE166D-B5BF-4F39-B8BB-C30117B24830}" srcId="{EF4AD615-4BA8-4304-B59C-D92E1A201B49}" destId="{3E24E1DC-9F06-44A1-B4CA-82FE5E9AD550}" srcOrd="1" destOrd="0" parTransId="{02C1D918-01E5-40C6-9295-4AA60F5DA47F}" sibTransId="{81BA34CD-838B-4EB5-942C-5429F09A7C58}"/>
    <dgm:cxn modelId="{214D2EAA-9720-4290-AFE4-135F8D0E93B5}" type="presOf" srcId="{434B45BB-0381-4E77-AF4E-039E35912A2F}" destId="{91516603-66E5-41D0-96EF-80588FFC4CF4}" srcOrd="1" destOrd="0" presId="urn:microsoft.com/office/officeart/2005/8/layout/pyramid1"/>
    <dgm:cxn modelId="{49863B1B-2AF8-4C60-A901-F39FB1AFDF74}" srcId="{EF4AD615-4BA8-4304-B59C-D92E1A201B49}" destId="{CADD97CB-B827-403B-A7F4-A97805308A24}" srcOrd="5" destOrd="0" parTransId="{2FB5D399-622D-4284-9035-0DEB107DE4BE}" sibTransId="{957B0764-D0CC-457B-BC2B-507EB181A252}"/>
    <dgm:cxn modelId="{731FF2C5-D91B-40B3-B9FE-1B1C441D0B38}" srcId="{EF4AD615-4BA8-4304-B59C-D92E1A201B49}" destId="{9F692C77-30A3-459C-B134-9234760786BB}" srcOrd="3" destOrd="0" parTransId="{133BFEB2-7697-4FC7-93B7-2ECF76CF9BDB}" sibTransId="{314D1FA2-7A9C-4A88-80B9-D81EDA913B09}"/>
    <dgm:cxn modelId="{F3FFFC90-9D5C-4EBA-8B46-E107B3BD4D5E}" type="presOf" srcId="{00A6486D-1776-46AC-9F01-52C9E3F69DAE}" destId="{37037D2B-C449-40D8-995E-1C4E5BA17F2E}" srcOrd="0" destOrd="0" presId="urn:microsoft.com/office/officeart/2005/8/layout/pyramid1"/>
    <dgm:cxn modelId="{504BAFFE-C3AB-44BD-B815-656A21A12EA2}" type="presOf" srcId="{CADD97CB-B827-403B-A7F4-A97805308A24}" destId="{859354F4-2912-41EF-8C5A-FB85A5D23029}" srcOrd="1" destOrd="0" presId="urn:microsoft.com/office/officeart/2005/8/layout/pyramid1"/>
    <dgm:cxn modelId="{022754BA-5C92-4192-9174-D95DFDA2C351}" type="presOf" srcId="{EF4AD615-4BA8-4304-B59C-D92E1A201B49}" destId="{0049638A-44CB-4EDA-A684-45D84023CD4F}" srcOrd="0" destOrd="0" presId="urn:microsoft.com/office/officeart/2005/8/layout/pyramid1"/>
    <dgm:cxn modelId="{F7D2C2FE-2A0A-4AAF-A72D-B246D1763B9D}" type="presOf" srcId="{00A6486D-1776-46AC-9F01-52C9E3F69DAE}" destId="{C9ED830D-5711-4AB8-A804-61E27F5126FB}" srcOrd="1" destOrd="0" presId="urn:microsoft.com/office/officeart/2005/8/layout/pyramid1"/>
    <dgm:cxn modelId="{FC89C9EC-A6D4-4B76-9834-9ACF1E2DFA8A}" type="presOf" srcId="{4C52C32A-A005-4614-8AC7-F2F630E694D0}" destId="{7C3BD326-8B1A-4961-ABEB-8BF6ED754005}" srcOrd="1" destOrd="0" presId="urn:microsoft.com/office/officeart/2005/8/layout/pyramid1"/>
    <dgm:cxn modelId="{082BC64E-A294-44FF-A3DC-F7AE027ADD27}" type="presOf" srcId="{4C52C32A-A005-4614-8AC7-F2F630E694D0}" destId="{6EB7614E-A06B-4C18-A171-C91C585A342F}" srcOrd="0" destOrd="0" presId="urn:microsoft.com/office/officeart/2005/8/layout/pyramid1"/>
    <dgm:cxn modelId="{FA59742F-8F35-42E8-83D8-E6133511DA85}" type="presOf" srcId="{434B45BB-0381-4E77-AF4E-039E35912A2F}" destId="{D1140154-034B-4C06-9D2D-6BCCE92FD232}" srcOrd="0" destOrd="0" presId="urn:microsoft.com/office/officeart/2005/8/layout/pyramid1"/>
    <dgm:cxn modelId="{A6C84C73-01A2-43A9-A74B-EA99E8C6B9E9}" type="presOf" srcId="{CADD97CB-B827-403B-A7F4-A97805308A24}" destId="{33DA8160-01B5-4618-9220-6D80D60933B6}" srcOrd="0" destOrd="0" presId="urn:microsoft.com/office/officeart/2005/8/layout/pyramid1"/>
    <dgm:cxn modelId="{2195E0D0-8ECA-40D1-A86B-B365721DC58E}" type="presOf" srcId="{3E24E1DC-9F06-44A1-B4CA-82FE5E9AD550}" destId="{F73D52E7-FB0A-48EE-BDB7-360A539AF863}" srcOrd="1" destOrd="0" presId="urn:microsoft.com/office/officeart/2005/8/layout/pyramid1"/>
    <dgm:cxn modelId="{7846E751-3F16-4725-8283-ECA350112596}" srcId="{EF4AD615-4BA8-4304-B59C-D92E1A201B49}" destId="{4C52C32A-A005-4614-8AC7-F2F630E694D0}" srcOrd="2" destOrd="0" parTransId="{7223E437-DE50-45DE-9FA8-F8122129B00A}" sibTransId="{E55F351D-14DF-4A0B-A745-AB99F456DA2B}"/>
    <dgm:cxn modelId="{A9DFB32E-69F0-49F9-8A35-218A7F103AA3}" type="presOf" srcId="{3E24E1DC-9F06-44A1-B4CA-82FE5E9AD550}" destId="{43E26841-3D71-4618-BF16-FC5AC1966E69}" srcOrd="0" destOrd="0" presId="urn:microsoft.com/office/officeart/2005/8/layout/pyramid1"/>
    <dgm:cxn modelId="{B279DB47-F415-4F4E-9970-E54C82E1D979}" type="presOf" srcId="{9F692C77-30A3-459C-B134-9234760786BB}" destId="{91B6A0B7-50E4-475C-8663-F844E00703AE}" srcOrd="1" destOrd="0" presId="urn:microsoft.com/office/officeart/2005/8/layout/pyramid1"/>
    <dgm:cxn modelId="{694D736B-DE8A-4D68-9BF6-E163720928C0}" srcId="{EF4AD615-4BA8-4304-B59C-D92E1A201B49}" destId="{00A6486D-1776-46AC-9F01-52C9E3F69DAE}" srcOrd="4" destOrd="0" parTransId="{8F351CC5-DDFF-4374-9880-465F98B57AEA}" sibTransId="{90035081-DDA7-4D24-81A9-1147EF5E1226}"/>
    <dgm:cxn modelId="{BF201EAE-55E9-4703-A959-5A7605260914}" type="presOf" srcId="{9F692C77-30A3-459C-B134-9234760786BB}" destId="{9728254D-94B9-4D94-86CC-80F7C5A3AC51}" srcOrd="0" destOrd="0" presId="urn:microsoft.com/office/officeart/2005/8/layout/pyramid1"/>
    <dgm:cxn modelId="{95ABB810-F348-47FB-B4A5-8DB8109D2CED}" type="presParOf" srcId="{0049638A-44CB-4EDA-A684-45D84023CD4F}" destId="{E3895483-5F78-448F-B772-9C9568C12689}" srcOrd="0" destOrd="0" presId="urn:microsoft.com/office/officeart/2005/8/layout/pyramid1"/>
    <dgm:cxn modelId="{D16B7BC9-64F5-4694-B57B-815A853BD57F}" type="presParOf" srcId="{E3895483-5F78-448F-B772-9C9568C12689}" destId="{D1140154-034B-4C06-9D2D-6BCCE92FD232}" srcOrd="0" destOrd="0" presId="urn:microsoft.com/office/officeart/2005/8/layout/pyramid1"/>
    <dgm:cxn modelId="{AB370679-7AB6-49E1-9055-A93832CF0562}" type="presParOf" srcId="{E3895483-5F78-448F-B772-9C9568C12689}" destId="{91516603-66E5-41D0-96EF-80588FFC4CF4}" srcOrd="1" destOrd="0" presId="urn:microsoft.com/office/officeart/2005/8/layout/pyramid1"/>
    <dgm:cxn modelId="{D0FE06E5-E97E-4B99-979E-88C2121DFAA2}" type="presParOf" srcId="{0049638A-44CB-4EDA-A684-45D84023CD4F}" destId="{4382E4F3-C8D3-4B2A-B371-2AC11600A00C}" srcOrd="1" destOrd="0" presId="urn:microsoft.com/office/officeart/2005/8/layout/pyramid1"/>
    <dgm:cxn modelId="{663C9754-AB22-48A0-BF6D-A3747072CE7D}" type="presParOf" srcId="{4382E4F3-C8D3-4B2A-B371-2AC11600A00C}" destId="{43E26841-3D71-4618-BF16-FC5AC1966E69}" srcOrd="0" destOrd="0" presId="urn:microsoft.com/office/officeart/2005/8/layout/pyramid1"/>
    <dgm:cxn modelId="{69F463BB-55BC-435F-91F2-D4B08024A4C3}" type="presParOf" srcId="{4382E4F3-C8D3-4B2A-B371-2AC11600A00C}" destId="{F73D52E7-FB0A-48EE-BDB7-360A539AF863}" srcOrd="1" destOrd="0" presId="urn:microsoft.com/office/officeart/2005/8/layout/pyramid1"/>
    <dgm:cxn modelId="{74EFDF4D-211C-4B03-A2D8-00E48963937F}" type="presParOf" srcId="{0049638A-44CB-4EDA-A684-45D84023CD4F}" destId="{83B9D0D4-6756-4723-97C9-E903D319AFF1}" srcOrd="2" destOrd="0" presId="urn:microsoft.com/office/officeart/2005/8/layout/pyramid1"/>
    <dgm:cxn modelId="{5539231C-A2CF-4CB8-9B48-33EFDC4637AF}" type="presParOf" srcId="{83B9D0D4-6756-4723-97C9-E903D319AFF1}" destId="{6EB7614E-A06B-4C18-A171-C91C585A342F}" srcOrd="0" destOrd="0" presId="urn:microsoft.com/office/officeart/2005/8/layout/pyramid1"/>
    <dgm:cxn modelId="{7E12ECC7-0DB1-41FE-924E-53FC9587B444}" type="presParOf" srcId="{83B9D0D4-6756-4723-97C9-E903D319AFF1}" destId="{7C3BD326-8B1A-4961-ABEB-8BF6ED754005}" srcOrd="1" destOrd="0" presId="urn:microsoft.com/office/officeart/2005/8/layout/pyramid1"/>
    <dgm:cxn modelId="{3C8C79AD-84BD-425D-9D76-2DCA24E73322}" type="presParOf" srcId="{0049638A-44CB-4EDA-A684-45D84023CD4F}" destId="{BEF80278-5AEA-491B-A0F5-D564C13D1432}" srcOrd="3" destOrd="0" presId="urn:microsoft.com/office/officeart/2005/8/layout/pyramid1"/>
    <dgm:cxn modelId="{F4C8825F-5056-4295-BB3B-A2E2FBDF1EF1}" type="presParOf" srcId="{BEF80278-5AEA-491B-A0F5-D564C13D1432}" destId="{9728254D-94B9-4D94-86CC-80F7C5A3AC51}" srcOrd="0" destOrd="0" presId="urn:microsoft.com/office/officeart/2005/8/layout/pyramid1"/>
    <dgm:cxn modelId="{D056E7B0-003B-4027-9DF1-13239CC87C45}" type="presParOf" srcId="{BEF80278-5AEA-491B-A0F5-D564C13D1432}" destId="{91B6A0B7-50E4-475C-8663-F844E00703AE}" srcOrd="1" destOrd="0" presId="urn:microsoft.com/office/officeart/2005/8/layout/pyramid1"/>
    <dgm:cxn modelId="{4A30701C-8490-4896-8AFA-00AD2DC2B88E}" type="presParOf" srcId="{0049638A-44CB-4EDA-A684-45D84023CD4F}" destId="{FBF1FEBB-4B61-4531-8D48-4F54E2754966}" srcOrd="4" destOrd="0" presId="urn:microsoft.com/office/officeart/2005/8/layout/pyramid1"/>
    <dgm:cxn modelId="{F4D61A11-0F85-4DC6-AC97-278E09311BE7}" type="presParOf" srcId="{FBF1FEBB-4B61-4531-8D48-4F54E2754966}" destId="{37037D2B-C449-40D8-995E-1C4E5BA17F2E}" srcOrd="0" destOrd="0" presId="urn:microsoft.com/office/officeart/2005/8/layout/pyramid1"/>
    <dgm:cxn modelId="{0F7289F5-80A3-4DD3-9BE5-C4F7181646DC}" type="presParOf" srcId="{FBF1FEBB-4B61-4531-8D48-4F54E2754966}" destId="{C9ED830D-5711-4AB8-A804-61E27F5126FB}" srcOrd="1" destOrd="0" presId="urn:microsoft.com/office/officeart/2005/8/layout/pyramid1"/>
    <dgm:cxn modelId="{9CA801ED-F801-4237-8592-3F750806441C}" type="presParOf" srcId="{0049638A-44CB-4EDA-A684-45D84023CD4F}" destId="{31EF55C0-9B1C-4969-8607-4AC78D2061FA}" srcOrd="5" destOrd="0" presId="urn:microsoft.com/office/officeart/2005/8/layout/pyramid1"/>
    <dgm:cxn modelId="{95CCABA9-9728-446B-A743-61DF0E4C1009}" type="presParOf" srcId="{31EF55C0-9B1C-4969-8607-4AC78D2061FA}" destId="{33DA8160-01B5-4618-9220-6D80D60933B6}" srcOrd="0" destOrd="0" presId="urn:microsoft.com/office/officeart/2005/8/layout/pyramid1"/>
    <dgm:cxn modelId="{AC2D4E7E-F488-4465-A111-4BD4AC316203}" type="presParOf" srcId="{31EF55C0-9B1C-4969-8607-4AC78D2061FA}" destId="{859354F4-2912-41EF-8C5A-FB85A5D230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40154-034B-4C06-9D2D-6BCCE92FD232}">
      <dsp:nvSpPr>
        <dsp:cNvPr id="0" name=""/>
        <dsp:cNvSpPr/>
      </dsp:nvSpPr>
      <dsp:spPr>
        <a:xfrm>
          <a:off x="3023204" y="0"/>
          <a:ext cx="1209281" cy="806188"/>
        </a:xfrm>
        <a:prstGeom prst="trapezoid">
          <a:avLst>
            <a:gd name="adj" fmla="val 7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dirty="0" smtClean="0"/>
            <a:t>luoda</a:t>
          </a:r>
          <a:endParaRPr lang="fi-FI" sz="3500" kern="1200" dirty="0"/>
        </a:p>
      </dsp:txBody>
      <dsp:txXfrm>
        <a:off x="3023204" y="0"/>
        <a:ext cx="1209281" cy="806188"/>
      </dsp:txXfrm>
    </dsp:sp>
    <dsp:sp modelId="{43E26841-3D71-4618-BF16-FC5AC1966E69}">
      <dsp:nvSpPr>
        <dsp:cNvPr id="0" name=""/>
        <dsp:cNvSpPr/>
      </dsp:nvSpPr>
      <dsp:spPr>
        <a:xfrm>
          <a:off x="2418563" y="806187"/>
          <a:ext cx="2418563" cy="806188"/>
        </a:xfrm>
        <a:prstGeom prst="trapezoid">
          <a:avLst>
            <a:gd name="adj" fmla="val 75000"/>
          </a:avLst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dirty="0" smtClean="0"/>
            <a:t>arvioida</a:t>
          </a:r>
          <a:endParaRPr lang="fi-FI" sz="3500" kern="1200" dirty="0"/>
        </a:p>
      </dsp:txBody>
      <dsp:txXfrm>
        <a:off x="2841812" y="806187"/>
        <a:ext cx="1572066" cy="806188"/>
      </dsp:txXfrm>
    </dsp:sp>
    <dsp:sp modelId="{6EB7614E-A06B-4C18-A171-C91C585A342F}">
      <dsp:nvSpPr>
        <dsp:cNvPr id="0" name=""/>
        <dsp:cNvSpPr/>
      </dsp:nvSpPr>
      <dsp:spPr>
        <a:xfrm>
          <a:off x="1813922" y="1612375"/>
          <a:ext cx="3627845" cy="806188"/>
        </a:xfrm>
        <a:prstGeom prst="trapezoid">
          <a:avLst>
            <a:gd name="adj" fmla="val 75000"/>
          </a:avLst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dirty="0" smtClean="0"/>
            <a:t>analysoida</a:t>
          </a:r>
          <a:endParaRPr lang="fi-FI" sz="3500" kern="1200" dirty="0"/>
        </a:p>
      </dsp:txBody>
      <dsp:txXfrm>
        <a:off x="2448795" y="1612375"/>
        <a:ext cx="2358099" cy="806188"/>
      </dsp:txXfrm>
    </dsp:sp>
    <dsp:sp modelId="{9728254D-94B9-4D94-86CC-80F7C5A3AC51}">
      <dsp:nvSpPr>
        <dsp:cNvPr id="0" name=""/>
        <dsp:cNvSpPr/>
      </dsp:nvSpPr>
      <dsp:spPr>
        <a:xfrm>
          <a:off x="1209281" y="2418564"/>
          <a:ext cx="4837127" cy="806188"/>
        </a:xfrm>
        <a:prstGeom prst="trapezoid">
          <a:avLst>
            <a:gd name="adj" fmla="val 75000"/>
          </a:avLst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dirty="0" smtClean="0"/>
            <a:t>soveltaa</a:t>
          </a:r>
          <a:endParaRPr lang="fi-FI" sz="3500" kern="1200" dirty="0"/>
        </a:p>
      </dsp:txBody>
      <dsp:txXfrm>
        <a:off x="2055779" y="2418564"/>
        <a:ext cx="3144132" cy="806188"/>
      </dsp:txXfrm>
    </dsp:sp>
    <dsp:sp modelId="{37037D2B-C449-40D8-995E-1C4E5BA17F2E}">
      <dsp:nvSpPr>
        <dsp:cNvPr id="0" name=""/>
        <dsp:cNvSpPr/>
      </dsp:nvSpPr>
      <dsp:spPr>
        <a:xfrm>
          <a:off x="604640" y="3224752"/>
          <a:ext cx="6046409" cy="806188"/>
        </a:xfrm>
        <a:prstGeom prst="trapezoid">
          <a:avLst>
            <a:gd name="adj" fmla="val 75000"/>
          </a:avLst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dirty="0" smtClean="0"/>
            <a:t>ymmärtää</a:t>
          </a:r>
          <a:endParaRPr lang="fi-FI" sz="3500" kern="1200" dirty="0"/>
        </a:p>
      </dsp:txBody>
      <dsp:txXfrm>
        <a:off x="1662762" y="3224752"/>
        <a:ext cx="3930165" cy="806188"/>
      </dsp:txXfrm>
    </dsp:sp>
    <dsp:sp modelId="{33DA8160-01B5-4618-9220-6D80D60933B6}">
      <dsp:nvSpPr>
        <dsp:cNvPr id="0" name=""/>
        <dsp:cNvSpPr/>
      </dsp:nvSpPr>
      <dsp:spPr>
        <a:xfrm>
          <a:off x="0" y="4030940"/>
          <a:ext cx="7255691" cy="806188"/>
        </a:xfrm>
        <a:prstGeom prst="trapezoid">
          <a:avLst>
            <a:gd name="adj" fmla="val 7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dirty="0" smtClean="0"/>
            <a:t>muistaa</a:t>
          </a:r>
          <a:endParaRPr lang="fi-FI" sz="3500" kern="1200" dirty="0"/>
        </a:p>
      </dsp:txBody>
      <dsp:txXfrm>
        <a:off x="1269745" y="4030940"/>
        <a:ext cx="4716199" cy="80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5184-4092-48B8-8AE9-2C5D78673F79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995F-D2D1-4024-9582-3437FE77D2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7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B408-607A-1A43-BB5E-0F0E91DDDE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81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B408-607A-1A43-BB5E-0F0E91DDDE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4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B408-607A-1A43-BB5E-0F0E91DDDE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4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B408-607A-1A43-BB5E-0F0E91DDDE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3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25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94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25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32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93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746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02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799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24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59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86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595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1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417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48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81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66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" y="14941"/>
            <a:ext cx="12192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1225176"/>
            <a:ext cx="103632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EF1A-E17E-2749-A1CE-3B9E71C6E916}" type="datetime1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2C02-4A24-1740-A230-CAEB880997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963084" y="2434689"/>
            <a:ext cx="103632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59369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72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23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1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433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3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12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702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998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546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193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79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3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01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07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38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0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14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12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54A2-C913-4D98-A19A-1A9CC3008EDE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4568-BC69-42AE-800C-73E6A3BF4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1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C60381-49D5-434A-AF5E-F737E3B5C2CF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7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0BFA-7107-4D3F-B8C3-D294B165D284}" type="datetimeFigureOut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8DB4-6BD3-4F77-B91F-317C6AEC2D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8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Demo </a:t>
            </a:r>
            <a:r>
              <a:rPr lang="fi-FI" dirty="0" smtClean="0"/>
              <a:t>7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Ympäristöopin arviointi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15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5223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sp>
        <p:nvSpPr>
          <p:cNvPr id="4" name="Nuoli vasemmalle 3"/>
          <p:cNvSpPr/>
          <p:nvPr/>
        </p:nvSpPr>
        <p:spPr>
          <a:xfrm>
            <a:off x="9797142" y="-140675"/>
            <a:ext cx="1814732" cy="99880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Ajattelun tasot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5223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sp>
        <p:nvSpPr>
          <p:cNvPr id="3" name="Ylänuoli 2"/>
          <p:cNvSpPr/>
          <p:nvPr/>
        </p:nvSpPr>
        <p:spPr>
          <a:xfrm>
            <a:off x="-98473" y="5978769"/>
            <a:ext cx="1674056" cy="717453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Tiedon tasot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1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5223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sp>
        <p:nvSpPr>
          <p:cNvPr id="4" name="Nuoli oikealle 3"/>
          <p:cNvSpPr/>
          <p:nvPr/>
        </p:nvSpPr>
        <p:spPr>
          <a:xfrm rot="1833082">
            <a:off x="1779153" y="2799916"/>
            <a:ext cx="6894004" cy="9927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Oppiminen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5223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050176" y="1996609"/>
            <a:ext cx="4010298" cy="3003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Oppilas hallitsee perustyötaidot, osaa työskennellä turvallisesti sekä tehdä havaintoja ja mittauksia ohjeiden tai suunnitelman mukaan. 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Oppilas osaa toteuttaa yhteistyössä muiden kanssa avoimia ja suljettuja tutkimuksia</a:t>
            </a: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7154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75092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7154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9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8227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7154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7154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Tavoite, sisältö, arviointi</a:t>
            </a:r>
            <a:endParaRPr lang="fi-FI" dirty="0"/>
          </a:p>
        </p:txBody>
      </p:sp>
      <p:sp>
        <p:nvSpPr>
          <p:cNvPr id="3" name="Rounded Rectangle 2"/>
          <p:cNvSpPr/>
          <p:nvPr/>
        </p:nvSpPr>
        <p:spPr>
          <a:xfrm>
            <a:off x="203200" y="1826736"/>
            <a:ext cx="10909300" cy="4102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Sisältö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" y="6064250"/>
            <a:ext cx="11315700" cy="6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aika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878" y="2028904"/>
            <a:ext cx="2273222" cy="36977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59800" y="2024768"/>
            <a:ext cx="2296843" cy="3701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Tavoitteen </a:t>
            </a: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arviointi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311" y="2921610"/>
            <a:ext cx="6806479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0" b="1" i="0" u="none" strike="noStrike" kern="1200" cap="none" spc="0" normalizeH="0" baseline="0" noProof="0" dirty="0" smtClean="0">
                <a:ln w="22225">
                  <a:solidFill>
                    <a:srgbClr val="92A9B9"/>
                  </a:solidFill>
                  <a:prstDash val="solid"/>
                </a:ln>
                <a:solidFill>
                  <a:srgbClr val="92A9B9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TOTEUTUS</a:t>
            </a:r>
            <a:endParaRPr kumimoji="0" lang="en-US" sz="11800" b="1" i="0" u="none" strike="noStrike" kern="1200" cap="none" spc="0" normalizeH="0" baseline="0" noProof="0" dirty="0">
              <a:ln w="22225">
                <a:solidFill>
                  <a:srgbClr val="92A9B9"/>
                </a:solidFill>
                <a:prstDash val="solid"/>
              </a:ln>
              <a:solidFill>
                <a:srgbClr val="92A9B9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avoite &amp; sisältö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8227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6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7154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9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7154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8227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6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44356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6023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2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44356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1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6023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</a:t>
                      </a: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työohjeen.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44356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1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44356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Jyväskylän malli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Taitotasot kaikille arvosanoille</a:t>
            </a:r>
            <a:endParaRPr lang="fi-FI" sz="28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aitotasotaulukko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6023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8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44356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6023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1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44356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6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9"/>
          <a:ext cx="9483633" cy="5860231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1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tietää työvälineiden käyttötarkoitukset.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kertoa mitä riskejä varten turvallisen työskentelyn ohjeet ovat olemassa.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38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tutkimukseen soveltuvan työmenetelmän.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45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muistaa, luonnontieteellisen tutkimuksen vaiheet.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 työohjeen ja työskentelee sen mukaisesti.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onnistumisen kannalta kriittisimmät vaiheet ja havainnot.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arvioi työskentelynsä onnistumista ja tiedostaa mahdolliset virheen paikat.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</a:rPr>
                        <a:t>Oppilas tekee järkeviä lisätutkimuksia annettuun tehtävänantoon liittyen.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74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suljetun ja avoimen tutkimuksen eron. 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valitsee avoimeen tutkimukseensa sopivat tutkimusmenetelmät omien/ryhmän taitojen mukaan.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0644461" y="941454"/>
          <a:ext cx="694099" cy="4401255"/>
        </p:xfrm>
        <a:graphic>
          <a:graphicData uri="http://schemas.openxmlformats.org/drawingml/2006/table">
            <a:tbl>
              <a:tblPr firstRow="1" firstCol="1" bandRow="1"/>
              <a:tblGrid>
                <a:gridCol w="694099">
                  <a:extLst>
                    <a:ext uri="{9D8B030D-6E8A-4147-A177-3AD203B41FA5}">
                      <a16:colId xmlns:a16="http://schemas.microsoft.com/office/drawing/2014/main" val="997095066"/>
                    </a:ext>
                  </a:extLst>
                </a:gridCol>
              </a:tblGrid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41166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6446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8707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4394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61497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0688"/>
                  </a:ext>
                </a:extLst>
              </a:tr>
            </a:tbl>
          </a:graphicData>
        </a:graphic>
      </p:graphicFrame>
      <p:sp>
        <p:nvSpPr>
          <p:cNvPr id="8" name="Nuoli oikealle 7"/>
          <p:cNvSpPr/>
          <p:nvPr/>
        </p:nvSpPr>
        <p:spPr>
          <a:xfrm rot="5400000">
            <a:off x="1541950" y="1679768"/>
            <a:ext cx="452845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uoli oikealle 8"/>
          <p:cNvSpPr/>
          <p:nvPr/>
        </p:nvSpPr>
        <p:spPr>
          <a:xfrm rot="20725224">
            <a:off x="2329092" y="1797152"/>
            <a:ext cx="1772859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uoli oikealle 9"/>
          <p:cNvSpPr/>
          <p:nvPr/>
        </p:nvSpPr>
        <p:spPr>
          <a:xfrm rot="5400000">
            <a:off x="4068628" y="1828819"/>
            <a:ext cx="698998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Nuoli oikealle 12"/>
          <p:cNvSpPr/>
          <p:nvPr/>
        </p:nvSpPr>
        <p:spPr>
          <a:xfrm rot="7617854">
            <a:off x="3478428" y="2995507"/>
            <a:ext cx="739359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Nuoli oikealle 13"/>
          <p:cNvSpPr/>
          <p:nvPr/>
        </p:nvSpPr>
        <p:spPr>
          <a:xfrm>
            <a:off x="3644539" y="3982374"/>
            <a:ext cx="604783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Nuoli oikealle 14"/>
          <p:cNvSpPr/>
          <p:nvPr/>
        </p:nvSpPr>
        <p:spPr>
          <a:xfrm>
            <a:off x="5134279" y="3982374"/>
            <a:ext cx="550112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Nuoli oikealle 15"/>
          <p:cNvSpPr/>
          <p:nvPr/>
        </p:nvSpPr>
        <p:spPr>
          <a:xfrm>
            <a:off x="6724008" y="3982374"/>
            <a:ext cx="1858290" cy="3265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9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9619"/>
              </p:ext>
            </p:extLst>
          </p:nvPr>
        </p:nvGraphicFramePr>
        <p:xfrm>
          <a:off x="378824" y="901336"/>
          <a:ext cx="11503107" cy="4510162"/>
        </p:xfrm>
        <a:graphic>
          <a:graphicData uri="http://schemas.openxmlformats.org/drawingml/2006/table">
            <a:tbl>
              <a:tblPr firstRow="1" firstCol="1" bandRow="1"/>
              <a:tblGrid>
                <a:gridCol w="1280694">
                  <a:extLst>
                    <a:ext uri="{9D8B030D-6E8A-4147-A177-3AD203B41FA5}">
                      <a16:colId xmlns:a16="http://schemas.microsoft.com/office/drawing/2014/main" val="3092051933"/>
                    </a:ext>
                  </a:extLst>
                </a:gridCol>
                <a:gridCol w="1249459">
                  <a:extLst>
                    <a:ext uri="{9D8B030D-6E8A-4147-A177-3AD203B41FA5}">
                      <a16:colId xmlns:a16="http://schemas.microsoft.com/office/drawing/2014/main" val="2740338745"/>
                    </a:ext>
                  </a:extLst>
                </a:gridCol>
                <a:gridCol w="1233842">
                  <a:extLst>
                    <a:ext uri="{9D8B030D-6E8A-4147-A177-3AD203B41FA5}">
                      <a16:colId xmlns:a16="http://schemas.microsoft.com/office/drawing/2014/main" val="301051287"/>
                    </a:ext>
                  </a:extLst>
                </a:gridCol>
                <a:gridCol w="1366867">
                  <a:extLst>
                    <a:ext uri="{9D8B030D-6E8A-4147-A177-3AD203B41FA5}">
                      <a16:colId xmlns:a16="http://schemas.microsoft.com/office/drawing/2014/main" val="2821771287"/>
                    </a:ext>
                  </a:extLst>
                </a:gridCol>
                <a:gridCol w="1265079">
                  <a:extLst>
                    <a:ext uri="{9D8B030D-6E8A-4147-A177-3AD203B41FA5}">
                      <a16:colId xmlns:a16="http://schemas.microsoft.com/office/drawing/2014/main" val="2574822358"/>
                    </a:ext>
                  </a:extLst>
                </a:gridCol>
                <a:gridCol w="1233841">
                  <a:extLst>
                    <a:ext uri="{9D8B030D-6E8A-4147-A177-3AD203B41FA5}">
                      <a16:colId xmlns:a16="http://schemas.microsoft.com/office/drawing/2014/main" val="471364581"/>
                    </a:ext>
                  </a:extLst>
                </a:gridCol>
                <a:gridCol w="1299942">
                  <a:extLst>
                    <a:ext uri="{9D8B030D-6E8A-4147-A177-3AD203B41FA5}">
                      <a16:colId xmlns:a16="http://schemas.microsoft.com/office/drawing/2014/main" val="2831746392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01608166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176773940"/>
                    </a:ext>
                  </a:extLst>
                </a:gridCol>
              </a:tblGrid>
              <a:tr h="2451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i-FI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62964"/>
                  </a:ext>
                </a:extLst>
              </a:tr>
              <a:tr h="37913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Faktatieto/ muistaa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turvallisen työskentelyn perusteet sekä kemian työvälineiden nimet.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Käsitetieto/ muistaa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muistaa perustyötaidot.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Faktatieto/ soveltaa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Käsitetieto/</a:t>
                      </a:r>
                      <a:r>
                        <a:rPr lang="fi-FI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soveltaa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kemian työtapojen mukaisesti yksin ja ryhmässä.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Käsitetieto/ ymmärtää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työskentelee turvallisesti ja käyttää kemian työvälineitä asiallisesti.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Menetelmä-tieto/ ymmärtää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ymmärtää työohjeen ja työskentelee sen mukaisesti.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Menetelmätieto/ </a:t>
                      </a: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hallitsee perustyötaidot, osaa työskennellä turvallisesti sekä tehdä havaintoja ja mittauksia ohjeiden tai suunnitelman mukaan. 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osaa toteuttaa yhteistyössä muiden kanssa avoimia ja suljettuja tutkimuksia.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Menetelmätieto</a:t>
                      </a:r>
                      <a:r>
                        <a:rPr lang="fi-FI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analysoida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havainnoi ja kirjaa muistiin työnsä vaiheet ja kertoo tutkimuksen kannalta keskeiset vaiheet ja havainnot.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Menetelmätieto/ luoda</a:t>
                      </a: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Oppilas tekee järkeviä lisätutkimuksia annettuun tehtävänantoon liittyen.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5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5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74980"/>
              </p:ext>
            </p:extLst>
          </p:nvPr>
        </p:nvGraphicFramePr>
        <p:xfrm>
          <a:off x="483328" y="365763"/>
          <a:ext cx="11142617" cy="65314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4916">
                  <a:extLst>
                    <a:ext uri="{9D8B030D-6E8A-4147-A177-3AD203B41FA5}">
                      <a16:colId xmlns:a16="http://schemas.microsoft.com/office/drawing/2014/main" val="380740625"/>
                    </a:ext>
                  </a:extLst>
                </a:gridCol>
                <a:gridCol w="1633021">
                  <a:extLst>
                    <a:ext uri="{9D8B030D-6E8A-4147-A177-3AD203B41FA5}">
                      <a16:colId xmlns:a16="http://schemas.microsoft.com/office/drawing/2014/main" val="3733228636"/>
                    </a:ext>
                  </a:extLst>
                </a:gridCol>
                <a:gridCol w="849072">
                  <a:extLst>
                    <a:ext uri="{9D8B030D-6E8A-4147-A177-3AD203B41FA5}">
                      <a16:colId xmlns:a16="http://schemas.microsoft.com/office/drawing/2014/main" val="1537359695"/>
                    </a:ext>
                  </a:extLst>
                </a:gridCol>
                <a:gridCol w="993838">
                  <a:extLst>
                    <a:ext uri="{9D8B030D-6E8A-4147-A177-3AD203B41FA5}">
                      <a16:colId xmlns:a16="http://schemas.microsoft.com/office/drawing/2014/main" val="4016368230"/>
                    </a:ext>
                  </a:extLst>
                </a:gridCol>
                <a:gridCol w="994341">
                  <a:extLst>
                    <a:ext uri="{9D8B030D-6E8A-4147-A177-3AD203B41FA5}">
                      <a16:colId xmlns:a16="http://schemas.microsoft.com/office/drawing/2014/main" val="3332226006"/>
                    </a:ext>
                  </a:extLst>
                </a:gridCol>
                <a:gridCol w="1064970">
                  <a:extLst>
                    <a:ext uri="{9D8B030D-6E8A-4147-A177-3AD203B41FA5}">
                      <a16:colId xmlns:a16="http://schemas.microsoft.com/office/drawing/2014/main" val="391101396"/>
                    </a:ext>
                  </a:extLst>
                </a:gridCol>
                <a:gridCol w="2059311">
                  <a:extLst>
                    <a:ext uri="{9D8B030D-6E8A-4147-A177-3AD203B41FA5}">
                      <a16:colId xmlns:a16="http://schemas.microsoft.com/office/drawing/2014/main" val="3915133342"/>
                    </a:ext>
                  </a:extLst>
                </a:gridCol>
                <a:gridCol w="1633021">
                  <a:extLst>
                    <a:ext uri="{9D8B030D-6E8A-4147-A177-3AD203B41FA5}">
                      <a16:colId xmlns:a16="http://schemas.microsoft.com/office/drawing/2014/main" val="705548488"/>
                    </a:ext>
                  </a:extLst>
                </a:gridCol>
                <a:gridCol w="1420127">
                  <a:extLst>
                    <a:ext uri="{9D8B030D-6E8A-4147-A177-3AD203B41FA5}">
                      <a16:colId xmlns:a16="http://schemas.microsoft.com/office/drawing/2014/main" val="759645673"/>
                    </a:ext>
                  </a:extLst>
                </a:gridCol>
              </a:tblGrid>
              <a:tr h="164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KEMIA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Hyvä osaaminen</a:t>
                      </a:r>
                      <a:endParaRPr lang="fi-F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1090779977"/>
                  </a:ext>
                </a:extLst>
              </a:tr>
              <a:tr h="1062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T2</a:t>
                      </a:r>
                      <a:endParaRPr lang="fi-FI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tietää mitä pitää oppia.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työskentelee opettajan hänelle asettamien tavoitteiden saavuttamiseksi ja pyytää tarvittaessa apua.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arvioi rakentavasti omaa työskentelyään ja osaa ottaa vastaan palautetta.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 dirty="0">
                          <a:effectLst/>
                        </a:rPr>
                        <a:t>Oppilas osaa asettaa omia tavoitteita pienten kokonaisuuksien osalta ja työskennellä niiden saavuttamiseksi.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 dirty="0">
                          <a:effectLst/>
                        </a:rPr>
                        <a:t>Oppilas osaa kuvata omaa osaamistaan opettajan antaman palautteen, vertaispalautteen ja itsearvioinnin perusteella..</a:t>
                      </a:r>
                      <a:endParaRPr lang="fi-F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antaa rakentavaa vertaispalautetta.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kehittää toimintaansa itsearvioinnin ja palautteen perusteella.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2271078386"/>
                  </a:ext>
                </a:extLst>
              </a:tr>
              <a:tr h="909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T3</a:t>
                      </a:r>
                      <a:endParaRPr lang="fi-FI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tunnistaa arkisia tilanteita, joissa havaitaan kemian ilmiöitä.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antaa esimerkkejä tilanteista, joissa tarvitaan kemian tietoja ja taitoja.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antaa esimerkkejä ammateista ja jatko-opintopaikoista, joissa tarvitaan kemian osaamista.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kuvata esimerkkien avulla, miten kemian tietoja ja taitoja tarvitaan erilaisissa tilanteissa.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kuvata kemian osaamisen merkitystä eri ammateissa ja jatko-opinnoissa.</a:t>
                      </a:r>
                      <a:endParaRPr lang="fi-F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perustella kemian osaamisen merkitystä eri ammateissa ja jatko-opinnoissa.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perustella kemian osaamisen merkitystä yhteiskunnalle ja sen kehittymiselle.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43908676"/>
                  </a:ext>
                </a:extLst>
              </a:tr>
              <a:tr h="1062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T4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tunnistaa kierrättämiseen liittyvät peruskäsitteet (lasi, muovi, metalli…)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tunnistaa ympäristöä kuormittavia toimintoja (autoilu, tehtaat, ravinto…) ja ympäristöystävällisiä toimintatapoja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ymmärtää kierrättämisen merkityksen kestävän kehityksen kannalta.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ymmärtää ympäristöä kuormittavien toimintojen ja luonnonvarojen käytön yhteyden kemiaan.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kuvata esimerkkien avulla, miten kemian osaamista tarvitaan kestävän tulevaisuuden rakentamiseksi.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kuvata erilaisia valintoja luonnonvarojen kestävän käytön ja tuotteen elinkaaren kannalta.</a:t>
                      </a:r>
                      <a:endParaRPr lang="fi-F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 Oppilas osaa arvioida ja perustella omien valintojensa vaikutusta kestävään kehitykseen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arvioida yhteiskunnan valintojen vaikutusta kestävään kehitykseen.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174270599"/>
                  </a:ext>
                </a:extLst>
              </a:tr>
              <a:tr h="909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T5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muistaa, minkälaisia asioita ja ilmiöitä kemia tutkii.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antaa esimerkkejä vaihtoehdoista, joita tutkimukseen liittyvässä tilanteessa voi tapahtua.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muistaa tutkimukseen liittyvän teorian perusteet.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muodostaa kysymyksiä tarkasteltavasta ilmiöstä.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tarkentaa kysymyksiä tutkimuksen tai muun toiminnan kohteeksi esimerkiksi rajaamalla muuttujia.</a:t>
                      </a:r>
                      <a:endParaRPr lang="fi-F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muodostaa ja perustelee hypoteesin.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pohtii oman tutkimussuunnitelmansa järkevyyttä sekä eri muuttujien vaikutuksen merkitystä.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kehittää järkevän tutkimuskysymyksen ja valitsee sitä varten mitattavat muuttujat. 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3327191901"/>
                  </a:ext>
                </a:extLst>
              </a:tr>
              <a:tr h="1215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T6 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muistaa turvallisen työskentelyn perusteet sekä kemian työvälineiden nimet.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muistaa perustyötaidot.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työskentelee turvallisesti ja käyttää kemian työvälineitä asiallisesti. 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työskentelee kemian työtapojen mukaisesti yksin ja ryhmässä.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ymmärtää työohjeen ja työskentelee sen mukaisesti.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hallitsee perustyötaidot, osaa työskennellä turvallisesti sekä tehdä havaintoja ja mittauksia ohjeiden tai suunnitelman mukaan.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toteuttaa yhteistyössä muiden kanssa avoimia ja suljettuja tutkimuksia.</a:t>
                      </a:r>
                      <a:endParaRPr lang="fi-F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havainnoi ja kirjaa muistiin työnsä vaiheet ja kertoo tutkimuksen kannalta keskeiset vaiheet ja havainnot.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tekee järkeviä lisätutkimuksia annettuun tehtävänantoon liittyen.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2556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T7</a:t>
                      </a:r>
                      <a:endParaRPr lang="fi-FI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kirjoittaa tutkimuksen tuloksen muistiin.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esittää tutkimusten tuloksia.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käsitellä ja tulkita tutkimuksen tuloksia.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>
                          <a:effectLst/>
                        </a:rPr>
                        <a:t>Oppilas osaa arvioida tulosten oikeellisuutta ja luotettavuutta sekä osaa kuvata tutkimusprosessin toimivuutta.</a:t>
                      </a:r>
                      <a:endParaRPr lang="fi-F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osaa tehdä johtopäätöksiä tutkimustulosten perusteella.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esittää mielekkäitä kehitysideoita tulosten luotettavuuden parantamiseksi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349759863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T8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osaa kuvata joitakin esimerkkejä kemian soveltamisesta teknologiassa.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ideoi ryhmän kanssa kemian projektia.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suunnittelee ryhmän kanssa kemiaa soveltavaa projektia.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b="1" dirty="0">
                          <a:effectLst/>
                        </a:rPr>
                        <a:t>Oppilas osaa työskennellä yhteistyössä yksinkertaisen kemiaa soveltavan ratkaisun ideoinnissa, suunnittelussa, kehittämisessä ja soveltamisessa.</a:t>
                      </a:r>
                      <a:endParaRPr lang="fi-F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Oppilas erottaa projektin tärkeät ja olennaiset asiat ja pitää huolta niiden edistämisestä. 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Oppilas selittää kehittämiensä sovellusten valmistusperiaatteen kemian käsitteiden avulla.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269055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6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51221"/>
              </p:ext>
            </p:extLst>
          </p:nvPr>
        </p:nvGraphicFramePr>
        <p:xfrm>
          <a:off x="391886" y="600895"/>
          <a:ext cx="11338560" cy="4533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796">
                  <a:extLst>
                    <a:ext uri="{9D8B030D-6E8A-4147-A177-3AD203B41FA5}">
                      <a16:colId xmlns:a16="http://schemas.microsoft.com/office/drawing/2014/main" val="380740625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3733228636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153735969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4016368230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332226006"/>
                    </a:ext>
                  </a:extLst>
                </a:gridCol>
                <a:gridCol w="1116106">
                  <a:extLst>
                    <a:ext uri="{9D8B030D-6E8A-4147-A177-3AD203B41FA5}">
                      <a16:colId xmlns:a16="http://schemas.microsoft.com/office/drawing/2014/main" val="391101396"/>
                    </a:ext>
                  </a:extLst>
                </a:gridCol>
                <a:gridCol w="1963270">
                  <a:extLst>
                    <a:ext uri="{9D8B030D-6E8A-4147-A177-3AD203B41FA5}">
                      <a16:colId xmlns:a16="http://schemas.microsoft.com/office/drawing/2014/main" val="3915133342"/>
                    </a:ext>
                  </a:extLst>
                </a:gridCol>
                <a:gridCol w="1613648">
                  <a:extLst>
                    <a:ext uri="{9D8B030D-6E8A-4147-A177-3AD203B41FA5}">
                      <a16:colId xmlns:a16="http://schemas.microsoft.com/office/drawing/2014/main" val="705548488"/>
                    </a:ext>
                  </a:extLst>
                </a:gridCol>
                <a:gridCol w="1322422">
                  <a:extLst>
                    <a:ext uri="{9D8B030D-6E8A-4147-A177-3AD203B41FA5}">
                      <a16:colId xmlns:a16="http://schemas.microsoft.com/office/drawing/2014/main" val="759645673"/>
                    </a:ext>
                  </a:extLst>
                </a:gridCol>
              </a:tblGrid>
              <a:tr h="24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</a:rPr>
                        <a:t>KEMIA</a:t>
                      </a:r>
                      <a:endParaRPr lang="fi-FI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/>
                </a:tc>
                <a:extLst>
                  <a:ext uri="{0D108BD9-81ED-4DB2-BD59-A6C34878D82A}">
                    <a16:rowId xmlns:a16="http://schemas.microsoft.com/office/drawing/2014/main" val="1090779977"/>
                  </a:ext>
                </a:extLst>
              </a:tr>
              <a:tr h="2335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T6 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</a:rPr>
                        <a:t>Oppilas muistaa turvallisen työskentelyn perusteet sekä kemian työvälineiden nimet.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+mn-lt"/>
                        </a:rPr>
                        <a:t>Oppilas muistaa perustyötaidot.</a:t>
                      </a:r>
                      <a:endParaRPr lang="fi-FI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</a:rPr>
                        <a:t>Oppilas työskentelee turvallisesti ja käyttää kemian työvälineitä asiallisesti. 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</a:rPr>
                        <a:t>Oppilas työskentelee kemian työtapojen mukaisesti yksin ja ryhmässä.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</a:rPr>
                        <a:t>Oppilas ymmärtää työohjeen ja työskentelee sen mukaisesti.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+mn-lt"/>
                        </a:rPr>
                        <a:t>Oppilas hallitsee perustyötaidot, osaa työskennellä turvallisesti sekä tehdä havaintoja ja mittauksia ohjeiden tai suunnitelman mukaan.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+mn-lt"/>
                        </a:rPr>
                        <a:t>Oppilas osaa toteuttaa yhteistyössä muiden kanssa avoimia ja suljettuja tutkimuksia.</a:t>
                      </a:r>
                      <a:endParaRPr lang="fi-FI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</a:rPr>
                        <a:t>Oppilas havainnoi ja kirjaa muistiin työnsä vaiheet ja kertoo tutkimuksen kannalta keskeiset vaiheet ja havainnot.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</a:rPr>
                        <a:t>Oppilas tekee järkeviä lisätutkimuksia annettuun tehtävänantoon liittyen.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05" marR="3860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2556"/>
                  </a:ext>
                </a:extLst>
              </a:tr>
              <a:tr h="1791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fi-FI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fi-FI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</a:t>
                      </a:r>
                      <a:r>
                        <a:rPr lang="fi-FI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oppilas-versio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turvallisen työskentelyn periaatteet ja kemian työvälineiden nimet.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</a:t>
                      </a:r>
                      <a:r>
                        <a:rPr lang="fi-FI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perustyötaidot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(kaasupolttimen käyttö, suodatus, haihdutus, vesihaude, pienet ainemäärät </a:t>
                      </a:r>
                      <a:r>
                        <a:rPr lang="fi-FI" sz="12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jne</a:t>
                      </a:r>
                      <a:r>
                        <a:rPr lang="fi-FI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turvallisesti ja käytän kemian työvälineitä </a:t>
                      </a:r>
                      <a:r>
                        <a:rPr lang="fi-FI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asianmukaisesti.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kemian työtapojen mukaisesti. Osallistun aktiivisesti ryhmän toimintaan.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Ymmärrän tutkimuksen tehtävänannon ja työskentelen sen mukaisesti.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Toteutan ryhmän kanssa avoimen tutkimuksen tekemämme suunnitelman mukaan. Teen tarkkoja havaintoja työstä.</a:t>
                      </a:r>
                      <a:endParaRPr lang="fi-FI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Havaitsen tutkimuksen kannalta tärkeimmät vaiheet ja yksityiskohdat ja kirjoitan ne raporttiin.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järkeviä lisätutkimuksia tarkentaakseni tai selventääkseni tutkimustuloksia.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70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/>
          </p:nvPr>
        </p:nvGraphicFramePr>
        <p:xfrm>
          <a:off x="638174" y="70572"/>
          <a:ext cx="11157586" cy="6703750"/>
        </p:xfrm>
        <a:graphic>
          <a:graphicData uri="http://schemas.openxmlformats.org/drawingml/2006/table">
            <a:tbl>
              <a:tblPr firstRow="1" firstCol="1" bandRow="1"/>
              <a:tblGrid>
                <a:gridCol w="1339063">
                  <a:extLst>
                    <a:ext uri="{9D8B030D-6E8A-4147-A177-3AD203B41FA5}">
                      <a16:colId xmlns:a16="http://schemas.microsoft.com/office/drawing/2014/main" val="2294062941"/>
                    </a:ext>
                  </a:extLst>
                </a:gridCol>
                <a:gridCol w="1067952">
                  <a:extLst>
                    <a:ext uri="{9D8B030D-6E8A-4147-A177-3AD203B41FA5}">
                      <a16:colId xmlns:a16="http://schemas.microsoft.com/office/drawing/2014/main" val="3697323227"/>
                    </a:ext>
                  </a:extLst>
                </a:gridCol>
                <a:gridCol w="1166234">
                  <a:extLst>
                    <a:ext uri="{9D8B030D-6E8A-4147-A177-3AD203B41FA5}">
                      <a16:colId xmlns:a16="http://schemas.microsoft.com/office/drawing/2014/main" val="1699821231"/>
                    </a:ext>
                  </a:extLst>
                </a:gridCol>
                <a:gridCol w="1245136">
                  <a:extLst>
                    <a:ext uri="{9D8B030D-6E8A-4147-A177-3AD203B41FA5}">
                      <a16:colId xmlns:a16="http://schemas.microsoft.com/office/drawing/2014/main" val="2823386714"/>
                    </a:ext>
                  </a:extLst>
                </a:gridCol>
                <a:gridCol w="1195305">
                  <a:extLst>
                    <a:ext uri="{9D8B030D-6E8A-4147-A177-3AD203B41FA5}">
                      <a16:colId xmlns:a16="http://schemas.microsoft.com/office/drawing/2014/main" val="2789980051"/>
                    </a:ext>
                  </a:extLst>
                </a:gridCol>
                <a:gridCol w="1321963">
                  <a:extLst>
                    <a:ext uri="{9D8B030D-6E8A-4147-A177-3AD203B41FA5}">
                      <a16:colId xmlns:a16="http://schemas.microsoft.com/office/drawing/2014/main" val="2528760132"/>
                    </a:ext>
                  </a:extLst>
                </a:gridCol>
                <a:gridCol w="1348267">
                  <a:extLst>
                    <a:ext uri="{9D8B030D-6E8A-4147-A177-3AD203B41FA5}">
                      <a16:colId xmlns:a16="http://schemas.microsoft.com/office/drawing/2014/main" val="4293256249"/>
                    </a:ext>
                  </a:extLst>
                </a:gridCol>
                <a:gridCol w="1125399">
                  <a:extLst>
                    <a:ext uri="{9D8B030D-6E8A-4147-A177-3AD203B41FA5}">
                      <a16:colId xmlns:a16="http://schemas.microsoft.com/office/drawing/2014/main" val="1984593861"/>
                    </a:ext>
                  </a:extLst>
                </a:gridCol>
                <a:gridCol w="1348267">
                  <a:extLst>
                    <a:ext uri="{9D8B030D-6E8A-4147-A177-3AD203B41FA5}">
                      <a16:colId xmlns:a16="http://schemas.microsoft.com/office/drawing/2014/main" val="1868799617"/>
                    </a:ext>
                  </a:extLst>
                </a:gridCol>
              </a:tblGrid>
              <a:tr h="534315">
                <a:tc rowSpan="3"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ITSEARVIOINTI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Tavoite 6: Tutkimuksen toteuttaminen</a:t>
                      </a: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Mitä tutkimisen taitoja olet jo oppinut? </a:t>
                      </a:r>
                      <a:b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Kirjoita päivämäärä sille portaalle, johon tänään työskentelyssäsi ylsit.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järkeviä, suunniteltuja lisätutkimuksia tarkentaakseni tai selventääkseni tutkimustuloksia.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241950"/>
                  </a:ext>
                </a:extLst>
              </a:tr>
              <a:tr h="780585"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Erotan tutkimuksen kannalta tärkeimmät vaiheet ja havaitsen yksityiskohdat. Kirjoitan ne raporttiin.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650"/>
                  </a:ext>
                </a:extLst>
              </a:tr>
              <a:tr h="704781"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Toteutan ryhmän kanssa tutkimuksen ohjeen tai tekemämme suunnitelman mukaan.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tarkkoja havaintoja työstä.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09004"/>
                  </a:ext>
                </a:extLst>
              </a:tr>
              <a:tr h="94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Ymmärrän tutkimuksen tehtävänannon ja työskentelen sen mukaisesti.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81497"/>
                  </a:ext>
                </a:extLst>
              </a:tr>
              <a:tr h="632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kemian työtapojen mukaisesti. Osallistun aktiivisesti ryhmän toimintaan.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5182"/>
                  </a:ext>
                </a:extLst>
              </a:tr>
              <a:tr h="687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turvallisesti ja käytän kemian työvälineitä asianmukaisesti.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855373"/>
                  </a:ext>
                </a:extLst>
              </a:tr>
              <a:tr h="825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</a:t>
                      </a: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perustyötaidot: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kaasupolttimen </a:t>
                      </a: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käyttö, suodatus, haihdutus, vesihaude, pienet ainemäärät </a:t>
                      </a: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jne.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 Laura Ketonen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6613"/>
                  </a:ext>
                </a:extLst>
              </a:tr>
              <a:tr h="9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turvallisen työskentelyn periaatteet ja kemian työvälineiden nimet.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68176"/>
                  </a:ext>
                </a:extLst>
              </a:tr>
              <a:tr h="33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Alkutilanne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60635"/>
                  </a:ext>
                </a:extLst>
              </a:tr>
            </a:tbl>
          </a:graphicData>
        </a:graphic>
      </p:graphicFrame>
      <p:pic>
        <p:nvPicPr>
          <p:cNvPr id="4099" name="Kuva 1" descr="2017-11-11 16.05.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9584" r="21098" b="15900"/>
          <a:stretch>
            <a:fillRect/>
          </a:stretch>
        </p:blipFill>
        <p:spPr bwMode="auto">
          <a:xfrm>
            <a:off x="864098" y="5330955"/>
            <a:ext cx="858278" cy="10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924" y="2058045"/>
            <a:ext cx="9706590" cy="6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07275"/>
              </p:ext>
            </p:extLst>
          </p:nvPr>
        </p:nvGraphicFramePr>
        <p:xfrm>
          <a:off x="638174" y="70572"/>
          <a:ext cx="11157586" cy="6703750"/>
        </p:xfrm>
        <a:graphic>
          <a:graphicData uri="http://schemas.openxmlformats.org/drawingml/2006/table">
            <a:tbl>
              <a:tblPr firstRow="1" firstCol="1" bandRow="1"/>
              <a:tblGrid>
                <a:gridCol w="1339063">
                  <a:extLst>
                    <a:ext uri="{9D8B030D-6E8A-4147-A177-3AD203B41FA5}">
                      <a16:colId xmlns:a16="http://schemas.microsoft.com/office/drawing/2014/main" val="2294062941"/>
                    </a:ext>
                  </a:extLst>
                </a:gridCol>
                <a:gridCol w="1067952">
                  <a:extLst>
                    <a:ext uri="{9D8B030D-6E8A-4147-A177-3AD203B41FA5}">
                      <a16:colId xmlns:a16="http://schemas.microsoft.com/office/drawing/2014/main" val="3697323227"/>
                    </a:ext>
                  </a:extLst>
                </a:gridCol>
                <a:gridCol w="1166234">
                  <a:extLst>
                    <a:ext uri="{9D8B030D-6E8A-4147-A177-3AD203B41FA5}">
                      <a16:colId xmlns:a16="http://schemas.microsoft.com/office/drawing/2014/main" val="1699821231"/>
                    </a:ext>
                  </a:extLst>
                </a:gridCol>
                <a:gridCol w="1245136">
                  <a:extLst>
                    <a:ext uri="{9D8B030D-6E8A-4147-A177-3AD203B41FA5}">
                      <a16:colId xmlns:a16="http://schemas.microsoft.com/office/drawing/2014/main" val="2823386714"/>
                    </a:ext>
                  </a:extLst>
                </a:gridCol>
                <a:gridCol w="1195305">
                  <a:extLst>
                    <a:ext uri="{9D8B030D-6E8A-4147-A177-3AD203B41FA5}">
                      <a16:colId xmlns:a16="http://schemas.microsoft.com/office/drawing/2014/main" val="2789980051"/>
                    </a:ext>
                  </a:extLst>
                </a:gridCol>
                <a:gridCol w="1321963">
                  <a:extLst>
                    <a:ext uri="{9D8B030D-6E8A-4147-A177-3AD203B41FA5}">
                      <a16:colId xmlns:a16="http://schemas.microsoft.com/office/drawing/2014/main" val="2528760132"/>
                    </a:ext>
                  </a:extLst>
                </a:gridCol>
                <a:gridCol w="1348267">
                  <a:extLst>
                    <a:ext uri="{9D8B030D-6E8A-4147-A177-3AD203B41FA5}">
                      <a16:colId xmlns:a16="http://schemas.microsoft.com/office/drawing/2014/main" val="4293256249"/>
                    </a:ext>
                  </a:extLst>
                </a:gridCol>
                <a:gridCol w="1125399">
                  <a:extLst>
                    <a:ext uri="{9D8B030D-6E8A-4147-A177-3AD203B41FA5}">
                      <a16:colId xmlns:a16="http://schemas.microsoft.com/office/drawing/2014/main" val="1984593861"/>
                    </a:ext>
                  </a:extLst>
                </a:gridCol>
                <a:gridCol w="1348267">
                  <a:extLst>
                    <a:ext uri="{9D8B030D-6E8A-4147-A177-3AD203B41FA5}">
                      <a16:colId xmlns:a16="http://schemas.microsoft.com/office/drawing/2014/main" val="1868799617"/>
                    </a:ext>
                  </a:extLst>
                </a:gridCol>
              </a:tblGrid>
              <a:tr h="534315">
                <a:tc rowSpan="3"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järkeviä, suunniteltuja lisätutkimuksia tarkentaakseni tai selventääkseni tutkimustuloksia.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241950"/>
                  </a:ext>
                </a:extLst>
              </a:tr>
              <a:tr h="780585"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Erotan tutkimuksen kannalta tärkeimmät vaiheet ja havaitsen yksityiskohdat. Kirjoitan ne raporttiin.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650"/>
                  </a:ext>
                </a:extLst>
              </a:tr>
              <a:tr h="704781"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Toteutan ryhmän kanssa tutkimuksen ohjeen tai tekemämme suunnitelman mukaan.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tarkkoja havaintoja työstä.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09004"/>
                  </a:ext>
                </a:extLst>
              </a:tr>
              <a:tr h="94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Ymmärrän tutkimuksen tehtävänannon ja työskentelen sen mukaisesti.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81497"/>
                  </a:ext>
                </a:extLst>
              </a:tr>
              <a:tr h="632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kemian työtapojen mukaisesti. Osallistun aktiivisesti ryhmän toimintaan.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5182"/>
                  </a:ext>
                </a:extLst>
              </a:tr>
              <a:tr h="687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turvallisesti ja käytän kemian työvälineitä asianmukaisesti.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855373"/>
                  </a:ext>
                </a:extLst>
              </a:tr>
              <a:tr h="825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</a:t>
                      </a: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perustyötaidot: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kaasupolttimen </a:t>
                      </a: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käyttö, suodatus, haihdutus, vesihaude, pienet ainemäärät </a:t>
                      </a: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jne.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 Laura Ketonen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6613"/>
                  </a:ext>
                </a:extLst>
              </a:tr>
              <a:tr h="9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turvallisen työskentelyn periaatteet ja kemian työvälineiden nimet.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68176"/>
                  </a:ext>
                </a:extLst>
              </a:tr>
              <a:tr h="33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Alkutilanne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60635"/>
                  </a:ext>
                </a:extLst>
              </a:tr>
            </a:tbl>
          </a:graphicData>
        </a:graphic>
      </p:graphicFrame>
      <p:pic>
        <p:nvPicPr>
          <p:cNvPr id="4099" name="Kuva 1" descr="2017-11-11 16.05.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9584" r="21098" b="15900"/>
          <a:stretch>
            <a:fillRect/>
          </a:stretch>
        </p:blipFill>
        <p:spPr bwMode="auto">
          <a:xfrm>
            <a:off x="864098" y="5330955"/>
            <a:ext cx="858278" cy="10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924" y="2058045"/>
            <a:ext cx="9706590" cy="6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6061" y="337646"/>
            <a:ext cx="7058891" cy="3935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1924" y="694266"/>
            <a:ext cx="5066209" cy="4636689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288000" rIns="216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 smtClean="0"/>
              <a:t>Opettajan </a:t>
            </a:r>
            <a:r>
              <a:rPr lang="fi-FI" sz="2400" dirty="0"/>
              <a:t>antaman, oppimisprosessia näkyväksi tekevän ja oppimista edistävän palautteen tulee auttaa oppilaita hahmottamaan ja ymmärtämään </a:t>
            </a:r>
            <a:endParaRPr lang="fi-FI" sz="2400" dirty="0" smtClean="0"/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heidän on tarkoitus oppia </a:t>
            </a:r>
          </a:p>
          <a:p>
            <a:r>
              <a:rPr lang="fi-FI" sz="2400" dirty="0" smtClean="0"/>
              <a:t>mitä </a:t>
            </a:r>
            <a:r>
              <a:rPr lang="fi-FI" sz="2400" dirty="0"/>
              <a:t>he ovat jo oppineet </a:t>
            </a:r>
          </a:p>
          <a:p>
            <a:r>
              <a:rPr lang="fi-FI" sz="2400" dirty="0" smtClean="0"/>
              <a:t>miten </a:t>
            </a:r>
            <a:r>
              <a:rPr lang="fi-FI" sz="2400" dirty="0"/>
              <a:t>he voivat edistää omaa oppimistaan ja parantaa suoriutumistaan</a:t>
            </a:r>
          </a:p>
        </p:txBody>
      </p:sp>
    </p:spTree>
    <p:extLst>
      <p:ext uri="{BB962C8B-B14F-4D97-AF65-F5344CB8AC3E}">
        <p14:creationId xmlns:p14="http://schemas.microsoft.com/office/powerpoint/2010/main" val="4663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Taitotasotaulukon taustoja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Taitotasotaulukoilla on </a:t>
            </a:r>
            <a:r>
              <a:rPr lang="fi-FI" sz="2800" dirty="0" smtClean="0"/>
              <a:t>haluttu</a:t>
            </a:r>
          </a:p>
          <a:p>
            <a:r>
              <a:rPr lang="fi-FI" sz="2800" dirty="0"/>
              <a:t>kohdistaa arviointi tavoitteisiin</a:t>
            </a:r>
          </a:p>
          <a:p>
            <a:r>
              <a:rPr lang="fi-FI" sz="2800" dirty="0" smtClean="0"/>
              <a:t>yhdenmukaistaa </a:t>
            </a:r>
            <a:r>
              <a:rPr lang="fi-FI" sz="2800" dirty="0"/>
              <a:t>oppimisen ja osaamisen arviointia </a:t>
            </a:r>
          </a:p>
          <a:p>
            <a:r>
              <a:rPr lang="fi-FI" sz="2800" dirty="0"/>
              <a:t>sanallistaa oppimispolkua eli kuvata taitojen kehittymistä 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Taitokuvaukset on johdettu </a:t>
            </a:r>
            <a:r>
              <a:rPr lang="fi-FI" sz="2800" dirty="0" err="1"/>
              <a:t>OPS:in</a:t>
            </a:r>
            <a:r>
              <a:rPr lang="fi-FI" sz="2800" dirty="0"/>
              <a:t> tavoitteesta ja hyvän osaamisen kriteeristä, apuna </a:t>
            </a:r>
            <a:r>
              <a:rPr lang="fi-FI" sz="2800" dirty="0" err="1"/>
              <a:t>OPH:n</a:t>
            </a:r>
            <a:r>
              <a:rPr lang="fi-FI" sz="2800" dirty="0"/>
              <a:t> </a:t>
            </a:r>
            <a:r>
              <a:rPr lang="fi-FI" sz="2800" dirty="0" smtClean="0"/>
              <a:t>tukimateriaaleja</a:t>
            </a:r>
            <a:endParaRPr lang="fi-FI" sz="28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aitotasotaulukko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9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/>
          </p:nvPr>
        </p:nvGraphicFramePr>
        <p:xfrm>
          <a:off x="638174" y="70572"/>
          <a:ext cx="11157586" cy="6703750"/>
        </p:xfrm>
        <a:graphic>
          <a:graphicData uri="http://schemas.openxmlformats.org/drawingml/2006/table">
            <a:tbl>
              <a:tblPr firstRow="1" firstCol="1" bandRow="1"/>
              <a:tblGrid>
                <a:gridCol w="1339063">
                  <a:extLst>
                    <a:ext uri="{9D8B030D-6E8A-4147-A177-3AD203B41FA5}">
                      <a16:colId xmlns:a16="http://schemas.microsoft.com/office/drawing/2014/main" val="2294062941"/>
                    </a:ext>
                  </a:extLst>
                </a:gridCol>
                <a:gridCol w="1067952">
                  <a:extLst>
                    <a:ext uri="{9D8B030D-6E8A-4147-A177-3AD203B41FA5}">
                      <a16:colId xmlns:a16="http://schemas.microsoft.com/office/drawing/2014/main" val="3697323227"/>
                    </a:ext>
                  </a:extLst>
                </a:gridCol>
                <a:gridCol w="1166234">
                  <a:extLst>
                    <a:ext uri="{9D8B030D-6E8A-4147-A177-3AD203B41FA5}">
                      <a16:colId xmlns:a16="http://schemas.microsoft.com/office/drawing/2014/main" val="1699821231"/>
                    </a:ext>
                  </a:extLst>
                </a:gridCol>
                <a:gridCol w="1245136">
                  <a:extLst>
                    <a:ext uri="{9D8B030D-6E8A-4147-A177-3AD203B41FA5}">
                      <a16:colId xmlns:a16="http://schemas.microsoft.com/office/drawing/2014/main" val="2823386714"/>
                    </a:ext>
                  </a:extLst>
                </a:gridCol>
                <a:gridCol w="1195305">
                  <a:extLst>
                    <a:ext uri="{9D8B030D-6E8A-4147-A177-3AD203B41FA5}">
                      <a16:colId xmlns:a16="http://schemas.microsoft.com/office/drawing/2014/main" val="2789980051"/>
                    </a:ext>
                  </a:extLst>
                </a:gridCol>
                <a:gridCol w="1321963">
                  <a:extLst>
                    <a:ext uri="{9D8B030D-6E8A-4147-A177-3AD203B41FA5}">
                      <a16:colId xmlns:a16="http://schemas.microsoft.com/office/drawing/2014/main" val="2528760132"/>
                    </a:ext>
                  </a:extLst>
                </a:gridCol>
                <a:gridCol w="1348267">
                  <a:extLst>
                    <a:ext uri="{9D8B030D-6E8A-4147-A177-3AD203B41FA5}">
                      <a16:colId xmlns:a16="http://schemas.microsoft.com/office/drawing/2014/main" val="4293256249"/>
                    </a:ext>
                  </a:extLst>
                </a:gridCol>
                <a:gridCol w="1125399">
                  <a:extLst>
                    <a:ext uri="{9D8B030D-6E8A-4147-A177-3AD203B41FA5}">
                      <a16:colId xmlns:a16="http://schemas.microsoft.com/office/drawing/2014/main" val="1984593861"/>
                    </a:ext>
                  </a:extLst>
                </a:gridCol>
                <a:gridCol w="1348267">
                  <a:extLst>
                    <a:ext uri="{9D8B030D-6E8A-4147-A177-3AD203B41FA5}">
                      <a16:colId xmlns:a16="http://schemas.microsoft.com/office/drawing/2014/main" val="1868799617"/>
                    </a:ext>
                  </a:extLst>
                </a:gridCol>
              </a:tblGrid>
              <a:tr h="534315">
                <a:tc rowSpan="3"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5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b="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järkeviä, suunniteltuja lisätutkimuksia tarkentaakseni tai selventääkseni tutkimustuloksia.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241950"/>
                  </a:ext>
                </a:extLst>
              </a:tr>
              <a:tr h="780585"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Erotan tutkimuksen kannalta tärkeimmät vaiheet ja havaitsen yksityiskohdat. Kirjoitan ne raporttiin.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650"/>
                  </a:ext>
                </a:extLst>
              </a:tr>
              <a:tr h="704781"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Toteutan ryhmän kanssa tutkimuksen ohjeen tai tekemämme suunnitelman mukaan.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 tarkkoja havaintoja työstä.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09004"/>
                  </a:ext>
                </a:extLst>
              </a:tr>
              <a:tr h="94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Ymmärrän tutkimuksen tehtävänannon ja työskentelen sen mukaisesti.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81497"/>
                  </a:ext>
                </a:extLst>
              </a:tr>
              <a:tr h="632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kemian työtapojen mukaisesti. Osallistun aktiivisesti ryhmän toimintaan.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5182"/>
                  </a:ext>
                </a:extLst>
              </a:tr>
              <a:tr h="687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Työskentelen turvallisesti ja käytän kemian työvälineitä asianmukaisesti.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855373"/>
                  </a:ext>
                </a:extLst>
              </a:tr>
              <a:tr h="825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</a:t>
                      </a: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perustyötaidot: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kaasupolttimen </a:t>
                      </a: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käyttö, suodatus, haihdutus, vesihaude, pienet ainemäärät </a:t>
                      </a: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jne.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 Laura Ketonen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6613"/>
                  </a:ext>
                </a:extLst>
              </a:tr>
              <a:tr h="9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Muistan turvallisen työskentelyn periaatteet ja kemian työvälineiden nimet.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68176"/>
                  </a:ext>
                </a:extLst>
              </a:tr>
              <a:tr h="33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Alkutilanne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3" marR="58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60635"/>
                  </a:ext>
                </a:extLst>
              </a:tr>
            </a:tbl>
          </a:graphicData>
        </a:graphic>
      </p:graphicFrame>
      <p:pic>
        <p:nvPicPr>
          <p:cNvPr id="4099" name="Kuva 1" descr="2017-11-11 16.05.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9584" r="21098" b="15900"/>
          <a:stretch>
            <a:fillRect/>
          </a:stretch>
        </p:blipFill>
        <p:spPr bwMode="auto">
          <a:xfrm>
            <a:off x="864098" y="5330955"/>
            <a:ext cx="858278" cy="10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924" y="2058045"/>
            <a:ext cx="9706590" cy="6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6061" y="337646"/>
            <a:ext cx="7058891" cy="3935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1924" y="694266"/>
            <a:ext cx="5066209" cy="4636689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288000" rIns="216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Myös arvosana 5 on aito taito (ei heikko versio hyvästä osaamisesta)</a:t>
            </a:r>
          </a:p>
          <a:p>
            <a:r>
              <a:rPr lang="fi-FI" sz="2400" dirty="0"/>
              <a:t>Ei suhteuttavaa arviointia</a:t>
            </a:r>
          </a:p>
          <a:p>
            <a:pPr lvl="1"/>
            <a:r>
              <a:rPr lang="fi-FI" sz="2000" dirty="0"/>
              <a:t>Osaan sujuvasti kirjoittaa…</a:t>
            </a:r>
          </a:p>
          <a:p>
            <a:pPr lvl="1"/>
            <a:r>
              <a:rPr lang="fi-FI" sz="2000" dirty="0"/>
              <a:t>Osaan kirjoittaa…</a:t>
            </a:r>
          </a:p>
          <a:p>
            <a:pPr lvl="1"/>
            <a:r>
              <a:rPr lang="fi-FI" sz="2000" dirty="0"/>
              <a:t>Osaan välillä kirjoittaa…</a:t>
            </a:r>
          </a:p>
          <a:p>
            <a:r>
              <a:rPr lang="fi-FI" sz="2400" dirty="0"/>
              <a:t>Ei ”osaan” –juttuja</a:t>
            </a:r>
          </a:p>
          <a:p>
            <a:pPr lvl="1"/>
            <a:r>
              <a:rPr lang="fi-FI" sz="2000" dirty="0"/>
              <a:t>Osaan kirjoittaa</a:t>
            </a:r>
            <a:r>
              <a:rPr lang="fi-FI" sz="2000" dirty="0" smtClean="0"/>
              <a:t>…</a:t>
            </a:r>
          </a:p>
          <a:p>
            <a:pPr marL="457200" lvl="1" indent="0">
              <a:buNone/>
            </a:pPr>
            <a:r>
              <a:rPr lang="fi-FI" sz="2000" dirty="0" smtClean="0">
                <a:sym typeface="Wingdings" panose="05000000000000000000" pitchFamily="2" charset="2"/>
              </a:rPr>
              <a:t> Kirjoitan…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126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keskustelu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 txBox="1">
            <a:spLocks/>
          </p:cNvSpPr>
          <p:nvPr/>
        </p:nvSpPr>
        <p:spPr>
          <a:xfrm>
            <a:off x="1031358" y="2326724"/>
            <a:ext cx="9307033" cy="1625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Mitä ajatuksia? </a:t>
            </a:r>
            <a:br>
              <a:rPr kumimoji="0" lang="fi-FI" sz="4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fi-FI" sz="44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6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875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Ota yksi ympäristöopin 3-6 </a:t>
            </a:r>
            <a:r>
              <a:rPr lang="fi-FI" sz="2800" dirty="0" err="1" smtClean="0"/>
              <a:t>lk</a:t>
            </a:r>
            <a:r>
              <a:rPr lang="fi-FI" sz="2800" dirty="0" smtClean="0"/>
              <a:t> tavoite ja yksi sisältö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Pohdi oppimiskokonaisuuden (15 min – </a:t>
            </a:r>
            <a:r>
              <a:rPr lang="fi-FI" sz="2800" dirty="0" smtClean="0"/>
              <a:t>3 </a:t>
            </a:r>
            <a:r>
              <a:rPr lang="fi-FI" sz="2800" dirty="0" smtClean="0"/>
              <a:t>h) toteutus, jossa treenaatte oppilaiden  kanssa kyseistä tavoitetta kyseisen sisällön parissa. 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Suunnittele tälle toiminnalle arviointi, joka ilmaisee numerona oppilaan osaamistason kyseisessä </a:t>
            </a:r>
            <a:r>
              <a:rPr lang="fi-FI" sz="2800" i="1" dirty="0" smtClean="0"/>
              <a:t>tavoitteessa</a:t>
            </a:r>
            <a:r>
              <a:rPr lang="fi-FI" sz="2800" dirty="0" smtClean="0"/>
              <a:t>.</a:t>
            </a:r>
          </a:p>
          <a:p>
            <a:pPr lvl="2"/>
            <a:r>
              <a:rPr lang="fi-FI" sz="1900" dirty="0" smtClean="0"/>
              <a:t>Jos </a:t>
            </a:r>
            <a:r>
              <a:rPr lang="fi-FI" sz="1900" dirty="0"/>
              <a:t>kyseessä on koe tai testi, suunnittele se ihan oikeasti. Kerro miten muutat koetuloksen arvosanaksi.</a:t>
            </a:r>
          </a:p>
          <a:p>
            <a:pPr lvl="2"/>
            <a:r>
              <a:rPr lang="fi-FI" sz="1900" dirty="0"/>
              <a:t>Jos arvioit jonkin tuotoksen (esim. suullisen esityksen, </a:t>
            </a:r>
            <a:r>
              <a:rPr lang="fi-FI" sz="1900" dirty="0" smtClean="0"/>
              <a:t>kasvikansion, posterin jne.), </a:t>
            </a:r>
            <a:r>
              <a:rPr lang="fi-FI" sz="1900" dirty="0"/>
              <a:t>luo sille kriteerit tavoitteen näkökulmasta.</a:t>
            </a:r>
          </a:p>
          <a:p>
            <a:pPr lvl="2"/>
            <a:r>
              <a:rPr lang="fi-FI" sz="1900" dirty="0"/>
              <a:t>Jos käytät tavoitteen arviointiin havainnointia, luo sille kriteerit tavoitteen näkökulmasta ja kerro kuka havainnoin mitä ja milloin.</a:t>
            </a:r>
          </a:p>
          <a:p>
            <a:pPr lvl="2"/>
            <a:r>
              <a:rPr lang="fi-FI" sz="1900" dirty="0"/>
              <a:t>Voit käyttää mitä tahansa perusteltua arviointitapaa.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	</a:t>
            </a:r>
            <a:r>
              <a:rPr lang="fi-FI" dirty="0" smtClean="0"/>
              <a:t> </a:t>
            </a:r>
            <a:r>
              <a:rPr lang="fi-FI" sz="2200" dirty="0"/>
              <a:t>Käytit mitä tapaa hyvänsä, mieti, miten arvosana on perusteltu eli </a:t>
            </a:r>
            <a:r>
              <a:rPr lang="fi-FI" sz="2200" dirty="0" smtClean="0"/>
              <a:t>	liittyy muuhunkin </a:t>
            </a:r>
            <a:r>
              <a:rPr lang="fi-FI" sz="2200" dirty="0"/>
              <a:t>kuin opettajan näppituntumaan</a:t>
            </a:r>
            <a:r>
              <a:rPr lang="fi-FI" sz="2200" dirty="0" smtClean="0"/>
              <a:t>.</a:t>
            </a:r>
            <a:endParaRPr lang="fi-FI" sz="2200" dirty="0"/>
          </a:p>
          <a:p>
            <a:pPr marL="0" indent="0">
              <a:buClr>
                <a:schemeClr val="accent5"/>
              </a:buClr>
              <a:buSzPct val="90000"/>
              <a:buNone/>
            </a:pPr>
            <a:endParaRPr lang="fi-FI" sz="2800" dirty="0" smtClean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Tehtävä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2.0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10007261" cy="4728754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Käytä aiemmin tekemääsi opintokokonaisuutta.</a:t>
            </a:r>
            <a:endParaRPr lang="fi-FI" sz="2800" dirty="0"/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Etsi </a:t>
            </a:r>
            <a:r>
              <a:rPr lang="fi-FI" sz="2800" dirty="0"/>
              <a:t>ympäristöopin taitotasotaulukko: </a:t>
            </a:r>
          </a:p>
          <a:p>
            <a:pPr lvl="2">
              <a:buClr>
                <a:schemeClr val="accent5"/>
              </a:buClr>
              <a:buSzPct val="90000"/>
            </a:pPr>
            <a:r>
              <a:rPr lang="fi-FI" sz="2400" dirty="0"/>
              <a:t>POSKE </a:t>
            </a:r>
            <a:r>
              <a:rPr lang="fi-FI" sz="2400" dirty="0" smtClean="0"/>
              <a:t>JKL </a:t>
            </a:r>
            <a:r>
              <a:rPr lang="fi-FI" sz="2400" dirty="0" smtClean="0">
                <a:sym typeface="Wingdings" panose="05000000000000000000" pitchFamily="2" charset="2"/>
              </a:rPr>
              <a:t> Oppiaineiden taitotasotaulukot  Ympäristöoppi 3-6 </a:t>
            </a:r>
            <a:r>
              <a:rPr lang="fi-FI" sz="2400" dirty="0" err="1" smtClean="0">
                <a:sym typeface="Wingdings" panose="05000000000000000000" pitchFamily="2" charset="2"/>
              </a:rPr>
              <a:t>lk</a:t>
            </a:r>
            <a:endParaRPr lang="fi-FI" sz="2400" dirty="0">
              <a:sym typeface="Wingdings" panose="05000000000000000000" pitchFamily="2" charset="2"/>
            </a:endParaRP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Etsi taulukosta tehtävässä harjoiteltu tavoite.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Muokkaa taitotasot opintokokonaisuuteesi sopivaksi.</a:t>
            </a:r>
          </a:p>
          <a:p>
            <a:pPr lvl="2"/>
            <a:r>
              <a:rPr lang="fi-FI" sz="1900" dirty="0"/>
              <a:t>Valitse sopiva määrä </a:t>
            </a:r>
            <a:r>
              <a:rPr lang="fi-FI" sz="1900" dirty="0" smtClean="0"/>
              <a:t>tasoja (1-6 kpl, älä jätä alempia tasoja pois)</a:t>
            </a:r>
            <a:endParaRPr lang="fi-FI" sz="1900" dirty="0"/>
          </a:p>
          <a:p>
            <a:pPr lvl="2"/>
            <a:r>
              <a:rPr lang="fi-FI" sz="1900" dirty="0"/>
              <a:t>Oppilaankielisyys: ”Osaa kirjoittaa…” </a:t>
            </a:r>
            <a:r>
              <a:rPr lang="fi-FI" sz="1900" dirty="0">
                <a:sym typeface="Wingdings" panose="05000000000000000000" pitchFamily="2" charset="2"/>
              </a:rPr>
              <a:t> ”Kirjoitan…”</a:t>
            </a:r>
          </a:p>
          <a:p>
            <a:pPr lvl="2"/>
            <a:r>
              <a:rPr lang="fi-FI" sz="1900" dirty="0">
                <a:sym typeface="Wingdings" panose="05000000000000000000" pitchFamily="2" charset="2"/>
              </a:rPr>
              <a:t>Voit sitoa tavoitteen sisältöön: ”Ymmärrän ilmiöiden merkityksen…”  ”Ymmärrän palamisen merkityksen</a:t>
            </a:r>
            <a:r>
              <a:rPr lang="fi-FI" sz="1900" dirty="0" smtClean="0">
                <a:sym typeface="Wingdings" panose="05000000000000000000" pitchFamily="2" charset="2"/>
              </a:rPr>
              <a:t>…”</a:t>
            </a:r>
            <a:endParaRPr lang="fi-FI" sz="2800" dirty="0" smtClean="0"/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Miten hyvin nämä askelmat sopivat opintokokonaisuutesi arviointiin? Mitä etuja? Mitä haasteita?</a:t>
            </a:r>
          </a:p>
          <a:p>
            <a:pPr marL="548640" lvl="2" indent="0">
              <a:buNone/>
            </a:pPr>
            <a:endParaRPr lang="fi-FI" sz="2800" dirty="0" smtClean="0"/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endParaRPr lang="fi-FI" sz="2800" dirty="0" smtClean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Tehtävä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Keskustelu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 txBox="1">
            <a:spLocks/>
          </p:cNvSpPr>
          <p:nvPr/>
        </p:nvSpPr>
        <p:spPr>
          <a:xfrm>
            <a:off x="1031358" y="2326724"/>
            <a:ext cx="9307033" cy="1625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93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Kokeet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 txBox="1">
            <a:spLocks/>
          </p:cNvSpPr>
          <p:nvPr/>
        </p:nvSpPr>
        <p:spPr>
          <a:xfrm>
            <a:off x="1031358" y="2326724"/>
            <a:ext cx="9307033" cy="1625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3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6387090" y="1367553"/>
          <a:ext cx="5804910" cy="556564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804910">
                  <a:extLst>
                    <a:ext uri="{9D8B030D-6E8A-4147-A177-3AD203B41FA5}">
                      <a16:colId xmlns:a16="http://schemas.microsoft.com/office/drawing/2014/main" val="1377652132"/>
                    </a:ext>
                  </a:extLst>
                </a:gridCol>
              </a:tblGrid>
              <a:tr h="22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Opetuksen tavoitteet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 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705932990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Merkitys, arvot, asenteet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90885355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 synnyttää ja ylläpitää oppilaan kiinnostusta ympäristöön ja ympäristöopin opiskeluun sekä auttaa oppilasta kokemaan kaikki ympäristöopin tiedonalat merkityksellisiksi itselleen 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5126339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T2 ohjata ja kannustaa oppilasta asettamaan omia opiskelutavoitteita ja työskentelemään pitkäjänteisesti niiden saavuttamiseksi sekä tunnistamaan omaa ympäristöopin osaamistaan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7810579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T3 tukea oppilaan ympäristötietoisuuden kehittymistä sekä ohjata oppilasta toimimaan ja vaikuttamaan lähiympäristössään ja -yhteisöissään kestävän kehityksen edistämiseksi ja arvostamaan kestävän kehityksen merkitystä itselle ja maailmalle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339246709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Tutkimisen ja toimimisen taidot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276963484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T4 rohkaista oppilasta muodostamaan kysymyksiä eri aihepiireistä sekä käyttämään niitä tutkimusten ja muun toiminnan lähtökohtana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4666033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T5 ohjata oppilasta suunnittelemaan ja toteuttamaan pieniä tutkimuksia, tekemään havaintoja ja mittauksia monipuolisissa oppimisympäristöissä eri aisteja ja tutkimus- ja mittausvälineitä käyttäen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024584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T6 ohjata oppilasta tunnistamaan syy-seuraussuhteita, tekemään johtopäätöksiä tuloksistaan sekä esittämään tuloksiaan ja tutkimuksiaan eri tavoin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013981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T7 ohjata oppilasta ymmärtämään arjen teknologisten sovellusten käyttöä, merkitystä ja toimintaperiaatteita sekä innostaa oppilaita kokeilemaan, keksimään ja luomaan uutta yhdessä toimien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26673712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T8 kannustaa oppilasta edistämään hyvinvointia ja turvallisuutta toiminnassaan ja lähiympäristössään ja ohjata oppilasta toimimaan turvallisesti, tarkoituksenmukaisesti, vastuullisesti ja itseään suojellen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6846852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T9 ohjata oppilasta tutkimaan ja toimimaan sekä liikkumaan ja retkeilemään luonnossa ja rakennetussa ympäristössä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620978548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T10 tarjota oppilaalle mahdollisuuksia harjoitella ryhmässä toimimista erilaisissa rooleissa ja vuorovaikutustilanteissa, innostaa oppilasta ilmaisemaan itseään ja kuuntelemaan muita sekä tukea oppilaan valmiuksia tunnistaa, ilmaista ja säädellä tunteitaan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5269574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T11 ohjata oppilasta käyttämään tieto- ja viestintäteknologiaa tiedon hankinnassa, käsittelyssä ja esittämisessä sekä vuorovaikutuksen välineenä vastuullisesti, turvallisesti ja ergonomisesti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28218463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Tiedot ja ymmärrys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3989875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T12 ohjata oppilasta hahmottamaan ympäristöä, ihmisten toimintaa ja niihin liittyviä ilmiöitä ympäristöopin käsitteiden avulla sekä kehittämään käsiterakenteitaan ennakkokäsityksistä kohti käsitteiden täsmällistä käyttöä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99144154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T13 ohjata oppilasta ymmärtämään, käyttämään ja tekemään erilaisia malleja, joiden avulla voidaan tulkita ja selittää ihmistä, ympäristöä ja niiden ilmiöitä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992286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T14 ohjata oppilasta hankkimaan luotettavaa tietoa, ilmaisemaan perustellen erilaisia näkemyksiä sekä tulkitsemaan ja arvioimaan kriittisesti tietolähteitä ja näkökulmia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562300814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T15 ohjata oppilasta luonnon tutkimiseen, eliöiden ja elinympäristöjen tunnistamiseen ja ekologiseen ajatteluun sekä ohjata oppilasta ihmisen rakenteen, elintoimintojen ja kehityksen ymmärtämiseen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365296853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T16 ohjata oppilasta maantieteelliseen ajatteluun, hahmottamaan omaa ympäristöä ja koko maailmaa sekä harjaannuttamaan kartankäyttö- ja muita geomediataitoja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1357515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T17 ohjata oppilasta tutkimaan, kuvaamaan ja selittämään fysikaalisia ilmiöitä arjessa, luonnossa ja teknologiassa sekä rakentamaan perustaa energian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2211726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T18 ohjata oppilasta tutkimaan, kuvaamaan ja selittämään kemiallisia ilmiöitä, aineiden ominaisuuksia ja muutoksia sekä rakentamaan perustaa aineen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94064863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T19 ohjata oppilasta ymmärtämään terveyden osa-alueita, arjen terveystottumusten merkitystä sekä elämänkulkua, lapsuuden ja nuoruuden yksilöllistä kasvua ja kehitystä sekä rohkaista oppilasta harjoittelemaan ja soveltamaan terveysosaamistaan arjessa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8191914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641" y="1234417"/>
            <a:ext cx="5297214" cy="5623583"/>
            <a:chOff x="546539" y="1457576"/>
            <a:chExt cx="5087006" cy="5400424"/>
          </a:xfrm>
        </p:grpSpPr>
        <p:pic>
          <p:nvPicPr>
            <p:cNvPr id="1026" name="Picture 2" descr="Kuvahaun tulos haulle ympÃ¤ristÃ¶opin ko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" t="16565" r="45806" b="6851"/>
            <a:stretch/>
          </p:blipFill>
          <p:spPr bwMode="auto">
            <a:xfrm>
              <a:off x="546539" y="1457576"/>
              <a:ext cx="5087006" cy="540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917" y="1457576"/>
              <a:ext cx="3970615" cy="2052879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033"/>
          </a:xfrm>
        </p:spPr>
        <p:txBody>
          <a:bodyPr>
            <a:normAutofit/>
          </a:bodyPr>
          <a:lstStyle/>
          <a:p>
            <a:r>
              <a:rPr lang="fi-FI" dirty="0" smtClean="0"/>
              <a:t>Mitä tavoitetta tässä harjoitellaan?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5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033"/>
          </a:xfrm>
        </p:spPr>
        <p:txBody>
          <a:bodyPr>
            <a:normAutofit/>
          </a:bodyPr>
          <a:lstStyle/>
          <a:p>
            <a:r>
              <a:rPr lang="fi-FI" dirty="0" smtClean="0"/>
              <a:t>Mitä tavoitetta tässä harjoitellaan?</a:t>
            </a:r>
            <a:endParaRPr lang="fi-FI" dirty="0"/>
          </a:p>
        </p:txBody>
      </p:sp>
      <p:pic>
        <p:nvPicPr>
          <p:cNvPr id="2050" name="Picture 2" descr="Kuvahaun tulos haulle ympÃ¤ristÃ¶opin ko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4" b="64800"/>
          <a:stretch/>
        </p:blipFill>
        <p:spPr bwMode="auto">
          <a:xfrm>
            <a:off x="193962" y="3129245"/>
            <a:ext cx="6100181" cy="9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6387090" y="1292352"/>
          <a:ext cx="5804910" cy="556564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804910">
                  <a:extLst>
                    <a:ext uri="{9D8B030D-6E8A-4147-A177-3AD203B41FA5}">
                      <a16:colId xmlns:a16="http://schemas.microsoft.com/office/drawing/2014/main" val="1377652132"/>
                    </a:ext>
                  </a:extLst>
                </a:gridCol>
              </a:tblGrid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Opetuksen tavoitteet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 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705932990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Merkitys, arvot, asenteet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90885355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T1 synnyttää ja ylläpitää oppilaan kiinnostusta ympäristöön ja ympäristöopin opiskeluun sekä auttaa oppilasta kokemaan kaikki ympäristöopin tiedonalat merkityksellisiksi itselleen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5126339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T2 ohjata ja kannustaa oppilasta asettamaan omia opiskelutavoitteita ja työskentelemään pitkäjänteisesti niiden saavuttamiseksi sekä tunnistamaan omaa ympäristöopin osaamistaan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7810579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T3 tukea oppilaan ympäristötietoisuuden kehittymistä sekä ohjata oppilasta toimimaan ja vaikuttamaan lähiympäristössään ja -yhteisöissään kestävän kehityksen edistämiseksi ja arvostamaan kestävän kehityksen merkitystä itselle ja maailmalle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339246709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Tutkimisen ja toimimisen taidot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276963484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T4 rohkaista oppilasta muodostamaan kysymyksiä eri aihepiireistä sekä käyttämään niitä tutkimusten ja muun toiminnan lähtökohtana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4666033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T5 ohjata oppilasta suunnittelemaan ja toteuttamaan pieniä tutkimuksia, tekemään havaintoja ja mittauksia monipuolisissa oppimisympäristöissä eri aisteja ja tutkimus- ja mittausvälineitä käyttäen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024584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T6 ohjata oppilasta tunnistamaan syy-seuraussuhteita, tekemään johtopäätöksiä tuloksistaan sekä esittämään tuloksiaan ja tutkimuksiaan eri tavoin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013981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T7 ohjata oppilasta ymmärtämään arjen teknologisten sovellusten käyttöä, merkitystä ja toimintaperiaatteita sekä innostaa oppilaita kokeilemaan, keksimään ja luomaan uutta yhdessä toimien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26673712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T8 kannustaa oppilasta edistämään hyvinvointia ja turvallisuutta toiminnassaan ja lähiympäristössään ja ohjata oppilasta toimimaan turvallisesti, tarkoituksenmukaisesti, vastuullisesti ja itseään suojellen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6846852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T9 ohjata oppilasta tutkimaan ja toimimaan sekä liikkumaan ja retkeilemään luonnossa ja rakennetussa ympäristössä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620978548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T10 tarjota oppilaalle mahdollisuuksia harjoitella ryhmässä toimimista erilaisissa rooleissa ja vuorovaikutustilanteissa, innostaa oppilasta ilmaisemaan itseään ja kuuntelemaan muita sekä tukea oppilaan valmiuksia tunnistaa, ilmaista ja säädellä tunteitaan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5269574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T11 ohjata oppilasta käyttämään tieto- ja viestintäteknologiaa tiedon hankinnassa, käsittelyssä ja esittämisessä sekä vuorovaikutuksen välineenä vastuullisesti, turvallisesti ja ergonomisesti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28218463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Tiedot ja ymmärrys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3989875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T12 ohjata oppilasta hahmottamaan ympäristöä, ihmisten toimintaa ja niihin liittyviä ilmiöitä ympäristöopin käsitteiden avulla sekä kehittämään käsiterakenteitaan ennakkokäsityksistä kohti käsitteiden täsmällistä käyttöä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99144154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T13 ohjata oppilasta ymmärtämään, käyttämään ja tekemään erilaisia malleja, joiden avulla voidaan tulkita ja selittää ihmistä, ympäristöä ja niiden ilmiöitä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992286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T14 ohjata oppilasta hankkimaan luotettavaa tietoa, ilmaisemaan perustellen erilaisia näkemyksiä sekä tulkitsemaan ja arvioimaan kriittisesti tietolähteitä ja näkökulmia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562300814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T15 ohjata oppilasta luonnon tutkimiseen, eliöiden ja elinympäristöjen tunnistamiseen ja ekologiseen ajatteluun sekä ohjata oppilasta ihmisen rakenteen, elintoimintojen ja kehityksen ymmärtämiseen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365296853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T16 ohjata oppilasta maantieteelliseen ajatteluun, hahmottamaan omaa ympäristöä ja koko maailmaa sekä harjaannuttamaan kartankäyttö- ja muita geomediataitoja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1357515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T17 ohjata oppilasta tutkimaan, kuvaamaan ja selittämään fysikaalisia ilmiöitä arjessa, luonnossa ja teknologiassa sekä rakentamaan perustaa energian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2211726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T18 ohjata oppilasta tutkimaan, kuvaamaan ja selittämään kemiallisia ilmiöitä, aineiden ominaisuuksia ja muutoksia sekä rakentamaan perustaa aineen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94064863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T19 ohjata oppilasta ymmärtämään terveyden osa-alueita, arjen terveystottumusten merkitystä sekä elämänkulkua, lapsuuden ja nuoruuden yksilöllistä kasvua ja kehitystä sekä rohkaista oppilasta harjoittelemaan ja soveltamaan terveysosaamistaan arjessa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8191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2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6387090" y="1292352"/>
          <a:ext cx="5804910" cy="556564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804910">
                  <a:extLst>
                    <a:ext uri="{9D8B030D-6E8A-4147-A177-3AD203B41FA5}">
                      <a16:colId xmlns:a16="http://schemas.microsoft.com/office/drawing/2014/main" val="1377652132"/>
                    </a:ext>
                  </a:extLst>
                </a:gridCol>
              </a:tblGrid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Opetuksen tavoitteet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 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705932990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Merkitys, arvot, asenteet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90885355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 synnyttää ja ylläpitää oppilaan kiinnostusta ympäristöön ja ympäristöopin opiskeluun sekä auttaa oppilasta kokemaan kaikki ympäristöopin tiedonalat merkityksellisiksi itselleen 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5126339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T2 ohjata ja kannustaa oppilasta asettamaan omia opiskelutavoitteita ja työskentelemään pitkäjänteisesti niiden saavuttamiseksi sekä tunnistamaan omaa ympäristöopin osaamistaan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7810579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T3 tukea oppilaan ympäristötietoisuuden kehittymistä sekä ohjata oppilasta toimimaan ja vaikuttamaan lähiympäristössään ja -yhteisöissään kestävän kehityksen edistämiseksi ja arvostamaan kestävän kehityksen merkitystä itselle ja maailmalle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339246709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Tutkimisen ja toimimisen taidot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276963484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T4 rohkaista oppilasta muodostamaan kysymyksiä eri aihepiireistä sekä käyttämään niitä tutkimusten ja muun toiminnan lähtökohtana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4666033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T5 ohjata oppilasta suunnittelemaan ja toteuttamaan pieniä tutkimuksia, tekemään havaintoja ja mittauksia monipuolisissa oppimisympäristöissä eri aisteja ja tutkimus- ja mittausvälineitä käyttäen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024584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T6 ohjata oppilasta tunnistamaan syy-seuraussuhteita, tekemään johtopäätöksiä tuloksistaan sekä esittämään tuloksiaan ja tutkimuksiaan eri tavoin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013981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T7 ohjata oppilasta ymmärtämään arjen teknologisten sovellusten käyttöä, merkitystä ja toimintaperiaatteita sekä innostaa oppilaita kokeilemaan, keksimään ja luomaan uutta yhdessä toimien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26673712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T8 kannustaa oppilasta edistämään hyvinvointia ja turvallisuutta toiminnassaan ja lähiympäristössään ja ohjata oppilasta toimimaan turvallisesti, tarkoituksenmukaisesti, vastuullisesti ja itseään suojellen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6846852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T9 ohjata oppilasta tutkimaan ja toimimaan sekä liikkumaan ja retkeilemään luonnossa ja rakennetussa ympäristössä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620978548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T10 tarjota oppilaalle mahdollisuuksia harjoitella ryhmässä toimimista erilaisissa rooleissa ja vuorovaikutustilanteissa, innostaa oppilasta ilmaisemaan itseään ja kuuntelemaan muita sekä tukea oppilaan valmiuksia tunnistaa, ilmaista ja säädellä tunteitaan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5269574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T11 ohjata oppilasta käyttämään tieto- ja viestintäteknologiaa tiedon hankinnassa, käsittelyssä ja esittämisessä sekä vuorovaikutuksen välineenä vastuullisesti, turvallisesti ja ergonomisesti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28218463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Tiedot ja ymmärrys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3989875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T12 ohjata oppilasta hahmottamaan ympäristöä, ihmisten toimintaa ja niihin liittyviä ilmiöitä ympäristöopin käsitteiden avulla sekä kehittämään käsiterakenteitaan ennakkokäsityksistä kohti käsitteiden täsmällistä käyttöä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99144154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T13 ohjata oppilasta ymmärtämään, käyttämään ja tekemään erilaisia malleja, joiden avulla voidaan tulkita ja selittää ihmistä, ympäristöä ja niiden ilmiöitä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992286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T14 ohjata oppilasta hankkimaan luotettavaa tietoa, ilmaisemaan perustellen erilaisia näkemyksiä sekä tulkitsemaan ja arvioimaan kriittisesti tietolähteitä ja näkökulmia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562300814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T15 ohjata oppilasta luonnon tutkimiseen, eliöiden ja elinympäristöjen tunnistamiseen ja ekologiseen ajatteluun sekä ohjata oppilasta ihmisen rakenteen, elintoimintojen ja kehityksen ymmärtämiseen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365296853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T16 ohjata oppilasta maantieteelliseen ajatteluun, hahmottamaan omaa ympäristöä ja koko maailmaa sekä harjaannuttamaan kartankäyttö- ja muita geomediataitoja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1357515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T17 ohjata oppilasta tutkimaan, kuvaamaan ja selittämään fysikaalisia ilmiöitä arjessa, luonnossa ja teknologiassa sekä rakentamaan perustaa energian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2211726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T18 ohjata oppilasta tutkimaan, kuvaamaan ja selittämään kemiallisia ilmiöitä, aineiden ominaisuuksia ja muutoksia sekä rakentamaan perustaa aineen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94064863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T19 ohjata oppilasta ymmärtämään terveyden osa-alueita, arjen terveystottumusten merkitystä sekä elämänkulkua, lapsuuden ja nuoruuden yksilöllistä kasvua ja kehitystä sekä rohkaista oppilasta harjoittelemaan ja soveltamaan terveysosaamistaan arjessa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81919146"/>
                  </a:ext>
                </a:extLst>
              </a:tr>
            </a:tbl>
          </a:graphicData>
        </a:graphic>
      </p:graphicFrame>
      <p:pic>
        <p:nvPicPr>
          <p:cNvPr id="7" name="Picture 2" descr="Kuvahaun tulos haulle ympÃ¤ristÃ¶opin ko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2" b="22126"/>
          <a:stretch/>
        </p:blipFill>
        <p:spPr bwMode="auto">
          <a:xfrm>
            <a:off x="199556" y="2165131"/>
            <a:ext cx="6080376" cy="41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81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Mitä tavoitetta tässä harjoitellaan?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6387090" y="1292352"/>
          <a:ext cx="5804910" cy="556564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804910">
                  <a:extLst>
                    <a:ext uri="{9D8B030D-6E8A-4147-A177-3AD203B41FA5}">
                      <a16:colId xmlns:a16="http://schemas.microsoft.com/office/drawing/2014/main" val="1377652132"/>
                    </a:ext>
                  </a:extLst>
                </a:gridCol>
              </a:tblGrid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Opetuksen tavoitteet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 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705932990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Merkitys, arvot, asenteet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90885355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 synnyttää ja ylläpitää oppilaan kiinnostusta ympäristöön ja ympäristöopin opiskeluun sekä auttaa oppilasta kokemaan kaikki ympäristöopin tiedonalat merkityksellisiksi itselleen 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25126339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T2 ohjata ja kannustaa oppilasta asettamaan omia opiskelutavoitteita ja työskentelemään pitkäjänteisesti niiden saavuttamiseksi sekä tunnistamaan omaa ympäristöopin osaamistaan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7810579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T3 tukea oppilaan ympäristötietoisuuden kehittymistä sekä ohjata oppilasta toimimaan ja vaikuttamaan lähiympäristössään ja -yhteisöissään kestävän kehityksen edistämiseksi ja arvostamaan kestävän kehityksen merkitystä itselle ja maailmalle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339246709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Tutkimisen ja toimimisen taidot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276963484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T4 rohkaista oppilasta muodostamaan kysymyksiä eri aihepiireistä sekä käyttämään niitä tutkimusten ja muun toiminnan lähtökohtana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4666033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T5 ohjata oppilasta suunnittelemaan ja toteuttamaan pieniä tutkimuksia, tekemään havaintoja ja mittauksia monipuolisissa oppimisympäristöissä eri aisteja ja tutkimus- ja mittausvälineitä käyttäen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024584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T6 ohjata oppilasta tunnistamaan syy-seuraussuhteita, tekemään johtopäätöksiä tuloksistaan sekä esittämään tuloksiaan ja tutkimuksiaan eri tavoin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01398156"/>
                  </a:ext>
                </a:extLst>
              </a:tr>
              <a:tr h="14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T7 ohjata oppilasta ymmärtämään arjen teknologisten sovellusten käyttöä, merkitystä ja toimintaperiaatteita sekä innostaa oppilaita kokeilemaan, keksimään ja luomaan uutta yhdessä toimien 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26673712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T8 kannustaa oppilasta edistämään hyvinvointia ja turvallisuutta toiminnassaan ja lähiympäristössään ja ohjata oppilasta toimimaan turvallisesti, tarkoituksenmukaisesti, vastuullisesti ja itseään suojellen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06846852"/>
                  </a:ext>
                </a:extLst>
              </a:tr>
              <a:tr h="1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T9 ohjata oppilasta tutkimaan ja toimimaan sekä liikkumaan ja retkeilemään luonnossa ja rakennetussa ympäristössä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620978548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T10 tarjota oppilaalle mahdollisuuksia harjoitella ryhmässä toimimista erilaisissa rooleissa ja vuorovaikutustilanteissa, innostaa oppilasta ilmaisemaan itseään ja kuuntelemaan muita sekä tukea oppilaan valmiuksia tunnistaa, ilmaista ja säädellä tunteitaan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85269574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T11 ohjata oppilasta käyttämään tieto- ja viestintäteknologiaa tiedon hankinnassa, käsittelyssä ja esittämisessä sekä vuorovaikutuksen välineenä vastuullisesti, turvallisesti ja ergonomisesti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828218463"/>
                  </a:ext>
                </a:extLst>
              </a:tr>
              <a:tr h="5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Tiedot ja ymmärrys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39898752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T12 ohjata oppilasta hahmottamaan ympäristöä, ihmisten toimintaa ja niihin liittyviä ilmiöitä ympäristöopin käsitteiden avulla sekä kehittämään käsiterakenteitaan ennakkokäsityksistä kohti käsitteiden täsmällistä käyttöä</a:t>
                      </a:r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99144154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T13 ohjata oppilasta ymmärtämään, käyttämään ja tekemään erilaisia malleja, joiden avulla voidaan tulkita ja selittää ihmistä, ympäristöä ja niiden ilmiöitä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49922867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T14 ohjata oppilasta hankkimaan luotettavaa tietoa, ilmaisemaan perustellen erilaisia näkemyksiä sekä tulkitsemaan ja arvioimaan kriittisesti tietolähteitä ja näkökulmia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2562300814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T15 ohjata oppilasta luonnon tutkimiseen, eliöiden ja elinympäristöjen tunnistamiseen ja ekologiseen ajatteluun sekä ohjata oppilasta ihmisen rakenteen, elintoimintojen ja kehityksen ymmärtämiseen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1365296853"/>
                  </a:ext>
                </a:extLst>
              </a:tr>
              <a:tr h="16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T16 ohjata oppilasta maantieteelliseen ajatteluun, hahmottamaan omaa ympäristöä ja koko maailmaa sekä harjaannuttamaan kartankäyttö- ja muita geomediataitoja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13575151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T17 ohjata oppilasta tutkimaan, kuvaamaan ja selittämään fysikaalisia ilmiöitä arjessa, luonnossa ja teknologiassa sekä rakentamaan perustaa energian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722117266"/>
                  </a:ext>
                </a:extLst>
              </a:tr>
              <a:tr h="2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T18 ohjata oppilasta tutkimaan, kuvaamaan ja selittämään kemiallisia ilmiöitä, aineiden ominaisuuksia ja muutoksia sekä rakentamaan perustaa aineen säilymisen periaatteen ymmärtämiselle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3994064863"/>
                  </a:ext>
                </a:extLst>
              </a:tr>
              <a:tr h="189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T19 ohjata oppilasta ymmärtämään terveyden osa-alueita, arjen terveystottumusten merkitystä sekä elämänkulkua, lapsuuden ja nuoruuden yksilöllistä kasvua ja kehitystä sekä rohkaista oppilasta harjoittelemaan ja soveltamaan terveysosaamistaan arjessa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74" marR="19374" marT="0" marB="0"/>
                </a:tc>
                <a:extLst>
                  <a:ext uri="{0D108BD9-81ED-4DB2-BD59-A6C34878D82A}">
                    <a16:rowId xmlns:a16="http://schemas.microsoft.com/office/drawing/2014/main" val="58191914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81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Mitä tavoitetta tässä harjoitellaan?</a:t>
            </a:r>
            <a:endParaRPr lang="fi-FI" dirty="0"/>
          </a:p>
        </p:txBody>
      </p:sp>
      <p:pic>
        <p:nvPicPr>
          <p:cNvPr id="5" name="Picture 2" descr="Kuvahaun tulos haulle ympÃ¤ristÃ¶opPI TEHTÃVÃ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51110" r="8818" b="33616"/>
          <a:stretch/>
        </p:blipFill>
        <p:spPr bwMode="auto">
          <a:xfrm>
            <a:off x="197431" y="1492470"/>
            <a:ext cx="7580226" cy="20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97" y="222941"/>
            <a:ext cx="9310386" cy="25521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74820" y="2896806"/>
          <a:ext cx="9282063" cy="37591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6009">
                  <a:extLst>
                    <a:ext uri="{9D8B030D-6E8A-4147-A177-3AD203B41FA5}">
                      <a16:colId xmlns:a16="http://schemas.microsoft.com/office/drawing/2014/main" val="2847726826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36875865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620870056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548224107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854295933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787035452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83238796"/>
                    </a:ext>
                  </a:extLst>
                </a:gridCol>
              </a:tblGrid>
              <a:tr h="3759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i="1" dirty="0">
                          <a:effectLst/>
                        </a:rPr>
                        <a:t>T11 ohjata oppilasta käyttämään erilaisia malleja ilmiöiden kuvaamisessa ja selittämisessä sekä ennusteiden tekemisessä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i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</a:rPr>
                        <a:t>Mallien käyttäminen</a:t>
                      </a:r>
                      <a:endParaRPr lang="fi-FI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tietää, että fysiikan malli kuvaa todellisuutta tietyin rajoituksin.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tunnistaa erilaisia fysiikan malleja (esim. kuvaaja, laskukaava, aurinkokunnan malli, simulaatiot)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Oppilas osaa tulkita erilaisia malleja (esim. kuvaaja, laskukaava, aurinkokunnan malli, simulaatiot)</a:t>
                      </a:r>
                      <a:endParaRPr lang="fi-FI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dirty="0">
                          <a:effectLst/>
                        </a:rPr>
                        <a:t>Oppilas osaa käyttää yksinkertaisia malleja ja tehdä ennusteita sekä harjoittelee yksinkertaisten mallien muodostamista mittaustuloksista.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dirty="0">
                          <a:effectLst/>
                        </a:rPr>
                        <a:t>Oppilas osaa kuvata mallia ja nimetä mallin rajoituksia ja puutteita.</a:t>
                      </a:r>
                      <a:endParaRPr lang="fi-FI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muodostaa mallin mittaustulosten perusteella. </a:t>
                      </a:r>
                      <a:br>
                        <a:rPr lang="fi-FI" sz="1300" dirty="0">
                          <a:effectLst/>
                        </a:rPr>
                      </a:br>
                      <a:r>
                        <a:rPr lang="fi-FI" sz="1300" dirty="0">
                          <a:effectLst/>
                        </a:rPr>
                        <a:t>(esim. kuvaaja, animaatio, havainnollistava kuva)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arvioi itse muodostamansa mallin toimivuutta.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967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aitotasotaulukko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17777" y="1270861"/>
            <a:ext cx="3723608" cy="1488740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1723" y="2881308"/>
            <a:ext cx="1350935" cy="3550490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0999" y="1301858"/>
            <a:ext cx="3417015" cy="1100379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6497" y="2881306"/>
            <a:ext cx="1350935" cy="2031657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00419" y="1301857"/>
            <a:ext cx="1193371" cy="60443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0074" y="4943960"/>
            <a:ext cx="1167180" cy="61993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5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Tehtävä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 txBox="1">
            <a:spLocks/>
          </p:cNvSpPr>
          <p:nvPr/>
        </p:nvSpPr>
        <p:spPr>
          <a:xfrm>
            <a:off x="1031358" y="2326724"/>
            <a:ext cx="9307033" cy="1625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Keksi ryhmän kanssa koetehtävä</a:t>
            </a:r>
            <a:r>
              <a:rPr lang="fi-FI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/>
              </a:rPr>
              <a:t>annetusta sisällöstä ja tavoitteesta</a:t>
            </a:r>
            <a:endParaRPr kumimoji="0" lang="fi-FI" sz="44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7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 smtClean="0"/>
              <a:t>Kriteeriperustaisen arvioinnin kehittämisprosessi Jyväskylässä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Esimerkkinä kemian tavoite T6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7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0937" y="2452507"/>
            <a:ext cx="9144000" cy="1655762"/>
          </a:xfrm>
        </p:spPr>
        <p:txBody>
          <a:bodyPr>
            <a:normAutofit/>
          </a:bodyPr>
          <a:lstStyle/>
          <a:p>
            <a:r>
              <a:rPr lang="fi-FI" i="1" dirty="0" smtClean="0"/>
              <a:t> ”</a:t>
            </a:r>
            <a:r>
              <a:rPr lang="fi-FI" i="1" dirty="0"/>
              <a:t>ohjata oppilasta toteuttamaan kokeellisia tutkimuksia yhteistyössä muiden kanssa sekä työskentelemään turvallisesti ja johdonmukaisesti</a:t>
            </a:r>
            <a:r>
              <a:rPr lang="fi-FI" i="1" dirty="0" smtClean="0"/>
              <a:t>”</a:t>
            </a:r>
          </a:p>
          <a:p>
            <a:pPr algn="r"/>
            <a:r>
              <a:rPr lang="fi-FI" i="1" dirty="0" smtClean="0"/>
              <a:t>kemia T6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2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/>
          </p:nvPr>
        </p:nvGraphicFramePr>
        <p:xfrm>
          <a:off x="2032000" y="1301205"/>
          <a:ext cx="7255691" cy="483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uoli oikealle 5"/>
          <p:cNvSpPr/>
          <p:nvPr/>
        </p:nvSpPr>
        <p:spPr>
          <a:xfrm rot="16200000">
            <a:off x="2295798" y="3654334"/>
            <a:ext cx="3624942" cy="9927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Oppiminen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5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13509" y="222068"/>
          <a:ext cx="9483633" cy="5865223"/>
        </p:xfrm>
        <a:graphic>
          <a:graphicData uri="http://schemas.openxmlformats.org/drawingml/2006/table">
            <a:tbl>
              <a:tblPr firstRow="1" firstCol="1" bandRow="1"/>
              <a:tblGrid>
                <a:gridCol w="892511">
                  <a:extLst>
                    <a:ext uri="{9D8B030D-6E8A-4147-A177-3AD203B41FA5}">
                      <a16:colId xmlns:a16="http://schemas.microsoft.com/office/drawing/2014/main" val="12782754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1000910955"/>
                    </a:ext>
                  </a:extLst>
                </a:gridCol>
                <a:gridCol w="1315313">
                  <a:extLst>
                    <a:ext uri="{9D8B030D-6E8A-4147-A177-3AD203B41FA5}">
                      <a16:colId xmlns:a16="http://schemas.microsoft.com/office/drawing/2014/main" val="1109218761"/>
                    </a:ext>
                  </a:extLst>
                </a:gridCol>
                <a:gridCol w="1711844">
                  <a:extLst>
                    <a:ext uri="{9D8B030D-6E8A-4147-A177-3AD203B41FA5}">
                      <a16:colId xmlns:a16="http://schemas.microsoft.com/office/drawing/2014/main" val="570373182"/>
                    </a:ext>
                  </a:extLst>
                </a:gridCol>
                <a:gridCol w="1595512">
                  <a:extLst>
                    <a:ext uri="{9D8B030D-6E8A-4147-A177-3AD203B41FA5}">
                      <a16:colId xmlns:a16="http://schemas.microsoft.com/office/drawing/2014/main" val="2308442094"/>
                    </a:ext>
                  </a:extLst>
                </a:gridCol>
                <a:gridCol w="1329697">
                  <a:extLst>
                    <a:ext uri="{9D8B030D-6E8A-4147-A177-3AD203B41FA5}">
                      <a16:colId xmlns:a16="http://schemas.microsoft.com/office/drawing/2014/main" val="2465422767"/>
                    </a:ext>
                  </a:extLst>
                </a:gridCol>
                <a:gridCol w="1324069">
                  <a:extLst>
                    <a:ext uri="{9D8B030D-6E8A-4147-A177-3AD203B41FA5}">
                      <a16:colId xmlns:a16="http://schemas.microsoft.com/office/drawing/2014/main" val="1236630383"/>
                    </a:ext>
                  </a:extLst>
                </a:gridCol>
              </a:tblGrid>
              <a:tr h="241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kemia T6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Muistaa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Ymmärtää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Soveltaa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Luoda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2489"/>
                  </a:ext>
                </a:extLst>
              </a:tr>
              <a:tr h="1427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Faktatieto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41921"/>
                  </a:ext>
                </a:extLst>
              </a:tr>
              <a:tr h="1249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Käsitetieto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51718"/>
                  </a:ext>
                </a:extLst>
              </a:tr>
              <a:tr h="1963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Menetelmä-tieto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4620"/>
                  </a:ext>
                </a:extLst>
              </a:tr>
              <a:tr h="983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Metakogni-tiivinen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tieto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24" marR="50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4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1|0.2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5563</Words>
  <Application>Microsoft Office PowerPoint</Application>
  <PresentationFormat>Widescreen</PresentationFormat>
  <Paragraphs>1242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Times New Roman</vt:lpstr>
      <vt:lpstr>Wingdings</vt:lpstr>
      <vt:lpstr>Wingdings 2</vt:lpstr>
      <vt:lpstr>Office Theme</vt:lpstr>
      <vt:lpstr>View</vt:lpstr>
      <vt:lpstr>Office-teema</vt:lpstr>
      <vt:lpstr>Demo 7</vt:lpstr>
      <vt:lpstr>Tavoite, sisältö, arviointi</vt:lpstr>
      <vt:lpstr>Jyväskylän malli</vt:lpstr>
      <vt:lpstr>Taitotasotaulukon taustoja</vt:lpstr>
      <vt:lpstr>PowerPoint Presentation</vt:lpstr>
      <vt:lpstr>Kriteeriperustaisen arvioinnin kehittämisprosessi Jyväskylässä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Tehtävä</vt:lpstr>
      <vt:lpstr>Tehtävä 2.0</vt:lpstr>
      <vt:lpstr>PowerPoint Presentation</vt:lpstr>
      <vt:lpstr>PowerPoint Presentation</vt:lpstr>
      <vt:lpstr>Mitä tavoitetta tässä harjoitellaan?</vt:lpstr>
      <vt:lpstr>Mitä tavoitetta tässä harjoitellaan?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1</dc:title>
  <dc:creator>Ketonen, Laura</dc:creator>
  <cp:lastModifiedBy>Ketonen, Laura</cp:lastModifiedBy>
  <cp:revision>273</cp:revision>
  <dcterms:created xsi:type="dcterms:W3CDTF">2018-08-01T08:31:48Z</dcterms:created>
  <dcterms:modified xsi:type="dcterms:W3CDTF">2018-11-02T05:22:41Z</dcterms:modified>
</cp:coreProperties>
</file>