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6966FE-6BE4-495B-8EF0-7218FBE0DE3D}" type="datetimeFigureOut">
              <a:rPr lang="sv-FI" smtClean="0"/>
              <a:pPr/>
              <a:t>5.12.2016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AC44B9-A333-4D79-92B7-883ADAF378A4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0"/>
            <a:ext cx="8064896" cy="836712"/>
          </a:xfrm>
        </p:spPr>
        <p:txBody>
          <a:bodyPr/>
          <a:lstStyle/>
          <a:p>
            <a:r>
              <a:rPr lang="sv-FI" dirty="0" smtClean="0"/>
              <a:t>Den nya industriella världen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286000" y="0"/>
            <a:ext cx="6172200" cy="836712"/>
          </a:xfrm>
        </p:spPr>
        <p:txBody>
          <a:bodyPr/>
          <a:lstStyle/>
          <a:p>
            <a:endParaRPr lang="sv-FI" dirty="0"/>
          </a:p>
        </p:txBody>
      </p:sp>
      <p:pic>
        <p:nvPicPr>
          <p:cNvPr id="4" name="Bildobjekt 3" descr="r052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124744"/>
            <a:ext cx="3820160" cy="28651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52736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 descr="hs9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86290"/>
            <a:ext cx="3711970" cy="2871710"/>
          </a:xfrm>
          <a:prstGeom prst="rect">
            <a:avLst/>
          </a:prstGeom>
        </p:spPr>
      </p:pic>
      <p:pic>
        <p:nvPicPr>
          <p:cNvPr id="7" name="Bildobjekt 6" descr="Hine_mill_boys_1909_Ga_dbloc_siz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010025"/>
            <a:ext cx="4271963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Uppgift!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Undervisa varandra i små grupper om innehållet på s. 58–62!</a:t>
            </a:r>
            <a:endParaRPr lang="sv-FI" dirty="0"/>
          </a:p>
        </p:txBody>
      </p:sp>
      <p:pic>
        <p:nvPicPr>
          <p:cNvPr id="4" name="Bildobjekt 3" descr="schoolteacher_battleaxe_small_1184106138_57601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564904"/>
            <a:ext cx="4064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Arbetarna organiserar sig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sv-FI" dirty="0" smtClean="0"/>
          </a:p>
          <a:p>
            <a:endParaRPr lang="sv-FI" dirty="0"/>
          </a:p>
        </p:txBody>
      </p:sp>
      <p:pic>
        <p:nvPicPr>
          <p:cNvPr id="4" name="Bildobjekt 3" descr="pic_g_590p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493000" cy="500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 descr="uwd0pV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4966335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sv-FI" dirty="0" smtClean="0"/>
              <a:t>I mitten av 1800-talet grundades de första </a:t>
            </a:r>
            <a:r>
              <a:rPr lang="sv-FI" u="sng" dirty="0" smtClean="0"/>
              <a:t>fackföreningarna</a:t>
            </a:r>
            <a:r>
              <a:rPr lang="sv-FI" dirty="0" smtClean="0"/>
              <a:t> i Storbritannien</a:t>
            </a:r>
          </a:p>
          <a:p>
            <a:pPr lvl="1"/>
            <a:r>
              <a:rPr lang="sv-FI" dirty="0" smtClean="0"/>
              <a:t>Krav: </a:t>
            </a:r>
            <a:r>
              <a:rPr lang="sv-FI" u="sng" dirty="0" smtClean="0"/>
              <a:t>bättre löner</a:t>
            </a:r>
            <a:r>
              <a:rPr lang="sv-FI" dirty="0" smtClean="0"/>
              <a:t> och kortare </a:t>
            </a:r>
            <a:r>
              <a:rPr lang="sv-FI" u="sng" dirty="0" smtClean="0"/>
              <a:t>arbetstider</a:t>
            </a:r>
          </a:p>
          <a:p>
            <a:endParaRPr lang="sv-FI" u="sng" dirty="0" smtClean="0"/>
          </a:p>
          <a:p>
            <a:r>
              <a:rPr lang="sv-FI" dirty="0" smtClean="0"/>
              <a:t>Många arbetare tog till sig </a:t>
            </a:r>
            <a:r>
              <a:rPr lang="sv-FI" u="sng" dirty="0" smtClean="0"/>
              <a:t>Karl Marx</a:t>
            </a:r>
            <a:r>
              <a:rPr lang="sv-FI" dirty="0" smtClean="0"/>
              <a:t> idéer om </a:t>
            </a:r>
            <a:r>
              <a:rPr lang="sv-FI" u="sng" dirty="0" smtClean="0"/>
              <a:t>socialism</a:t>
            </a:r>
            <a:r>
              <a:rPr lang="sv-FI" dirty="0" smtClean="0"/>
              <a:t> och krävde förbättringar i arbetsförhållandena</a:t>
            </a:r>
            <a:endParaRPr lang="sv-FI" u="sng" dirty="0" smtClean="0"/>
          </a:p>
          <a:p>
            <a:pPr lvl="1"/>
            <a:r>
              <a:rPr lang="sv-FI" u="sng" dirty="0" smtClean="0"/>
              <a:t>Kommunister</a:t>
            </a:r>
            <a:r>
              <a:rPr lang="sv-FI" dirty="0" smtClean="0"/>
              <a:t> -&gt; ville göra revolution</a:t>
            </a:r>
            <a:endParaRPr lang="sv-FI" u="sng" dirty="0" smtClean="0"/>
          </a:p>
          <a:p>
            <a:pPr lvl="1"/>
            <a:r>
              <a:rPr lang="sv-FI" u="sng" dirty="0" smtClean="0"/>
              <a:t>Socialdemokrater</a:t>
            </a:r>
            <a:r>
              <a:rPr lang="sv-FI" dirty="0" smtClean="0"/>
              <a:t> -&gt; ville få till stånd förändringar på fredlig väg</a:t>
            </a:r>
          </a:p>
          <a:p>
            <a:endParaRPr lang="sv-FI" dirty="0" smtClean="0"/>
          </a:p>
          <a:p>
            <a:r>
              <a:rPr lang="sv-FI" dirty="0" smtClean="0"/>
              <a:t>På 1800-talet grundades också de första </a:t>
            </a:r>
            <a:r>
              <a:rPr lang="sv-FI" u="sng" dirty="0" smtClean="0"/>
              <a:t>arbetarpartierna</a:t>
            </a:r>
            <a:r>
              <a:rPr lang="sv-FI" dirty="0" smtClean="0"/>
              <a:t> i Europa</a:t>
            </a:r>
          </a:p>
          <a:p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Uppg.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Läs s. 58-63</a:t>
            </a:r>
          </a:p>
          <a:p>
            <a:endParaRPr lang="sv-FI" dirty="0" smtClean="0"/>
          </a:p>
          <a:p>
            <a:r>
              <a:rPr lang="sv-FI" dirty="0" smtClean="0"/>
              <a:t>Gör uppg. 1, 4, 5</a:t>
            </a:r>
          </a:p>
          <a:p>
            <a:endParaRPr lang="sv-FI" dirty="0" smtClean="0"/>
          </a:p>
          <a:p>
            <a:r>
              <a:rPr lang="sv-FI" dirty="0" smtClean="0"/>
              <a:t>Uppg. 6 är frivillig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Borgerskapets århundrade</a:t>
            </a:r>
            <a:endParaRPr lang="sv-FI" dirty="0"/>
          </a:p>
        </p:txBody>
      </p:sp>
      <p:pic>
        <p:nvPicPr>
          <p:cNvPr id="4" name="Platshållare för innehåll 3" descr="tableau-en-omnibus-rambuteau-francs-bourgeoi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6837807" cy="4149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A_IMGZOO_2010091008531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08720"/>
            <a:ext cx="6277417" cy="4560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Borgarna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I och med industrialiseringen ändrades ståndssamhället till ett </a:t>
            </a:r>
            <a:r>
              <a:rPr lang="sv-FI" u="sng" dirty="0" smtClean="0"/>
              <a:t>klassamhälle</a:t>
            </a:r>
          </a:p>
          <a:p>
            <a:endParaRPr lang="sv-FI" u="sng" dirty="0" smtClean="0"/>
          </a:p>
          <a:p>
            <a:r>
              <a:rPr lang="sv-FI" dirty="0" smtClean="0"/>
              <a:t>Många i </a:t>
            </a:r>
            <a:r>
              <a:rPr lang="sv-FI" u="sng" dirty="0" smtClean="0"/>
              <a:t>borgerskapet </a:t>
            </a:r>
            <a:r>
              <a:rPr lang="sv-FI" dirty="0" smtClean="0"/>
              <a:t>blev </a:t>
            </a:r>
            <a:r>
              <a:rPr lang="sv-FI" u="sng" dirty="0" smtClean="0"/>
              <a:t>förmögna</a:t>
            </a:r>
            <a:r>
              <a:rPr lang="sv-FI" dirty="0" smtClean="0"/>
              <a:t> och fick </a:t>
            </a:r>
            <a:r>
              <a:rPr lang="sv-FI" u="sng" dirty="0" smtClean="0"/>
              <a:t>inflytande i samhället</a:t>
            </a:r>
          </a:p>
          <a:p>
            <a:endParaRPr lang="sv-FI" dirty="0" smtClean="0"/>
          </a:p>
          <a:p>
            <a:r>
              <a:rPr lang="sv-FI" dirty="0" smtClean="0"/>
              <a:t>Ideal: </a:t>
            </a:r>
            <a:r>
              <a:rPr lang="sv-FI" u="sng" dirty="0" smtClean="0"/>
              <a:t>Liberalismen</a:t>
            </a:r>
            <a:r>
              <a:rPr lang="sv-FI" dirty="0" smtClean="0"/>
              <a:t> och att bli rik på </a:t>
            </a:r>
            <a:r>
              <a:rPr lang="sv-FI" u="sng" dirty="0" smtClean="0"/>
              <a:t>eget och flitigt arbete</a:t>
            </a:r>
          </a:p>
          <a:p>
            <a:endParaRPr lang="sv-FI" u="sng" dirty="0" smtClean="0"/>
          </a:p>
          <a:p>
            <a:r>
              <a:rPr lang="sv-FI" dirty="0" smtClean="0"/>
              <a:t>Borgarna hängav sig åt </a:t>
            </a:r>
            <a:r>
              <a:rPr lang="sv-FI" u="sng" dirty="0" smtClean="0"/>
              <a:t>konsumtionskultur</a:t>
            </a:r>
            <a:endParaRPr lang="sv-FI" dirty="0" smtClean="0"/>
          </a:p>
          <a:p>
            <a:endParaRPr lang="sv-FI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Ice_crus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221088"/>
            <a:ext cx="2265680" cy="2489200"/>
          </a:xfrm>
          <a:prstGeom prst="rect">
            <a:avLst/>
          </a:prstGeom>
        </p:spPr>
      </p:pic>
      <p:pic>
        <p:nvPicPr>
          <p:cNvPr id="5" name="Bildobjekt 4" descr="8552496_f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32656"/>
            <a:ext cx="2426970" cy="3393091"/>
          </a:xfrm>
          <a:prstGeom prst="rect">
            <a:avLst/>
          </a:prstGeom>
        </p:spPr>
      </p:pic>
      <p:pic>
        <p:nvPicPr>
          <p:cNvPr id="6" name="Bildobjekt 5" descr="08126v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933056"/>
            <a:ext cx="2198751" cy="2734628"/>
          </a:xfrm>
          <a:prstGeom prst="rect">
            <a:avLst/>
          </a:prstGeom>
        </p:spPr>
      </p:pic>
      <p:pic>
        <p:nvPicPr>
          <p:cNvPr id="7" name="Bildobjekt 6" descr="StGeorgesCycles_inkblues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548680"/>
            <a:ext cx="2336235" cy="3285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Uppg.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Lista positiva och negativa saker med industrialiseringen utifrån s. 68</a:t>
            </a:r>
          </a:p>
          <a:p>
            <a:endParaRPr lang="sv-FI" dirty="0" smtClean="0"/>
          </a:p>
          <a:p>
            <a:r>
              <a:rPr lang="sv-FI" dirty="0" smtClean="0"/>
              <a:t>Läxa: Läs s. 64-69 och gör uppg. 1 – 4a)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r>
              <a:rPr lang="sv-FI" dirty="0" smtClean="0"/>
              <a:t>Början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3744416"/>
          </a:xfrm>
        </p:spPr>
        <p:txBody>
          <a:bodyPr/>
          <a:lstStyle/>
          <a:p>
            <a:r>
              <a:rPr lang="sv-FI" dirty="0" smtClean="0"/>
              <a:t>Industrialiseringen började i </a:t>
            </a:r>
            <a:r>
              <a:rPr lang="sv-FI" u="sng" dirty="0" smtClean="0"/>
              <a:t>Storbritannien</a:t>
            </a:r>
          </a:p>
          <a:p>
            <a:endParaRPr lang="sv-FI" dirty="0" smtClean="0"/>
          </a:p>
          <a:p>
            <a:r>
              <a:rPr lang="sv-FI" dirty="0" smtClean="0"/>
              <a:t>Orsakerna var att det i SB fanns:</a:t>
            </a:r>
          </a:p>
          <a:p>
            <a:pPr lvl="1"/>
            <a:r>
              <a:rPr lang="sv-FI" u="sng" dirty="0" smtClean="0"/>
              <a:t>Pengar</a:t>
            </a:r>
          </a:p>
          <a:p>
            <a:pPr lvl="1"/>
            <a:r>
              <a:rPr lang="sv-FI" u="sng" dirty="0" smtClean="0"/>
              <a:t>Arbetskraft</a:t>
            </a:r>
          </a:p>
          <a:p>
            <a:pPr lvl="1"/>
            <a:r>
              <a:rPr lang="sv-FI" u="sng" dirty="0" smtClean="0"/>
              <a:t>Råvaror</a:t>
            </a:r>
          </a:p>
          <a:p>
            <a:pPr lvl="1"/>
            <a:r>
              <a:rPr lang="sv-FI" u="sng" dirty="0" smtClean="0"/>
              <a:t>Uppfinningsrika företagare</a:t>
            </a:r>
          </a:p>
          <a:p>
            <a:pPr>
              <a:buNone/>
            </a:pPr>
            <a:endParaRPr lang="sv-FI" dirty="0" smtClean="0"/>
          </a:p>
          <a:p>
            <a:endParaRPr lang="sv-FI" dirty="0" smtClean="0"/>
          </a:p>
        </p:txBody>
      </p:sp>
      <p:pic>
        <p:nvPicPr>
          <p:cNvPr id="4" name="Bildobjekt 3" descr="Spinning_jen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700808"/>
            <a:ext cx="2352980" cy="1942460"/>
          </a:xfrm>
          <a:prstGeom prst="rect">
            <a:avLst/>
          </a:prstGeom>
        </p:spPr>
      </p:pic>
      <p:pic>
        <p:nvPicPr>
          <p:cNvPr id="5" name="Bildobjekt 4" descr="Dore_Lon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714750"/>
            <a:ext cx="3776663" cy="3195638"/>
          </a:xfrm>
          <a:prstGeom prst="rect">
            <a:avLst/>
          </a:prstGeom>
        </p:spPr>
      </p:pic>
      <p:pic>
        <p:nvPicPr>
          <p:cNvPr id="6" name="Bildobjekt 5" descr="1280px-Flag_of_the_United_Kingdom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60648"/>
            <a:ext cx="1944216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Industrialiseringen gjorde att man kunde producera varor </a:t>
            </a:r>
            <a:r>
              <a:rPr lang="sv-FI" u="sng" dirty="0" smtClean="0"/>
              <a:t>effektivare</a:t>
            </a:r>
            <a:r>
              <a:rPr lang="sv-FI" dirty="0" smtClean="0"/>
              <a:t> och </a:t>
            </a:r>
            <a:r>
              <a:rPr lang="sv-FI" u="sng" dirty="0" smtClean="0"/>
              <a:t>snabbare</a:t>
            </a:r>
            <a:endParaRPr lang="sv-FI" u="sng" dirty="0"/>
          </a:p>
        </p:txBody>
      </p:sp>
      <p:pic>
        <p:nvPicPr>
          <p:cNvPr id="4" name="Picture 8" descr="ox_car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3820160" cy="2865120"/>
          </a:xfrm>
          <a:prstGeom prst="rect">
            <a:avLst/>
          </a:prstGeom>
        </p:spPr>
      </p:pic>
      <p:pic>
        <p:nvPicPr>
          <p:cNvPr id="5" name="Picture 9" descr="steam trai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564904"/>
            <a:ext cx="3759200" cy="278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Många nya uppfinningar bidrog till </a:t>
            </a:r>
            <a:r>
              <a:rPr lang="sv-FI" u="sng" dirty="0" smtClean="0"/>
              <a:t>massproduktion</a:t>
            </a:r>
          </a:p>
          <a:p>
            <a:endParaRPr lang="sv-FI" u="sng" dirty="0" smtClean="0"/>
          </a:p>
          <a:p>
            <a:endParaRPr lang="sv-FI" u="sng" dirty="0"/>
          </a:p>
        </p:txBody>
      </p:sp>
      <p:pic>
        <p:nvPicPr>
          <p:cNvPr id="4" name="Bildobjekt 3" descr="917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3108389" cy="2328291"/>
          </a:xfrm>
          <a:prstGeom prst="rect">
            <a:avLst/>
          </a:prstGeom>
        </p:spPr>
      </p:pic>
      <p:pic>
        <p:nvPicPr>
          <p:cNvPr id="5" name="Bildobjekt 4" descr="640px-Gluehlampe_01_KM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737686"/>
            <a:ext cx="1341120" cy="2227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08112"/>
          </a:xfrm>
        </p:spPr>
        <p:txBody>
          <a:bodyPr/>
          <a:lstStyle/>
          <a:p>
            <a:r>
              <a:rPr lang="fi-FI" dirty="0" err="1" smtClean="0"/>
              <a:t>Industrialiseringen</a:t>
            </a:r>
            <a:r>
              <a:rPr lang="fi-FI" dirty="0" smtClean="0"/>
              <a:t> </a:t>
            </a:r>
            <a:r>
              <a:rPr lang="fi-FI" dirty="0" err="1" smtClean="0"/>
              <a:t>förändrar</a:t>
            </a:r>
            <a:r>
              <a:rPr lang="fi-FI" dirty="0" smtClean="0"/>
              <a:t> </a:t>
            </a:r>
            <a:r>
              <a:rPr lang="fi-FI" dirty="0" err="1" smtClean="0"/>
              <a:t>världen</a:t>
            </a:r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164"/>
            <a:ext cx="3648456" cy="268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35882"/>
            <a:ext cx="4953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" y="4189909"/>
            <a:ext cx="4374547" cy="263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14" y="4077072"/>
            <a:ext cx="4109371" cy="266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Kommunikationer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Tack</a:t>
            </a:r>
            <a:r>
              <a:rPr lang="fi-FI" dirty="0" smtClean="0"/>
              <a:t> </a:t>
            </a:r>
            <a:r>
              <a:rPr lang="fi-FI" dirty="0" err="1" smtClean="0"/>
              <a:t>vare</a:t>
            </a:r>
            <a:r>
              <a:rPr lang="fi-FI" dirty="0" smtClean="0"/>
              <a:t> </a:t>
            </a:r>
            <a:r>
              <a:rPr lang="fi-FI" u="sng" dirty="0" err="1" smtClean="0"/>
              <a:t>nya</a:t>
            </a:r>
            <a:r>
              <a:rPr lang="fi-FI" u="sng" dirty="0" smtClean="0"/>
              <a:t> </a:t>
            </a:r>
            <a:r>
              <a:rPr lang="fi-FI" u="sng" dirty="0" err="1" smtClean="0"/>
              <a:t>transpostmedel</a:t>
            </a:r>
            <a:r>
              <a:rPr lang="fi-FI" dirty="0" smtClean="0"/>
              <a:t> </a:t>
            </a:r>
            <a:r>
              <a:rPr lang="fi-FI" dirty="0" err="1" smtClean="0"/>
              <a:t>såsom</a:t>
            </a:r>
            <a:r>
              <a:rPr lang="fi-FI" dirty="0" smtClean="0"/>
              <a:t> </a:t>
            </a:r>
            <a:r>
              <a:rPr lang="fi-FI" u="sng" dirty="0" err="1" smtClean="0"/>
              <a:t>ångfartyg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err="1" smtClean="0"/>
              <a:t>ånglok</a:t>
            </a:r>
            <a:r>
              <a:rPr lang="fi-FI" dirty="0" smtClean="0"/>
              <a:t> </a:t>
            </a:r>
            <a:r>
              <a:rPr lang="fi-FI" dirty="0" err="1" smtClean="0"/>
              <a:t>kunde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färdas</a:t>
            </a:r>
            <a:r>
              <a:rPr lang="fi-FI" dirty="0" smtClean="0"/>
              <a:t> </a:t>
            </a:r>
            <a:r>
              <a:rPr lang="fi-FI" dirty="0" err="1" smtClean="0"/>
              <a:t>snabbare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87" y="2542604"/>
            <a:ext cx="6352508" cy="412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/>
          <a:lstStyle/>
          <a:p>
            <a:r>
              <a:rPr lang="fi-FI" dirty="0" err="1" smtClean="0"/>
              <a:t>Tävlan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fi-FI" dirty="0" err="1" smtClean="0"/>
              <a:t>Länder</a:t>
            </a:r>
            <a:r>
              <a:rPr lang="fi-FI" dirty="0" smtClean="0"/>
              <a:t> </a:t>
            </a:r>
            <a:r>
              <a:rPr lang="fi-FI" dirty="0" err="1" smtClean="0"/>
              <a:t>började</a:t>
            </a:r>
            <a:r>
              <a:rPr lang="fi-FI" dirty="0" smtClean="0"/>
              <a:t> </a:t>
            </a:r>
            <a:r>
              <a:rPr lang="fi-FI" u="sng" dirty="0" err="1" smtClean="0"/>
              <a:t>tävla</a:t>
            </a:r>
            <a:r>
              <a:rPr lang="fi-FI" u="sng" dirty="0" smtClean="0"/>
              <a:t> </a:t>
            </a:r>
            <a:r>
              <a:rPr lang="fi-FI" u="sng" dirty="0" err="1" smtClean="0"/>
              <a:t>sinsemellan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vem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hade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u="sng" dirty="0" err="1" smtClean="0"/>
              <a:t>största</a:t>
            </a:r>
            <a:r>
              <a:rPr lang="fi-FI" u="sng" dirty="0" smtClean="0"/>
              <a:t> </a:t>
            </a:r>
            <a:r>
              <a:rPr lang="fi-FI" u="sng" dirty="0" err="1" smtClean="0"/>
              <a:t>industriella</a:t>
            </a:r>
            <a:r>
              <a:rPr lang="fi-FI" u="sng" dirty="0" smtClean="0"/>
              <a:t> </a:t>
            </a:r>
            <a:r>
              <a:rPr lang="fi-FI" u="sng" dirty="0" err="1" smtClean="0"/>
              <a:t>produktionen</a:t>
            </a:r>
            <a:endParaRPr lang="fi-FI" u="sng" dirty="0" smtClean="0"/>
          </a:p>
          <a:p>
            <a:endParaRPr lang="fi-FI" u="sng" dirty="0"/>
          </a:p>
          <a:p>
            <a:r>
              <a:rPr lang="fi-FI" dirty="0" err="1" smtClean="0"/>
              <a:t>Nya</a:t>
            </a:r>
            <a:r>
              <a:rPr lang="fi-FI" dirty="0" smtClean="0"/>
              <a:t> </a:t>
            </a:r>
            <a:r>
              <a:rPr lang="fi-FI" dirty="0" err="1" smtClean="0"/>
              <a:t>stora</a:t>
            </a:r>
            <a:r>
              <a:rPr lang="fi-FI" dirty="0" smtClean="0"/>
              <a:t> </a:t>
            </a:r>
            <a:r>
              <a:rPr lang="fi-FI" dirty="0" err="1" smtClean="0"/>
              <a:t>industriländer</a:t>
            </a:r>
            <a:r>
              <a:rPr lang="fi-FI" dirty="0" smtClean="0"/>
              <a:t> </a:t>
            </a:r>
            <a:r>
              <a:rPr lang="fi-FI" dirty="0" err="1" smtClean="0"/>
              <a:t>förutom</a:t>
            </a:r>
            <a:r>
              <a:rPr lang="fi-FI" dirty="0" smtClean="0"/>
              <a:t> </a:t>
            </a:r>
            <a:r>
              <a:rPr lang="fi-FI" dirty="0" err="1" smtClean="0"/>
              <a:t>Storbritannien</a:t>
            </a:r>
            <a:r>
              <a:rPr lang="fi-FI" dirty="0" smtClean="0"/>
              <a:t> </a:t>
            </a:r>
            <a:r>
              <a:rPr lang="fi-FI" dirty="0" err="1" smtClean="0"/>
              <a:t>blev</a:t>
            </a:r>
            <a:r>
              <a:rPr lang="fi-FI" dirty="0" smtClean="0"/>
              <a:t>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  <a:r>
              <a:rPr lang="fi-FI" u="sng" dirty="0" smtClean="0"/>
              <a:t>USA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u="sng" dirty="0" err="1" smtClean="0"/>
              <a:t>Tyskland</a:t>
            </a:r>
            <a:endParaRPr lang="fi-FI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114246"/>
            <a:ext cx="4730906" cy="371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56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Följder</a:t>
            </a:r>
            <a:r>
              <a:rPr lang="fi-FI" dirty="0" smtClean="0"/>
              <a:t> av </a:t>
            </a:r>
            <a:r>
              <a:rPr lang="fi-FI" dirty="0" err="1" smtClean="0"/>
              <a:t>industrialiseringen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u="sng" dirty="0" err="1" smtClean="0"/>
              <a:t>Befolkningsökning</a:t>
            </a:r>
            <a:endParaRPr lang="fi-FI" u="sng" dirty="0" smtClean="0"/>
          </a:p>
          <a:p>
            <a:endParaRPr lang="fi-FI" dirty="0"/>
          </a:p>
          <a:p>
            <a:r>
              <a:rPr lang="fi-FI" u="sng" dirty="0" err="1" smtClean="0"/>
              <a:t>Urbanisering</a:t>
            </a:r>
            <a:endParaRPr lang="fi-FI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237037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32454"/>
            <a:ext cx="4210050" cy="32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7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/>
          <a:lstStyle/>
          <a:p>
            <a:r>
              <a:rPr lang="sv-FI" dirty="0" smtClean="0"/>
              <a:t>Industriarbetarnas liv</a:t>
            </a:r>
            <a:endParaRPr lang="sv-FI" dirty="0"/>
          </a:p>
        </p:txBody>
      </p:sp>
      <p:pic>
        <p:nvPicPr>
          <p:cNvPr id="4" name="Platshållare för innehåll 3" descr="Industriella_revolutionen_s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2895600" cy="2895600"/>
          </a:xfrm>
        </p:spPr>
      </p:pic>
      <p:pic>
        <p:nvPicPr>
          <p:cNvPr id="5" name="Bildobjekt 4" descr="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908720"/>
            <a:ext cx="3810000" cy="2857500"/>
          </a:xfrm>
          <a:prstGeom prst="rect">
            <a:avLst/>
          </a:prstGeom>
        </p:spPr>
      </p:pic>
      <p:pic>
        <p:nvPicPr>
          <p:cNvPr id="6" name="Bildobjekt 5" descr="women and child in mill behind machin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005064"/>
            <a:ext cx="3590925" cy="2718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168</TotalTime>
  <Words>243</Words>
  <Application>Microsoft Office PowerPoint</Application>
  <PresentationFormat>Näytössä katseltava diaesitys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Burspråk</vt:lpstr>
      <vt:lpstr>Den nya industriella världen</vt:lpstr>
      <vt:lpstr>Början</vt:lpstr>
      <vt:lpstr>PowerPoint-esitys</vt:lpstr>
      <vt:lpstr>PowerPoint-esitys</vt:lpstr>
      <vt:lpstr>Industrialiseringen förändrar världen</vt:lpstr>
      <vt:lpstr>Kommunikationer</vt:lpstr>
      <vt:lpstr>Tävlan</vt:lpstr>
      <vt:lpstr>Följder av industrialiseringen</vt:lpstr>
      <vt:lpstr>Industriarbetarnas liv</vt:lpstr>
      <vt:lpstr>Uppgift!</vt:lpstr>
      <vt:lpstr>Arbetarna organiserar sig</vt:lpstr>
      <vt:lpstr>PowerPoint-esitys</vt:lpstr>
      <vt:lpstr>PowerPoint-esitys</vt:lpstr>
      <vt:lpstr>Uppg.</vt:lpstr>
      <vt:lpstr>Borgerskapets århundrade</vt:lpstr>
      <vt:lpstr>PowerPoint-esitys</vt:lpstr>
      <vt:lpstr>Borgarna</vt:lpstr>
      <vt:lpstr>PowerPoint-esitys</vt:lpstr>
      <vt:lpstr>Uppg.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nya industriella världen</dc:title>
  <dc:creator>Christian</dc:creator>
  <cp:lastModifiedBy>Nylund Christian</cp:lastModifiedBy>
  <cp:revision>22</cp:revision>
  <dcterms:created xsi:type="dcterms:W3CDTF">2014-10-26T18:36:30Z</dcterms:created>
  <dcterms:modified xsi:type="dcterms:W3CDTF">2016-12-05T08:04:49Z</dcterms:modified>
</cp:coreProperties>
</file>