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3" r:id="rId2"/>
    <p:sldId id="265" r:id="rId3"/>
    <p:sldId id="264" r:id="rId4"/>
    <p:sldId id="260" r:id="rId5"/>
    <p:sldId id="256" r:id="rId6"/>
    <p:sldId id="258" r:id="rId7"/>
    <p:sldId id="262"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86" d="100"/>
          <a:sy n="86" d="100"/>
        </p:scale>
        <p:origin x="514"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i-FI"/>
              <a:t>Muokkaa perustyyl. napsautt.</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1/31/2022</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i-FI"/>
              <a:t>Muokkaa perustyyl. napsautt.</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923A1CC3-2375-41D4-9E03-427CAF2A4C1A}" type="datetimeFigureOut">
              <a:rPr lang="en-US" dirty="0"/>
              <a:t>1/31/2022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Otsikko ja kuvateksti">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i-FI"/>
              <a:t>Muokkaa perustyyl. napsautt.</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AFF16868-8199-4C2C-A5B1-63AEE139F88E}" type="datetimeFigureOut">
              <a:rPr lang="en-US" dirty="0"/>
              <a:t>1/31/2022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Lainaus ja kuvateksti">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i-FI"/>
              <a:t>Muokkaa perustyyl. napsautt.</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AAD9FF7F-6988-44CC-821B-644E70CD2F73}" type="datetimeFigureOut">
              <a:rPr lang="en-US" dirty="0"/>
              <a:t>1/31/2022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imikortti">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i-FI"/>
              <a:t>Muokkaa perustyyl. napsautt.</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5C12C299-16B2-4475-990D-751901EACC14}" type="datetimeFigureOut">
              <a:rPr lang="en-US" dirty="0"/>
              <a:t>1/31/2022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i-FI"/>
              <a:t>Muokkaa perustyyl. napsautt.</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1/31/2022</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i-FI"/>
              <a:t>Muokkaa perustyyl. napsautt.</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1/31/2022</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i-FI"/>
              <a:t>Muokkaa perustyyl. napsautt.</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1/31/2022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i-FI"/>
              <a:t>Muokkaa perustyyl. napsautt.</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1/31/2022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1/31/2022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i-FI"/>
              <a:t>Muokkaa perustyyl. napsautt.</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F34E6425-0181-43F2-84FC-787E803FD2F8}" type="datetimeFigureOut">
              <a:rPr lang="en-US" dirty="0"/>
              <a:t>1/31/2022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1/31/2022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perustyyl. napsautt.</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1/31/2022</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i-FI"/>
              <a:t>Muokkaa perustyyl. napsautt.</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1/31/2022</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1/31/2022</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i-FI"/>
              <a:t>Muokkaa perustyyl. napsautt.</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76E86A4C-8E40-4F87-A4F0-01A0687C5742}" type="datetimeFigureOut">
              <a:rPr lang="en-US" dirty="0"/>
              <a:t>1/31/2022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i-FI"/>
              <a:t>Muokkaa perustyyl. napsautt.</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i-FI"/>
              <a:t>Lisää kuva napsauttamalla kuvaketta</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35E72C73-2D91-4E12-BA25-F0AA0C03599B}" type="datetimeFigureOut">
              <a:rPr lang="en-US" dirty="0"/>
              <a:t>1/31/2022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i-FI"/>
              <a:t>Muokkaa perustyyl. napsautt.</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1/31/2022</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verneri.net/yleis/toimintakyvyn-nakokulma" TargetMode="External"/><Relationship Id="rId2" Type="http://schemas.openxmlformats.org/officeDocument/2006/relationships/hyperlink" Target="https://www.verneri.net/yleis/laaketieteellinen-nakokulma" TargetMode="External"/><Relationship Id="rId1" Type="http://schemas.openxmlformats.org/officeDocument/2006/relationships/slideLayout" Target="../slideLayouts/slideLayout2.xml"/><Relationship Id="rId5" Type="http://schemas.openxmlformats.org/officeDocument/2006/relationships/hyperlink" Target="https://www.verneri.net/yleis/kehitysvammaisuuden-maaritelmia" TargetMode="External"/><Relationship Id="rId4" Type="http://schemas.openxmlformats.org/officeDocument/2006/relationships/hyperlink" Target="https://www.verneri.net/yleis/sosiaalinen-nakokulm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www.kehitysvammaliitto.fi/myos-vaikeasti-kehitysvammainen-henkilo-haluaa-elaa-omannakoistaan-elamaa/"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638300" y="2529353"/>
            <a:ext cx="8915399" cy="1151467"/>
          </a:xfrm>
        </p:spPr>
        <p:txBody>
          <a:bodyPr/>
          <a:lstStyle/>
          <a:p>
            <a:r>
              <a:rPr lang="fi-FI" b="1" dirty="0"/>
              <a:t>KOGNITIIVINEN KEHITYS</a:t>
            </a:r>
            <a:endParaRPr lang="sv-FI" b="1" dirty="0"/>
          </a:p>
        </p:txBody>
      </p:sp>
      <p:sp>
        <p:nvSpPr>
          <p:cNvPr id="3" name="Alaotsikko 2"/>
          <p:cNvSpPr>
            <a:spLocks noGrp="1"/>
          </p:cNvSpPr>
          <p:nvPr>
            <p:ph type="subTitle" idx="1"/>
          </p:nvPr>
        </p:nvSpPr>
        <p:spPr>
          <a:xfrm>
            <a:off x="2589212" y="4328647"/>
            <a:ext cx="8915399" cy="471954"/>
          </a:xfrm>
        </p:spPr>
        <p:txBody>
          <a:bodyPr/>
          <a:lstStyle/>
          <a:p>
            <a:r>
              <a:rPr lang="fi-FI" dirty="0"/>
              <a:t>Leena Pirnes</a:t>
            </a:r>
            <a:endParaRPr lang="sv-FI" dirty="0"/>
          </a:p>
        </p:txBody>
      </p:sp>
    </p:spTree>
    <p:extLst>
      <p:ext uri="{BB962C8B-B14F-4D97-AF65-F5344CB8AC3E}">
        <p14:creationId xmlns:p14="http://schemas.microsoft.com/office/powerpoint/2010/main" val="759319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0EA1D2-E095-4AB8-BB6C-0768F96B0ACC}"/>
              </a:ext>
            </a:extLst>
          </p:cNvPr>
          <p:cNvSpPr>
            <a:spLocks noGrp="1"/>
          </p:cNvSpPr>
          <p:nvPr>
            <p:ph type="title"/>
          </p:nvPr>
        </p:nvSpPr>
        <p:spPr/>
        <p:txBody>
          <a:bodyPr/>
          <a:lstStyle/>
          <a:p>
            <a:r>
              <a:rPr lang="fi-FI" dirty="0"/>
              <a:t>KEHITYSVAMMAISUUDEN MÄÄRITTELY</a:t>
            </a:r>
          </a:p>
        </p:txBody>
      </p:sp>
      <p:sp>
        <p:nvSpPr>
          <p:cNvPr id="3" name="Sisällön paikkamerkki 2">
            <a:extLst>
              <a:ext uri="{FF2B5EF4-FFF2-40B4-BE49-F238E27FC236}">
                <a16:creationId xmlns:a16="http://schemas.microsoft.com/office/drawing/2014/main" id="{395FCE9E-A4B1-4E09-88F6-153B773716AE}"/>
              </a:ext>
            </a:extLst>
          </p:cNvPr>
          <p:cNvSpPr>
            <a:spLocks noGrp="1"/>
          </p:cNvSpPr>
          <p:nvPr>
            <p:ph idx="1"/>
          </p:nvPr>
        </p:nvSpPr>
        <p:spPr>
          <a:xfrm>
            <a:off x="452761" y="2603500"/>
            <a:ext cx="11594237" cy="4108018"/>
          </a:xfrm>
        </p:spPr>
        <p:txBody>
          <a:bodyPr>
            <a:normAutofit/>
          </a:bodyPr>
          <a:lstStyle/>
          <a:p>
            <a:r>
              <a:rPr lang="fi-FI" sz="2400" b="1" dirty="0"/>
              <a:t>Kehitysvammaisuus voidaan määritellä erilaisten näkökulmien kautta</a:t>
            </a:r>
          </a:p>
          <a:p>
            <a:pPr marL="0" indent="0">
              <a:buNone/>
            </a:pPr>
            <a:r>
              <a:rPr lang="fi-FI" dirty="0"/>
              <a:t>	 </a:t>
            </a:r>
            <a:r>
              <a:rPr lang="fi-FI" sz="2400" dirty="0">
                <a:sym typeface="Wingdings" panose="05000000000000000000" pitchFamily="2" charset="2"/>
              </a:rPr>
              <a:t> Lääketieteellinen näkökulma: </a:t>
            </a:r>
            <a:r>
              <a:rPr lang="fi-FI" sz="2000" dirty="0">
                <a:hlinkClick r:id="rId2"/>
              </a:rPr>
              <a:t>Lääketieteellinen näkökulma | verneri.net</a:t>
            </a:r>
            <a:endParaRPr lang="fi-FI" sz="2000" dirty="0"/>
          </a:p>
          <a:p>
            <a:pPr marL="0" indent="0">
              <a:buNone/>
            </a:pPr>
            <a:r>
              <a:rPr lang="fi-FI" sz="2400" dirty="0"/>
              <a:t>	</a:t>
            </a:r>
            <a:r>
              <a:rPr lang="fi-FI" sz="2400" dirty="0">
                <a:sym typeface="Wingdings" panose="05000000000000000000" pitchFamily="2" charset="2"/>
              </a:rPr>
              <a:t> Toimintakyvyn näkökulma: </a:t>
            </a:r>
            <a:r>
              <a:rPr lang="fi-FI" sz="2000" dirty="0">
                <a:hlinkClick r:id="rId3"/>
              </a:rPr>
              <a:t>Toimintakyvyn näkökulma | verneri.net</a:t>
            </a:r>
            <a:endParaRPr lang="fi-FI" sz="2000" dirty="0"/>
          </a:p>
          <a:p>
            <a:pPr marL="0" indent="0">
              <a:buNone/>
            </a:pPr>
            <a:r>
              <a:rPr lang="fi-FI" sz="2400" dirty="0"/>
              <a:t>	</a:t>
            </a:r>
            <a:r>
              <a:rPr lang="fi-FI" sz="2400" dirty="0">
                <a:sym typeface="Wingdings" panose="05000000000000000000" pitchFamily="2" charset="2"/>
              </a:rPr>
              <a:t> Sosiaalinen näkökulma: </a:t>
            </a:r>
            <a:r>
              <a:rPr lang="fi-FI" sz="2000" dirty="0">
                <a:hlinkClick r:id="rId4"/>
              </a:rPr>
              <a:t>Sosiaalinen näkökulma | verneri.net</a:t>
            </a:r>
            <a:endParaRPr lang="fi-FI" sz="2000" dirty="0"/>
          </a:p>
          <a:p>
            <a:endParaRPr lang="fi-FI" sz="2400" dirty="0"/>
          </a:p>
          <a:p>
            <a:r>
              <a:rPr lang="fi-FI" sz="2400" dirty="0"/>
              <a:t>Täältä löytyy vielä nämä kaikki lyhyesti: </a:t>
            </a:r>
            <a:r>
              <a:rPr lang="fi-FI" sz="2000" dirty="0">
                <a:hlinkClick r:id="rId5"/>
              </a:rPr>
              <a:t>Kehitysvammaisuuden määritelmiä | verneri.net</a:t>
            </a:r>
            <a:br>
              <a:rPr lang="fi-FI" sz="2000" dirty="0"/>
            </a:br>
            <a:endParaRPr lang="fi-FI" sz="2000" dirty="0"/>
          </a:p>
          <a:p>
            <a:r>
              <a:rPr lang="fi-FI" sz="2000" b="1" dirty="0">
                <a:solidFill>
                  <a:srgbClr val="7030A0"/>
                </a:solidFill>
              </a:rPr>
              <a:t>Tänään keskitytään kognitiivisen kehityksen näkökulmaan Piaget´n teorian pohjalta</a:t>
            </a:r>
          </a:p>
        </p:txBody>
      </p:sp>
    </p:spTree>
    <p:extLst>
      <p:ext uri="{BB962C8B-B14F-4D97-AF65-F5344CB8AC3E}">
        <p14:creationId xmlns:p14="http://schemas.microsoft.com/office/powerpoint/2010/main" val="344239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794934" y="541866"/>
            <a:ext cx="9768945" cy="1041400"/>
          </a:xfrm>
        </p:spPr>
        <p:txBody>
          <a:bodyPr/>
          <a:lstStyle/>
          <a:p>
            <a:r>
              <a:rPr lang="fi-FI" b="1" dirty="0"/>
              <a:t>Piaget´n teoria kognitiivisesta kehityksestä</a:t>
            </a:r>
          </a:p>
        </p:txBody>
      </p:sp>
      <p:sp>
        <p:nvSpPr>
          <p:cNvPr id="3" name="Sisällön paikkamerkki 2"/>
          <p:cNvSpPr>
            <a:spLocks noGrp="1"/>
          </p:cNvSpPr>
          <p:nvPr>
            <p:ph idx="1"/>
          </p:nvPr>
        </p:nvSpPr>
        <p:spPr>
          <a:xfrm>
            <a:off x="638438" y="2172749"/>
            <a:ext cx="10915123" cy="4542639"/>
          </a:xfrm>
        </p:spPr>
        <p:txBody>
          <a:bodyPr>
            <a:normAutofit fontScale="77500" lnSpcReduction="20000"/>
          </a:bodyPr>
          <a:lstStyle/>
          <a:p>
            <a:pPr marL="0" indent="0">
              <a:buNone/>
            </a:pPr>
            <a:endParaRPr lang="fi-FI" sz="2400" dirty="0"/>
          </a:p>
          <a:p>
            <a:r>
              <a:rPr lang="fi-FI" sz="2600" b="1" dirty="0"/>
              <a:t>Kognitiivisella kehityksellä tarkoitetaan tiedollisten toimintojen </a:t>
            </a:r>
            <a:r>
              <a:rPr lang="fi-FI" sz="2600" dirty="0"/>
              <a:t>(mm.  havaitsemisen, muistin, ajattelun ja oppimisen) </a:t>
            </a:r>
            <a:r>
              <a:rPr lang="fi-FI" sz="2600" b="1" dirty="0"/>
              <a:t>kehitystä. </a:t>
            </a:r>
            <a:r>
              <a:rPr lang="fi-FI" sz="2600" dirty="0"/>
              <a:t>Kognitiiviset toiminnot ovat tiedon vastaanottamiseen (</a:t>
            </a:r>
            <a:r>
              <a:rPr lang="fi-FI" sz="2600" i="1" dirty="0"/>
              <a:t>havaitsemiseen</a:t>
            </a:r>
            <a:r>
              <a:rPr lang="fi-FI" sz="2600" dirty="0"/>
              <a:t>), tiedon käsittelyyn ja muokkaamiseen (</a:t>
            </a:r>
            <a:r>
              <a:rPr lang="fi-FI" sz="2600" i="1" dirty="0"/>
              <a:t>ajatteluun ja kieleen</a:t>
            </a:r>
            <a:r>
              <a:rPr lang="fi-FI" sz="2600" dirty="0"/>
              <a:t>) sekä tiedon varastointiin (</a:t>
            </a:r>
            <a:r>
              <a:rPr lang="fi-FI" sz="2600" i="1" dirty="0"/>
              <a:t>muistiin</a:t>
            </a:r>
            <a:r>
              <a:rPr lang="fi-FI" sz="2600" dirty="0"/>
              <a:t>) liittyviä toimintoja.</a:t>
            </a:r>
          </a:p>
          <a:p>
            <a:pPr marL="0" indent="0">
              <a:buNone/>
            </a:pPr>
            <a:r>
              <a:rPr lang="fi-FI" sz="2600" dirty="0"/>
              <a:t>	</a:t>
            </a:r>
          </a:p>
          <a:p>
            <a:r>
              <a:rPr lang="fi-FI" sz="2600" dirty="0"/>
              <a:t>Jean Piaget (1896-1980)oli kognitiivisen psykologian keskeinen tutkija ja vaikuttaja.</a:t>
            </a:r>
          </a:p>
          <a:p>
            <a:pPr marL="0" indent="0">
              <a:buNone/>
            </a:pPr>
            <a:endParaRPr lang="fi-FI" sz="2600" dirty="0"/>
          </a:p>
          <a:p>
            <a:r>
              <a:rPr lang="fi-FI" sz="2600" b="1" dirty="0"/>
              <a:t>Piaget´n teoria käsittelee ajattelun kehitystä. </a:t>
            </a:r>
            <a:r>
              <a:rPr lang="fi-FI" sz="2600" dirty="0"/>
              <a:t>Teorian taustalla on käsitys siitä, että ajattelu kehittyy vaiheittain ja jokainen alempi vaihe on ylemmän tason edellytys eli kehitys etenee vaihe kerrallaan.</a:t>
            </a:r>
          </a:p>
          <a:p>
            <a:pPr marL="0" indent="0">
              <a:buNone/>
            </a:pPr>
            <a:endParaRPr lang="fi-FI" sz="2600" dirty="0"/>
          </a:p>
          <a:p>
            <a:r>
              <a:rPr lang="fi-FI" sz="2600" b="1" dirty="0"/>
              <a:t>Piaget´n mukaan ajattelun kehitys etenee neljän vaiheen kautta </a:t>
            </a:r>
            <a:r>
              <a:rPr lang="fi-FI" sz="2600" dirty="0">
                <a:sym typeface="Wingdings" panose="05000000000000000000" pitchFamily="2" charset="2"/>
              </a:rPr>
              <a:t> kaikilla samassa järjestyksessä, mutta yksilöllisessä tahdissa.</a:t>
            </a:r>
          </a:p>
          <a:p>
            <a:endParaRPr lang="sv-FI" dirty="0"/>
          </a:p>
        </p:txBody>
      </p:sp>
    </p:spTree>
    <p:extLst>
      <p:ext uri="{BB962C8B-B14F-4D97-AF65-F5344CB8AC3E}">
        <p14:creationId xmlns:p14="http://schemas.microsoft.com/office/powerpoint/2010/main" val="735606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388534" y="268510"/>
            <a:ext cx="10507132" cy="798290"/>
          </a:xfrm>
        </p:spPr>
        <p:txBody>
          <a:bodyPr>
            <a:normAutofit/>
          </a:bodyPr>
          <a:lstStyle/>
          <a:p>
            <a:r>
              <a:rPr lang="fi-FI" sz="3400" b="1" dirty="0"/>
              <a:t>KOGNITIIVISTA KEHITYSTÄ OHJAAVAT MEKANISMIT</a:t>
            </a:r>
            <a:endParaRPr lang="sv-FI" sz="3400" b="1" dirty="0"/>
          </a:p>
        </p:txBody>
      </p:sp>
      <p:sp>
        <p:nvSpPr>
          <p:cNvPr id="3" name="Sisällön paikkamerkki 2"/>
          <p:cNvSpPr>
            <a:spLocks noGrp="1"/>
          </p:cNvSpPr>
          <p:nvPr>
            <p:ph idx="1"/>
          </p:nvPr>
        </p:nvSpPr>
        <p:spPr>
          <a:xfrm>
            <a:off x="296334" y="2237173"/>
            <a:ext cx="11706276" cy="4453581"/>
          </a:xfrm>
        </p:spPr>
        <p:txBody>
          <a:bodyPr>
            <a:normAutofit fontScale="77500" lnSpcReduction="20000"/>
          </a:bodyPr>
          <a:lstStyle/>
          <a:p>
            <a:pPr marL="0" indent="0">
              <a:buNone/>
            </a:pPr>
            <a:r>
              <a:rPr lang="fi-FI" sz="1900" b="1" dirty="0"/>
              <a:t>ASSIMILAATIO </a:t>
            </a:r>
          </a:p>
          <a:p>
            <a:pPr>
              <a:buFont typeface="Arial" panose="020B0604020202020204" pitchFamily="34" charset="0"/>
              <a:buChar char="•"/>
            </a:pPr>
            <a:r>
              <a:rPr lang="fi-FI" sz="1900" b="1" dirty="0"/>
              <a:t>Sulauttaminen</a:t>
            </a:r>
            <a:r>
              <a:rPr lang="fi-FI" sz="1900" dirty="0"/>
              <a:t>: uusi tieto sulautuu vanhaan tietoon täydentäen sitä.</a:t>
            </a:r>
          </a:p>
          <a:p>
            <a:pPr>
              <a:buFont typeface="Arial" panose="020B0604020202020204" pitchFamily="34" charset="0"/>
              <a:buChar char="•"/>
            </a:pPr>
            <a:r>
              <a:rPr lang="fi-FI" sz="1900" dirty="0"/>
              <a:t>Tarkoittaa, että uutta tietoa valikoidaan ja muokataan muotoon, jossa se parhaiten vastaa muistissa olevaa tietoa</a:t>
            </a:r>
          </a:p>
          <a:p>
            <a:pPr marL="0" indent="0">
              <a:buNone/>
            </a:pPr>
            <a:r>
              <a:rPr lang="fi-FI" sz="1900" dirty="0">
                <a:sym typeface="Wingdings" panose="05000000000000000000" pitchFamily="2" charset="2"/>
              </a:rPr>
              <a:t>	</a:t>
            </a:r>
            <a:r>
              <a:rPr lang="fi-FI" sz="1900" dirty="0">
                <a:solidFill>
                  <a:schemeClr val="accent1"/>
                </a:solidFill>
                <a:sym typeface="Wingdings" panose="05000000000000000000" pitchFamily="2" charset="2"/>
              </a:rPr>
              <a:t></a:t>
            </a:r>
            <a:r>
              <a:rPr lang="fi-FI" sz="1900" dirty="0">
                <a:sym typeface="Wingdings" panose="05000000000000000000" pitchFamily="2" charset="2"/>
              </a:rPr>
              <a:t> Sinulle neuvotaan uusi reitti kotoa kouluun tietyön takia. Mietit mielessäsi miten uusi reitti eroaa aikaisemmasta ja 	     	     osaat mielessäsi kulkea uuden reitin.</a:t>
            </a:r>
            <a:endParaRPr lang="fi-FI" sz="1900" dirty="0"/>
          </a:p>
          <a:p>
            <a:pPr marL="0" indent="0">
              <a:buNone/>
            </a:pPr>
            <a:endParaRPr lang="fi-FI" sz="1900" b="1" dirty="0"/>
          </a:p>
          <a:p>
            <a:pPr marL="0" indent="0">
              <a:buNone/>
            </a:pPr>
            <a:r>
              <a:rPr lang="fi-FI" sz="1900" b="1" dirty="0"/>
              <a:t>AKKOMODAATIO</a:t>
            </a:r>
          </a:p>
          <a:p>
            <a:pPr>
              <a:buFont typeface="Arial" panose="020B0604020202020204" pitchFamily="34" charset="0"/>
              <a:buChar char="•"/>
            </a:pPr>
            <a:r>
              <a:rPr lang="fi-FI" sz="1900" b="1" dirty="0"/>
              <a:t>Mukauttaminen</a:t>
            </a:r>
            <a:r>
              <a:rPr lang="fi-FI" sz="1900" dirty="0"/>
              <a:t>: uusi tieto tulee vanhan rinnalle</a:t>
            </a:r>
          </a:p>
          <a:p>
            <a:pPr>
              <a:buFont typeface="Arial" panose="020B0604020202020204" pitchFamily="34" charset="0"/>
              <a:buChar char="•"/>
            </a:pPr>
            <a:r>
              <a:rPr lang="fi-FI" sz="1900" dirty="0"/>
              <a:t>Tulee käyttöön, kun uusi tieto poikkeaa selvästi yksilön sisäisistä malleista.</a:t>
            </a:r>
          </a:p>
          <a:p>
            <a:pPr>
              <a:buFont typeface="Arial" panose="020B0604020202020204" pitchFamily="34" charset="0"/>
              <a:buChar char="•"/>
            </a:pPr>
            <a:r>
              <a:rPr lang="fi-FI" sz="1900" dirty="0"/>
              <a:t>Tietojärjestelmä täytyy mukauttaa siten, että ne vastaavat uutta tietoa ja sallivat  sen tulkitsemisen </a:t>
            </a:r>
            <a:r>
              <a:rPr lang="fi-FI" sz="1900" dirty="0">
                <a:sym typeface="Wingdings" panose="05000000000000000000" pitchFamily="2" charset="2"/>
              </a:rPr>
              <a:t> Täysin uuden tiedon oppiminen</a:t>
            </a:r>
          </a:p>
          <a:p>
            <a:pPr lvl="1">
              <a:buFont typeface="Wingdings" panose="05000000000000000000" pitchFamily="2" charset="2"/>
              <a:buChar char="à"/>
            </a:pPr>
            <a:r>
              <a:rPr lang="fi-FI" sz="1900" dirty="0">
                <a:sym typeface="Wingdings" panose="05000000000000000000" pitchFamily="2" charset="2"/>
              </a:rPr>
              <a:t>Sinä opit uutena esimerkiksi tämän Piaget´n teorian ja alat havainnoida asiakkaiden toimintaa ja omaa ajattelua teorian kautta  </a:t>
            </a:r>
          </a:p>
          <a:p>
            <a:pPr lvl="1">
              <a:buFont typeface="Wingdings" panose="05000000000000000000" pitchFamily="2" charset="2"/>
              <a:buChar char="à"/>
            </a:pPr>
            <a:r>
              <a:rPr lang="fi-FI" sz="1900" dirty="0">
                <a:sym typeface="Wingdings" panose="05000000000000000000" pitchFamily="2" charset="2"/>
              </a:rPr>
              <a:t>Sinulla ei ole aikaisempaa kokemusta autolla ajosta. Autokoulussa opit taidon. Tiedät sen jälkeen mm. milloin painetaan kytkintä, miksi kytkintä ja jarrua painetaan samaan aikaan. Osaat vaihtaa vaihdetta. Tiedät miten mäkilähtö tehdään jne.</a:t>
            </a:r>
            <a:endParaRPr lang="fi-FI" sz="1900" dirty="0"/>
          </a:p>
          <a:p>
            <a:pPr>
              <a:buFont typeface="Arial" panose="020B0604020202020204" pitchFamily="34" charset="0"/>
              <a:buChar char="•"/>
            </a:pPr>
            <a:endParaRPr lang="sv-FI" dirty="0"/>
          </a:p>
        </p:txBody>
      </p:sp>
    </p:spTree>
    <p:extLst>
      <p:ext uri="{BB962C8B-B14F-4D97-AF65-F5344CB8AC3E}">
        <p14:creationId xmlns:p14="http://schemas.microsoft.com/office/powerpoint/2010/main" val="585669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856211" y="2099733"/>
            <a:ext cx="10673542" cy="2677648"/>
          </a:xfrm>
        </p:spPr>
        <p:txBody>
          <a:bodyPr/>
          <a:lstStyle/>
          <a:p>
            <a:r>
              <a:rPr lang="fi-FI" dirty="0"/>
              <a:t>SENSOMOTORINEN ELI AISTITOIMINTOIHIN PERUSTUVA VAIHE</a:t>
            </a:r>
            <a:endParaRPr lang="sv-FI" dirty="0"/>
          </a:p>
        </p:txBody>
      </p:sp>
      <p:sp>
        <p:nvSpPr>
          <p:cNvPr id="3" name="Alaotsikko 2"/>
          <p:cNvSpPr>
            <a:spLocks noGrp="1"/>
          </p:cNvSpPr>
          <p:nvPr>
            <p:ph type="subTitle" idx="1"/>
          </p:nvPr>
        </p:nvSpPr>
        <p:spPr>
          <a:xfrm>
            <a:off x="1165404" y="5029050"/>
            <a:ext cx="8825658" cy="861420"/>
          </a:xfrm>
        </p:spPr>
        <p:txBody>
          <a:bodyPr>
            <a:normAutofit fontScale="77500" lnSpcReduction="20000"/>
          </a:bodyPr>
          <a:lstStyle/>
          <a:p>
            <a:r>
              <a:rPr lang="fi-FI" sz="3200" dirty="0"/>
              <a:t>Syvästi tai vaikeasti kehitysvammainen</a:t>
            </a:r>
          </a:p>
          <a:p>
            <a:r>
              <a:rPr lang="fi-FI" sz="3200" cap="none" dirty="0"/>
              <a:t>(vastaa noin 0-2v. kehitystasoa)</a:t>
            </a:r>
            <a:endParaRPr lang="sv-FI" sz="3200" cap="none" dirty="0"/>
          </a:p>
        </p:txBody>
      </p:sp>
    </p:spTree>
    <p:extLst>
      <p:ext uri="{BB962C8B-B14F-4D97-AF65-F5344CB8AC3E}">
        <p14:creationId xmlns:p14="http://schemas.microsoft.com/office/powerpoint/2010/main" val="4214909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39812" y="706583"/>
            <a:ext cx="9878917" cy="1057177"/>
          </a:xfrm>
        </p:spPr>
        <p:txBody>
          <a:bodyPr/>
          <a:lstStyle/>
          <a:p>
            <a:pPr algn="ctr"/>
            <a:r>
              <a:rPr lang="fi-FI" sz="3800" dirty="0"/>
              <a:t>OPPIMINEN JA VUOROVAIKUTUS PERUSTUU</a:t>
            </a:r>
            <a:endParaRPr lang="sv-FI" sz="3800" dirty="0"/>
          </a:p>
        </p:txBody>
      </p:sp>
      <p:sp>
        <p:nvSpPr>
          <p:cNvPr id="3" name="Tekstin paikkamerkki 2"/>
          <p:cNvSpPr>
            <a:spLocks noGrp="1"/>
          </p:cNvSpPr>
          <p:nvPr>
            <p:ph type="body" idx="1"/>
          </p:nvPr>
        </p:nvSpPr>
        <p:spPr>
          <a:xfrm>
            <a:off x="773954" y="2357437"/>
            <a:ext cx="3383179" cy="961495"/>
          </a:xfrm>
        </p:spPr>
        <p:txBody>
          <a:bodyPr/>
          <a:lstStyle/>
          <a:p>
            <a:r>
              <a:rPr lang="fi-FI" sz="3200" b="1" dirty="0"/>
              <a:t>Havainto- eli aistitoimintoihin</a:t>
            </a:r>
            <a:endParaRPr lang="sv-FI" sz="3200" b="1" dirty="0"/>
          </a:p>
        </p:txBody>
      </p:sp>
      <p:sp>
        <p:nvSpPr>
          <p:cNvPr id="4" name="Sisällön paikkamerkki 3"/>
          <p:cNvSpPr>
            <a:spLocks noGrp="1"/>
          </p:cNvSpPr>
          <p:nvPr>
            <p:ph sz="half" idx="2"/>
          </p:nvPr>
        </p:nvSpPr>
        <p:spPr>
          <a:xfrm>
            <a:off x="603682" y="3429000"/>
            <a:ext cx="3756651" cy="3208867"/>
          </a:xfrm>
        </p:spPr>
        <p:txBody>
          <a:bodyPr>
            <a:normAutofit/>
          </a:bodyPr>
          <a:lstStyle/>
          <a:p>
            <a:pPr>
              <a:buFont typeface="Wingdings" panose="05000000000000000000" pitchFamily="2" charset="2"/>
              <a:buChar char="Ø"/>
            </a:pPr>
            <a:r>
              <a:rPr lang="fi-FI" sz="2800" dirty="0"/>
              <a:t>Näkeminen</a:t>
            </a:r>
          </a:p>
          <a:p>
            <a:pPr>
              <a:buFont typeface="Wingdings" panose="05000000000000000000" pitchFamily="2" charset="2"/>
              <a:buChar char="Ø"/>
            </a:pPr>
            <a:r>
              <a:rPr lang="fi-FI" sz="2800" dirty="0"/>
              <a:t>Kuuleminen</a:t>
            </a:r>
          </a:p>
          <a:p>
            <a:pPr>
              <a:buFont typeface="Wingdings" panose="05000000000000000000" pitchFamily="2" charset="2"/>
              <a:buChar char="Ø"/>
            </a:pPr>
            <a:r>
              <a:rPr lang="fi-FI" sz="2800" dirty="0"/>
              <a:t>Maistaminen</a:t>
            </a:r>
          </a:p>
          <a:p>
            <a:pPr>
              <a:buFont typeface="Wingdings" panose="05000000000000000000" pitchFamily="2" charset="2"/>
              <a:buChar char="Ø"/>
            </a:pPr>
            <a:r>
              <a:rPr lang="fi-FI" sz="2800" dirty="0"/>
              <a:t>Haistaminen</a:t>
            </a:r>
          </a:p>
          <a:p>
            <a:pPr>
              <a:buFont typeface="Wingdings" panose="05000000000000000000" pitchFamily="2" charset="2"/>
              <a:buChar char="Ø"/>
            </a:pPr>
            <a:r>
              <a:rPr lang="fi-FI" sz="2800" dirty="0"/>
              <a:t>Tunteminen</a:t>
            </a:r>
          </a:p>
        </p:txBody>
      </p:sp>
      <p:sp>
        <p:nvSpPr>
          <p:cNvPr id="5" name="Tekstin paikkamerkki 4"/>
          <p:cNvSpPr>
            <a:spLocks noGrp="1"/>
          </p:cNvSpPr>
          <p:nvPr>
            <p:ph type="body" sz="quarter" idx="3"/>
          </p:nvPr>
        </p:nvSpPr>
        <p:spPr>
          <a:xfrm>
            <a:off x="5477522" y="2550053"/>
            <a:ext cx="4825159" cy="576262"/>
          </a:xfrm>
        </p:spPr>
        <p:txBody>
          <a:bodyPr/>
          <a:lstStyle/>
          <a:p>
            <a:r>
              <a:rPr lang="fi-FI" sz="3200" b="1" dirty="0"/>
              <a:t>Fyysisiin toimintoihin</a:t>
            </a:r>
            <a:endParaRPr lang="sv-FI" sz="3200" b="1" dirty="0"/>
          </a:p>
        </p:txBody>
      </p:sp>
      <p:sp>
        <p:nvSpPr>
          <p:cNvPr id="6" name="Sisällön paikkamerkki 5"/>
          <p:cNvSpPr>
            <a:spLocks noGrp="1"/>
          </p:cNvSpPr>
          <p:nvPr>
            <p:ph sz="quarter" idx="4"/>
          </p:nvPr>
        </p:nvSpPr>
        <p:spPr>
          <a:xfrm>
            <a:off x="5477522" y="3318932"/>
            <a:ext cx="6501118" cy="3414377"/>
          </a:xfrm>
        </p:spPr>
        <p:txBody>
          <a:bodyPr>
            <a:normAutofit/>
          </a:bodyPr>
          <a:lstStyle/>
          <a:p>
            <a:pPr>
              <a:buFont typeface="Wingdings" panose="05000000000000000000" pitchFamily="2" charset="2"/>
              <a:buChar char="Ø"/>
            </a:pPr>
            <a:r>
              <a:rPr lang="fi-FI" sz="2800" dirty="0"/>
              <a:t>Imeminen</a:t>
            </a:r>
          </a:p>
          <a:p>
            <a:pPr>
              <a:buFont typeface="Wingdings" panose="05000000000000000000" pitchFamily="2" charset="2"/>
              <a:buChar char="Ø"/>
            </a:pPr>
            <a:r>
              <a:rPr lang="fi-FI" sz="2800" dirty="0"/>
              <a:t>Tarttuminen</a:t>
            </a:r>
          </a:p>
          <a:p>
            <a:pPr>
              <a:buFont typeface="Wingdings" panose="05000000000000000000" pitchFamily="2" charset="2"/>
              <a:buChar char="Ø"/>
            </a:pPr>
            <a:r>
              <a:rPr lang="fi-FI" sz="2800" dirty="0"/>
              <a:t>Koskettaminen</a:t>
            </a:r>
          </a:p>
          <a:p>
            <a:pPr>
              <a:buFont typeface="Wingdings" panose="05000000000000000000" pitchFamily="2" charset="2"/>
              <a:buChar char="Ø"/>
            </a:pPr>
            <a:r>
              <a:rPr lang="fi-FI" sz="2800" dirty="0"/>
              <a:t>Tavoitteleminen</a:t>
            </a:r>
          </a:p>
          <a:p>
            <a:pPr>
              <a:buFont typeface="Wingdings" panose="05000000000000000000" pitchFamily="2" charset="2"/>
              <a:buChar char="Ø"/>
            </a:pPr>
            <a:r>
              <a:rPr lang="fi-FI" sz="2800" dirty="0"/>
              <a:t>Liikkuminen</a:t>
            </a:r>
            <a:endParaRPr lang="sv-FI" sz="2800" dirty="0"/>
          </a:p>
          <a:p>
            <a:pPr marL="0" indent="0">
              <a:buNone/>
            </a:pPr>
            <a:r>
              <a:rPr lang="fi-FI" dirty="0">
                <a:hlinkClick r:id="rId2"/>
              </a:rPr>
              <a:t>Kehitysvammaliitto » Myös vaikeasti kehitysvammainen henkilö haluaa elää omannäköistään elämää</a:t>
            </a:r>
            <a:endParaRPr lang="sv-FI" dirty="0"/>
          </a:p>
        </p:txBody>
      </p:sp>
    </p:spTree>
    <p:extLst>
      <p:ext uri="{BB962C8B-B14F-4D97-AF65-F5344CB8AC3E}">
        <p14:creationId xmlns:p14="http://schemas.microsoft.com/office/powerpoint/2010/main" val="1744196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KOGNITIIVINEN KEHITYS</a:t>
            </a:r>
          </a:p>
        </p:txBody>
      </p:sp>
      <p:sp>
        <p:nvSpPr>
          <p:cNvPr id="3" name="Sisällön paikkamerkki 2"/>
          <p:cNvSpPr>
            <a:spLocks noGrp="1"/>
          </p:cNvSpPr>
          <p:nvPr>
            <p:ph idx="1"/>
          </p:nvPr>
        </p:nvSpPr>
        <p:spPr>
          <a:xfrm>
            <a:off x="497150" y="2219417"/>
            <a:ext cx="11466250" cy="4430765"/>
          </a:xfrm>
        </p:spPr>
        <p:txBody>
          <a:bodyPr>
            <a:normAutofit fontScale="92500" lnSpcReduction="10000"/>
          </a:bodyPr>
          <a:lstStyle/>
          <a:p>
            <a:r>
              <a:rPr lang="fi-FI" sz="2200" dirty="0"/>
              <a:t>Yksilö oppii asioita </a:t>
            </a:r>
            <a:r>
              <a:rPr lang="fi-FI" sz="2200" b="1" dirty="0">
                <a:solidFill>
                  <a:srgbClr val="7030A0"/>
                </a:solidFill>
              </a:rPr>
              <a:t>aistiensa</a:t>
            </a:r>
            <a:r>
              <a:rPr lang="fi-FI" sz="2200" dirty="0"/>
              <a:t> ja </a:t>
            </a:r>
            <a:r>
              <a:rPr lang="fi-FI" sz="2200" b="1" dirty="0">
                <a:solidFill>
                  <a:srgbClr val="7030A0"/>
                </a:solidFill>
              </a:rPr>
              <a:t>liikkeidensä</a:t>
            </a:r>
            <a:r>
              <a:rPr lang="fi-FI" sz="2200" dirty="0"/>
              <a:t> kautta. </a:t>
            </a:r>
            <a:br>
              <a:rPr lang="fi-FI" sz="2200" dirty="0"/>
            </a:br>
            <a:endParaRPr lang="fi-FI" sz="2200" dirty="0"/>
          </a:p>
          <a:p>
            <a:r>
              <a:rPr lang="fi-FI" sz="2200" dirty="0"/>
              <a:t>Hän </a:t>
            </a:r>
            <a:r>
              <a:rPr lang="fi-FI" sz="2200" b="1" dirty="0">
                <a:solidFill>
                  <a:srgbClr val="7030A0"/>
                </a:solidFill>
              </a:rPr>
              <a:t>havainnoi </a:t>
            </a:r>
            <a:r>
              <a:rPr lang="fi-FI" sz="2200" dirty="0"/>
              <a:t>sekä </a:t>
            </a:r>
            <a:r>
              <a:rPr lang="fi-FI" sz="2200" b="1" dirty="0">
                <a:solidFill>
                  <a:srgbClr val="7030A0"/>
                </a:solidFill>
              </a:rPr>
              <a:t>tunnustelee</a:t>
            </a:r>
            <a:r>
              <a:rPr lang="fi-FI" sz="2200" dirty="0"/>
              <a:t> ympäristöä ja  esineitä </a:t>
            </a:r>
            <a:r>
              <a:rPr lang="fi-FI" sz="2200" i="1" dirty="0">
                <a:solidFill>
                  <a:srgbClr val="7030A0"/>
                </a:solidFill>
              </a:rPr>
              <a:t>(virikkeellinen ympäristö)</a:t>
            </a:r>
            <a:br>
              <a:rPr lang="fi-FI" sz="2200" i="1" dirty="0"/>
            </a:br>
            <a:endParaRPr lang="fi-FI" sz="2200" i="1" dirty="0"/>
          </a:p>
          <a:p>
            <a:r>
              <a:rPr lang="fi-FI" sz="2200" dirty="0"/>
              <a:t>Erottaa tutut ihmiset vieraista</a:t>
            </a:r>
            <a:br>
              <a:rPr lang="fi-FI" sz="2200" dirty="0"/>
            </a:br>
            <a:endParaRPr lang="fi-FI" sz="2200" dirty="0"/>
          </a:p>
          <a:p>
            <a:r>
              <a:rPr lang="fi-FI" sz="2200" dirty="0"/>
              <a:t>Harjoittelee uusia taitoja </a:t>
            </a:r>
            <a:r>
              <a:rPr lang="fi-FI" sz="2200" b="1" dirty="0">
                <a:solidFill>
                  <a:srgbClr val="7030A0"/>
                </a:solidFill>
              </a:rPr>
              <a:t>toistamalla</a:t>
            </a:r>
            <a:r>
              <a:rPr lang="fi-FI" sz="2200" dirty="0"/>
              <a:t> eri toimintoja </a:t>
            </a:r>
            <a:br>
              <a:rPr lang="fi-FI" sz="2200" dirty="0"/>
            </a:br>
            <a:endParaRPr lang="fi-FI" sz="2200" dirty="0"/>
          </a:p>
          <a:p>
            <a:r>
              <a:rPr lang="fi-FI" sz="2200" dirty="0"/>
              <a:t>Ongelmanratkaisutaito kehittyy </a:t>
            </a:r>
            <a:r>
              <a:rPr lang="fi-FI" sz="2200" dirty="0">
                <a:sym typeface="Wingdings" panose="05000000000000000000" pitchFamily="2" charset="2"/>
              </a:rPr>
              <a:t> </a:t>
            </a:r>
            <a:r>
              <a:rPr lang="fi-FI" sz="2200" dirty="0"/>
              <a:t>Pystyy kiertämään esteen (esim. tuoli) ja kulkemaan toista reittiä tavoitteensa (esim. tavara/lelu) luo, jos on liikuntakykyinen </a:t>
            </a:r>
            <a:br>
              <a:rPr lang="fi-FI" sz="2200" dirty="0"/>
            </a:br>
            <a:endParaRPr lang="fi-FI" sz="2200" dirty="0"/>
          </a:p>
          <a:p>
            <a:r>
              <a:rPr lang="fi-FI" sz="2200" dirty="0"/>
              <a:t>Lähi-ihmisten jäljittely tärkeä keino taitojen opettelussa (toistaa sitä mitä on nähnyt toisten ihmisten tekevän).</a:t>
            </a:r>
          </a:p>
          <a:p>
            <a:endParaRPr lang="fi-FI" dirty="0"/>
          </a:p>
        </p:txBody>
      </p:sp>
    </p:spTree>
    <p:extLst>
      <p:ext uri="{BB962C8B-B14F-4D97-AF65-F5344CB8AC3E}">
        <p14:creationId xmlns:p14="http://schemas.microsoft.com/office/powerpoint/2010/main" val="2106767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C24F13-D4AD-4095-BCB1-8684328318FD}"/>
              </a:ext>
            </a:extLst>
          </p:cNvPr>
          <p:cNvSpPr>
            <a:spLocks noGrp="1"/>
          </p:cNvSpPr>
          <p:nvPr>
            <p:ph type="title"/>
          </p:nvPr>
        </p:nvSpPr>
        <p:spPr/>
        <p:txBody>
          <a:bodyPr/>
          <a:lstStyle/>
          <a:p>
            <a:pPr algn="ctr"/>
            <a:r>
              <a:rPr lang="fi-FI" b="1" dirty="0"/>
              <a:t>ESINEIDEN PYSYVYYSKÄSITYS</a:t>
            </a:r>
          </a:p>
        </p:txBody>
      </p:sp>
      <p:sp>
        <p:nvSpPr>
          <p:cNvPr id="3" name="Sisällön paikkamerkki 2">
            <a:extLst>
              <a:ext uri="{FF2B5EF4-FFF2-40B4-BE49-F238E27FC236}">
                <a16:creationId xmlns:a16="http://schemas.microsoft.com/office/drawing/2014/main" id="{7B3EDB06-468C-474E-93F9-463019E5E8E3}"/>
              </a:ext>
            </a:extLst>
          </p:cNvPr>
          <p:cNvSpPr>
            <a:spLocks noGrp="1"/>
          </p:cNvSpPr>
          <p:nvPr>
            <p:ph idx="1"/>
          </p:nvPr>
        </p:nvSpPr>
        <p:spPr>
          <a:xfrm>
            <a:off x="408374" y="2334827"/>
            <a:ext cx="11656380" cy="4421079"/>
          </a:xfrm>
        </p:spPr>
        <p:txBody>
          <a:bodyPr>
            <a:normAutofit/>
          </a:bodyPr>
          <a:lstStyle/>
          <a:p>
            <a:pPr>
              <a:buFont typeface="Wingdings" panose="05000000000000000000" pitchFamily="2" charset="2"/>
              <a:buChar char="§"/>
            </a:pPr>
            <a:r>
              <a:rPr lang="fi-FI" dirty="0"/>
              <a:t>Yksilölle muodostuu esineiden pysyvyyskäsitys: Esineet ovat pysyviä eli säilyvät samoina</a:t>
            </a:r>
            <a:br>
              <a:rPr lang="fi-FI" dirty="0"/>
            </a:br>
            <a:r>
              <a:rPr lang="fi-FI" dirty="0"/>
              <a:t>	</a:t>
            </a:r>
            <a:r>
              <a:rPr lang="fi-FI" dirty="0">
                <a:sym typeface="Wingdings" panose="05000000000000000000" pitchFamily="2" charset="2"/>
              </a:rPr>
              <a:t> </a:t>
            </a:r>
            <a:r>
              <a:rPr lang="fi-FI" b="1" dirty="0">
                <a:solidFill>
                  <a:schemeClr val="accent6">
                    <a:lumMod val="75000"/>
                  </a:schemeClr>
                </a:solidFill>
                <a:sym typeface="Wingdings" panose="05000000000000000000" pitchFamily="2" charset="2"/>
              </a:rPr>
              <a:t>yksilö</a:t>
            </a:r>
            <a:r>
              <a:rPr lang="fi-FI" b="1" dirty="0">
                <a:solidFill>
                  <a:schemeClr val="accent6">
                    <a:lumMod val="75000"/>
                  </a:schemeClr>
                </a:solidFill>
              </a:rPr>
              <a:t> ymmärtää esineen tai asian olevan olemassa, vaikka hän ei näe sitä. Tämä auttaa  	  		    ymmärtämään, että maailma on pysyvä.</a:t>
            </a:r>
          </a:p>
          <a:p>
            <a:pPr marL="0" indent="0">
              <a:buNone/>
            </a:pPr>
            <a:r>
              <a:rPr lang="fi-FI" b="1" dirty="0">
                <a:sym typeface="Wingdings" panose="05000000000000000000" pitchFamily="2" charset="2"/>
              </a:rPr>
              <a:t>Esimerkki:</a:t>
            </a:r>
            <a:r>
              <a:rPr lang="fi-FI" dirty="0">
                <a:sym typeface="Wingdings" panose="05000000000000000000" pitchFamily="2" charset="2"/>
              </a:rPr>
              <a:t> Vaikeasti kehitysvammainen voi nauttia, kun hoitaja menee piiloon esim. kankaan taakse ja tulee sieltä esiin. </a:t>
            </a:r>
          </a:p>
          <a:p>
            <a:pPr marL="0" indent="0">
              <a:buNone/>
            </a:pPr>
            <a:r>
              <a:rPr lang="fi-FI" dirty="0">
                <a:sym typeface="Wingdings" panose="05000000000000000000" pitchFamily="2" charset="2"/>
              </a:rPr>
              <a:t>	 Yksilö on oivaltamassa asioiden pysyvyyttä, piiloleikki vahvistaa tämän seikan  todellisuutta.</a:t>
            </a:r>
          </a:p>
          <a:p>
            <a:pPr marL="0" indent="0">
              <a:buNone/>
            </a:pPr>
            <a:r>
              <a:rPr lang="fi-FI" dirty="0">
                <a:sym typeface="Wingdings" panose="05000000000000000000" pitchFamily="2" charset="2"/>
              </a:rPr>
              <a:t>	 Tuttu tuoksu palauttaa mieleen tärkeitä asioita ja ihmisiä – Tämä voi helpottaa ikävää ja voi 		    tuoda turvaa vieraissa tilanteissa ja paikoissa.</a:t>
            </a:r>
          </a:p>
          <a:p>
            <a:pPr>
              <a:buFont typeface="Wingdings" panose="05000000000000000000" pitchFamily="2" charset="2"/>
              <a:buChar char="§"/>
            </a:pPr>
            <a:r>
              <a:rPr lang="fi-FI" dirty="0"/>
              <a:t>Yksilö kommunikoi olemuskielellä näkyvillä olevista kohteista (ajattelu on sanatonta)</a:t>
            </a:r>
          </a:p>
          <a:p>
            <a:pPr>
              <a:buFont typeface="Wingdings" panose="05000000000000000000" pitchFamily="2" charset="2"/>
              <a:buChar char="§"/>
            </a:pPr>
            <a:r>
              <a:rPr lang="fi-FI" dirty="0"/>
              <a:t>Syy-seuraussuhteiden ymmärrys erityisesti toistuvissa tilanteissa (lusikka-ruoka, ruisku-lääke, pyyhe-pesu)</a:t>
            </a:r>
          </a:p>
          <a:p>
            <a:pPr>
              <a:buFont typeface="Wingdings" panose="05000000000000000000" pitchFamily="2" charset="2"/>
              <a:buChar char="§"/>
            </a:pPr>
            <a:r>
              <a:rPr lang="fi-FI" dirty="0"/>
              <a:t>Voi tunnistaa peilikuvansa</a:t>
            </a:r>
          </a:p>
          <a:p>
            <a:pPr marL="0" indent="0">
              <a:buNone/>
            </a:pPr>
            <a:endParaRPr lang="fi-FI" sz="1800" dirty="0">
              <a:sym typeface="Wingdings" panose="05000000000000000000" pitchFamily="2" charset="2"/>
            </a:endParaRPr>
          </a:p>
        </p:txBody>
      </p:sp>
    </p:spTree>
    <p:extLst>
      <p:ext uri="{BB962C8B-B14F-4D97-AF65-F5344CB8AC3E}">
        <p14:creationId xmlns:p14="http://schemas.microsoft.com/office/powerpoint/2010/main" val="6923318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i (johtoryhmä)">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629</TotalTime>
  <Words>600</Words>
  <Application>Microsoft Office PowerPoint</Application>
  <PresentationFormat>Laajakuva</PresentationFormat>
  <Paragraphs>63</Paragraphs>
  <Slides>8</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8</vt:i4>
      </vt:variant>
    </vt:vector>
  </HeadingPairs>
  <TitlesOfParts>
    <vt:vector size="13" baseType="lpstr">
      <vt:lpstr>Arial</vt:lpstr>
      <vt:lpstr>Century Gothic</vt:lpstr>
      <vt:lpstr>Wingdings</vt:lpstr>
      <vt:lpstr>Wingdings 3</vt:lpstr>
      <vt:lpstr>Ioni (johtoryhmä)</vt:lpstr>
      <vt:lpstr>KOGNITIIVINEN KEHITYS</vt:lpstr>
      <vt:lpstr>KEHITYSVAMMAISUUDEN MÄÄRITTELY</vt:lpstr>
      <vt:lpstr>Piaget´n teoria kognitiivisesta kehityksestä</vt:lpstr>
      <vt:lpstr>KOGNITIIVISTA KEHITYSTÄ OHJAAVAT MEKANISMIT</vt:lpstr>
      <vt:lpstr>SENSOMOTORINEN ELI AISTITOIMINTOIHIN PERUSTUVA VAIHE</vt:lpstr>
      <vt:lpstr>OPPIMINEN JA VUOROVAIKUTUS PERUSTUU</vt:lpstr>
      <vt:lpstr>KOGNITIIVINEN KEHITYS</vt:lpstr>
      <vt:lpstr>ESINEIDEN PYSYVYYSKÄSITYS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SENSOMOTORINEN KAUSI</dc:title>
  <dc:creator>Leena Pirnes</dc:creator>
  <cp:lastModifiedBy>Pirnes Leena</cp:lastModifiedBy>
  <cp:revision>35</cp:revision>
  <dcterms:created xsi:type="dcterms:W3CDTF">2019-03-29T05:40:12Z</dcterms:created>
  <dcterms:modified xsi:type="dcterms:W3CDTF">2022-01-31T08:11:47Z</dcterms:modified>
</cp:coreProperties>
</file>