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2F226F-CC12-4956-B303-05A0CF05E562}"/>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F93327C-7E10-4592-AEEB-2E34480E0E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D010892C-EAB3-471D-ACA6-28DACE52239F}"/>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5" name="Alatunnisteen paikkamerkki 4">
            <a:extLst>
              <a:ext uri="{FF2B5EF4-FFF2-40B4-BE49-F238E27FC236}">
                <a16:creationId xmlns:a16="http://schemas.microsoft.com/office/drawing/2014/main" id="{5B0D2479-C7AE-41EE-A027-AF5B627BE25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5EFFDED-0BD7-4424-A4E9-A17C17E1F4F7}"/>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502474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A3A9A4-0885-4324-B8C7-D0C2AC1A6526}"/>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D110FE6E-E297-4BD3-923E-5FDF9214DBEC}"/>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B540910-CBA1-4715-94A4-7037826E75F2}"/>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5" name="Alatunnisteen paikkamerkki 4">
            <a:extLst>
              <a:ext uri="{FF2B5EF4-FFF2-40B4-BE49-F238E27FC236}">
                <a16:creationId xmlns:a16="http://schemas.microsoft.com/office/drawing/2014/main" id="{925FC016-DD9E-4C52-A024-A96A17FC075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0E425BC-2168-49DB-9F14-A7C2612CABE4}"/>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733065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742493D-1C12-44FD-94B9-F431C1F5D090}"/>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0254C42D-C42F-4BB3-B633-8AAEF7DF01DF}"/>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B7EA749-31C9-4E8A-9999-069CA378D14D}"/>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5" name="Alatunnisteen paikkamerkki 4">
            <a:extLst>
              <a:ext uri="{FF2B5EF4-FFF2-40B4-BE49-F238E27FC236}">
                <a16:creationId xmlns:a16="http://schemas.microsoft.com/office/drawing/2014/main" id="{9883C60F-4171-445E-BBE8-68B1CE32D02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54B746-BFA8-45AA-8256-C840A6A90D3F}"/>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2438741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9E799D-D26C-432A-AD42-EE2EC26BBCD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9D896477-D703-4CC1-B0B9-8B459AA852A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F7EE325-D77D-420D-80A5-200BBBC1C0A1}"/>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5" name="Alatunnisteen paikkamerkki 4">
            <a:extLst>
              <a:ext uri="{FF2B5EF4-FFF2-40B4-BE49-F238E27FC236}">
                <a16:creationId xmlns:a16="http://schemas.microsoft.com/office/drawing/2014/main" id="{EDDCC514-65FF-430E-9275-99CE8726D42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09C46DC-EAF7-491A-9D50-BCC560AD10B9}"/>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389911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8ABC32D-1D4B-43EC-BECC-C097CC182CBB}"/>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458EC7B9-A5B3-479B-9FAE-389E6444A9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B0A7643-A505-4BE7-9C84-D213A019EE57}"/>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5" name="Alatunnisteen paikkamerkki 4">
            <a:extLst>
              <a:ext uri="{FF2B5EF4-FFF2-40B4-BE49-F238E27FC236}">
                <a16:creationId xmlns:a16="http://schemas.microsoft.com/office/drawing/2014/main" id="{DB708F48-3C1B-4A33-83A2-E2B1EDC096A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1FB26F4-B1E7-44B6-B603-786DED50427F}"/>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3646641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95B65A0-D5F4-4EED-A4B3-234AECCA9E00}"/>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F4B2091-0D04-4762-A386-5B5A345A78DE}"/>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56B5588E-75AB-46BA-B6BE-A72C66613292}"/>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65C4C385-C506-4ACE-9B4D-53C9286FD433}"/>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6" name="Alatunnisteen paikkamerkki 5">
            <a:extLst>
              <a:ext uri="{FF2B5EF4-FFF2-40B4-BE49-F238E27FC236}">
                <a16:creationId xmlns:a16="http://schemas.microsoft.com/office/drawing/2014/main" id="{1B22AD45-5692-41F8-A8C4-33A9078A6D7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FD4A6F5D-F15B-48F3-A5E6-5A8E21FF59CC}"/>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1798725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89BB91-F305-4E71-A960-6FB7FA9C2640}"/>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F7BAAFDF-579F-4474-A8CF-26278A794B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DC06CA8C-9521-491D-8929-80CEF8599B84}"/>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AD413D1F-69C5-4F88-A3C2-F5532C6593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057668AA-AA5B-445B-9413-CCCC349CD00A}"/>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9B36A55D-859B-4E09-8852-097266662266}"/>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8" name="Alatunnisteen paikkamerkki 7">
            <a:extLst>
              <a:ext uri="{FF2B5EF4-FFF2-40B4-BE49-F238E27FC236}">
                <a16:creationId xmlns:a16="http://schemas.microsoft.com/office/drawing/2014/main" id="{DC916469-E65F-4390-AAD9-4E1F61A1E2E1}"/>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2D8C4619-716C-4CC0-BA3D-D45C169488E5}"/>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1381282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F88A96-E012-48DC-A132-9E7143C2ED7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F5B55EE9-3585-4EF6-A037-147128E522E7}"/>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4" name="Alatunnisteen paikkamerkki 3">
            <a:extLst>
              <a:ext uri="{FF2B5EF4-FFF2-40B4-BE49-F238E27FC236}">
                <a16:creationId xmlns:a16="http://schemas.microsoft.com/office/drawing/2014/main" id="{BCB426A0-48E8-4CEF-94EA-2CBED2F40AA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CCD68FD-FED6-41D8-AD09-19DA9227782C}"/>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4165562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6683EB18-A84C-4D7C-B923-00E2E20F93D4}"/>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3" name="Alatunnisteen paikkamerkki 2">
            <a:extLst>
              <a:ext uri="{FF2B5EF4-FFF2-40B4-BE49-F238E27FC236}">
                <a16:creationId xmlns:a16="http://schemas.microsoft.com/office/drawing/2014/main" id="{031DFD60-C031-492E-9ABC-FE0DC6E11E06}"/>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46D32EAB-41C9-498A-91D1-76948C5263EB}"/>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30156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F40EF35-9CA7-4FDA-A4CB-12F7E97C30E4}"/>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CCF1DFAD-F65E-4D54-A26B-EEE42E304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7F00B54E-8D35-41D6-93D5-59A18D4088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5D89875-7699-4F9F-9128-C102A6403689}"/>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6" name="Alatunnisteen paikkamerkki 5">
            <a:extLst>
              <a:ext uri="{FF2B5EF4-FFF2-40B4-BE49-F238E27FC236}">
                <a16:creationId xmlns:a16="http://schemas.microsoft.com/office/drawing/2014/main" id="{880065D0-F894-44A8-AB04-5C83E71B8AD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53E4E6F-1E74-4C82-AB9C-05D9FF4C760A}"/>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800958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A99D2B-94FA-4444-BC55-8EAD0F230EB1}"/>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D9DF8F8A-E484-4788-98BD-83AA22410D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12C3866E-8833-43D9-977A-CFB20E3740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CAB0B7E-9C2D-4A53-AC40-3CB3BE039FED}"/>
              </a:ext>
            </a:extLst>
          </p:cNvPr>
          <p:cNvSpPr>
            <a:spLocks noGrp="1"/>
          </p:cNvSpPr>
          <p:nvPr>
            <p:ph type="dt" sz="half" idx="10"/>
          </p:nvPr>
        </p:nvSpPr>
        <p:spPr/>
        <p:txBody>
          <a:bodyPr/>
          <a:lstStyle/>
          <a:p>
            <a:fld id="{87E2BFBB-5D5D-478A-8426-7CB18E75D5DE}" type="datetimeFigureOut">
              <a:rPr lang="fi-FI" smtClean="0"/>
              <a:t>2.12.2022</a:t>
            </a:fld>
            <a:endParaRPr lang="fi-FI"/>
          </a:p>
        </p:txBody>
      </p:sp>
      <p:sp>
        <p:nvSpPr>
          <p:cNvPr id="6" name="Alatunnisteen paikkamerkki 5">
            <a:extLst>
              <a:ext uri="{FF2B5EF4-FFF2-40B4-BE49-F238E27FC236}">
                <a16:creationId xmlns:a16="http://schemas.microsoft.com/office/drawing/2014/main" id="{4AB50877-4A4C-48B4-AAB2-75757EF4ED1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6902C78-77E3-4FF1-A6AA-2234122F4A40}"/>
              </a:ext>
            </a:extLst>
          </p:cNvPr>
          <p:cNvSpPr>
            <a:spLocks noGrp="1"/>
          </p:cNvSpPr>
          <p:nvPr>
            <p:ph type="sldNum" sz="quarter" idx="12"/>
          </p:nvPr>
        </p:nvSpPr>
        <p:spPr/>
        <p:txBody>
          <a:bodyPr/>
          <a:lstStyle/>
          <a:p>
            <a:fld id="{10320C8E-C649-45E9-8EEB-76FDB51302F4}" type="slidenum">
              <a:rPr lang="fi-FI" smtClean="0"/>
              <a:t>‹#›</a:t>
            </a:fld>
            <a:endParaRPr lang="fi-FI"/>
          </a:p>
        </p:txBody>
      </p:sp>
    </p:spTree>
    <p:extLst>
      <p:ext uri="{BB962C8B-B14F-4D97-AF65-F5344CB8AC3E}">
        <p14:creationId xmlns:p14="http://schemas.microsoft.com/office/powerpoint/2010/main" val="1946650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58FDF88-93A2-4817-93D2-6A2C084AB8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97ED322E-8BF5-4821-B967-18505460E3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042F403-9A5B-45C4-A421-6AB68ECD7B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2BFBB-5D5D-478A-8426-7CB18E75D5DE}" type="datetimeFigureOut">
              <a:rPr lang="fi-FI" smtClean="0"/>
              <a:t>2.12.2022</a:t>
            </a:fld>
            <a:endParaRPr lang="fi-FI"/>
          </a:p>
        </p:txBody>
      </p:sp>
      <p:sp>
        <p:nvSpPr>
          <p:cNvPr id="5" name="Alatunnisteen paikkamerkki 4">
            <a:extLst>
              <a:ext uri="{FF2B5EF4-FFF2-40B4-BE49-F238E27FC236}">
                <a16:creationId xmlns:a16="http://schemas.microsoft.com/office/drawing/2014/main" id="{60F07FDB-3E56-4A26-AADF-1661CFE35F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CC964346-C4AD-4F1F-B609-D586D7DD12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320C8E-C649-45E9-8EEB-76FDB51302F4}" type="slidenum">
              <a:rPr lang="fi-FI" smtClean="0"/>
              <a:t>‹#›</a:t>
            </a:fld>
            <a:endParaRPr lang="fi-FI"/>
          </a:p>
        </p:txBody>
      </p:sp>
    </p:spTree>
    <p:extLst>
      <p:ext uri="{BB962C8B-B14F-4D97-AF65-F5344CB8AC3E}">
        <p14:creationId xmlns:p14="http://schemas.microsoft.com/office/powerpoint/2010/main" val="281637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oph.fi/fi/koulutus-ja-tutkinnot/mita-tutkintokoulutukseen-valmentava-koulutus-tuv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liveopisto.fi/" TargetMode="External"/><Relationship Id="rId7" Type="http://schemas.openxmlformats.org/officeDocument/2006/relationships/hyperlink" Target="http://www.optimaedu.fi/" TargetMode="External"/><Relationship Id="rId2" Type="http://schemas.openxmlformats.org/officeDocument/2006/relationships/hyperlink" Target="http://www.aikk.fi/" TargetMode="External"/><Relationship Id="rId1" Type="http://schemas.openxmlformats.org/officeDocument/2006/relationships/slideLayout" Target="../slideLayouts/slideLayout2.xml"/><Relationship Id="rId6" Type="http://schemas.openxmlformats.org/officeDocument/2006/relationships/hyperlink" Target="https://www.kiipula.fi/" TargetMode="External"/><Relationship Id="rId5" Type="http://schemas.openxmlformats.org/officeDocument/2006/relationships/hyperlink" Target="https://www.spesia.fi/" TargetMode="External"/><Relationship Id="rId4" Type="http://schemas.openxmlformats.org/officeDocument/2006/relationships/hyperlink" Target="http://www.luovi.fi/"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opintopolku.fi/hakemus/haku/1.2.246.562.29.00000000000000005368?demo=true&amp;lang=f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F8CDEA7-51EF-4919-9DA2-79145E07C296}"/>
              </a:ext>
            </a:extLst>
          </p:cNvPr>
          <p:cNvSpPr>
            <a:spLocks noGrp="1"/>
          </p:cNvSpPr>
          <p:nvPr>
            <p:ph type="ctrTitle"/>
          </p:nvPr>
        </p:nvSpPr>
        <p:spPr>
          <a:xfrm>
            <a:off x="638882" y="639193"/>
            <a:ext cx="3571810" cy="3573516"/>
          </a:xfrm>
        </p:spPr>
        <p:txBody>
          <a:bodyPr vert="horz" lIns="91440" tIns="45720" rIns="91440" bIns="45720" rtlCol="0">
            <a:normAutofit/>
          </a:bodyPr>
          <a:lstStyle/>
          <a:p>
            <a:pPr algn="l"/>
            <a:r>
              <a:rPr lang="en-US" sz="3600" kern="1200">
                <a:latin typeface="+mj-lt"/>
                <a:ea typeface="+mj-ea"/>
                <a:cs typeface="+mj-cs"/>
              </a:rPr>
              <a:t>YHTEISHAKUINFO 9lk huoltajille</a:t>
            </a:r>
          </a:p>
        </p:txBody>
      </p:sp>
      <p:sp>
        <p:nvSpPr>
          <p:cNvPr id="17"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Kuva 3">
            <a:extLst>
              <a:ext uri="{FF2B5EF4-FFF2-40B4-BE49-F238E27FC236}">
                <a16:creationId xmlns:a16="http://schemas.microsoft.com/office/drawing/2014/main" id="{B1590E2F-7292-4C7C-BDC0-532BDAB5A3E3}"/>
              </a:ext>
            </a:extLst>
          </p:cNvPr>
          <p:cNvPicPr>
            <a:picLocks noChangeAspect="1"/>
          </p:cNvPicPr>
          <p:nvPr/>
        </p:nvPicPr>
        <p:blipFill>
          <a:blip r:embed="rId2"/>
          <a:stretch>
            <a:fillRect/>
          </a:stretch>
        </p:blipFill>
        <p:spPr>
          <a:xfrm>
            <a:off x="4654296" y="944277"/>
            <a:ext cx="7214616" cy="4942013"/>
          </a:xfrm>
          <a:prstGeom prst="rect">
            <a:avLst/>
          </a:prstGeom>
        </p:spPr>
      </p:pic>
      <p:sp>
        <p:nvSpPr>
          <p:cNvPr id="6" name="Alaotsikko 5">
            <a:extLst>
              <a:ext uri="{FF2B5EF4-FFF2-40B4-BE49-F238E27FC236}">
                <a16:creationId xmlns:a16="http://schemas.microsoft.com/office/drawing/2014/main" id="{F5252281-EB08-12B1-98BA-74A6321DB93D}"/>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363292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D11AEFC-5156-45D9-9864-D4B5C4D3B3CE}"/>
              </a:ext>
            </a:extLst>
          </p:cNvPr>
          <p:cNvSpPr>
            <a:spLocks noGrp="1"/>
          </p:cNvSpPr>
          <p:nvPr>
            <p:ph type="title"/>
          </p:nvPr>
        </p:nvSpPr>
        <p:spPr>
          <a:xfrm>
            <a:off x="838200" y="365125"/>
            <a:ext cx="10515600" cy="1325563"/>
          </a:xfrm>
        </p:spPr>
        <p:txBody>
          <a:bodyPr>
            <a:normAutofit/>
          </a:bodyPr>
          <a:lstStyle/>
          <a:p>
            <a:pPr marL="228600" marR="0" lvl="0" indent="-228600" defTabSz="914400" rtl="0" eaLnBrk="1" fontAlgn="auto" latinLnBrk="0" hangingPunct="1">
              <a:spcBef>
                <a:spcPts val="1000"/>
              </a:spcBef>
              <a:spcAft>
                <a:spcPts val="0"/>
              </a:spcAft>
              <a:tabLst/>
              <a:defRPr/>
            </a:pPr>
            <a:r>
              <a:rPr kumimoji="0" lang="fi-FI" sz="4200" b="0" i="0" u="none" strike="noStrike" kern="1200" cap="none" spc="0" normalizeH="0" baseline="0" noProof="0" dirty="0">
                <a:ln>
                  <a:noFill/>
                </a:ln>
                <a:effectLst/>
                <a:uLnTx/>
                <a:uFillTx/>
                <a:ea typeface="+mn-ea"/>
                <a:cs typeface="+mn-cs"/>
              </a:rPr>
              <a:t>Yhteishaussa 21.2.-21.3 2023 mukana</a:t>
            </a:r>
            <a:br>
              <a:rPr kumimoji="0" lang="fi-FI" sz="4200" b="0" i="0" u="none" strike="noStrike" kern="1200" cap="none" spc="0" normalizeH="0" baseline="0" noProof="0" dirty="0">
                <a:ln>
                  <a:noFill/>
                </a:ln>
                <a:effectLst/>
                <a:uLnTx/>
                <a:uFillTx/>
                <a:ea typeface="+mn-ea"/>
                <a:cs typeface="+mn-cs"/>
              </a:rPr>
            </a:br>
            <a:endParaRPr lang="fi-FI" sz="42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70FBA5BD-09BD-4E2D-8145-BF2F03A21E5C}"/>
              </a:ext>
            </a:extLst>
          </p:cNvPr>
          <p:cNvSpPr>
            <a:spLocks noGrp="1"/>
          </p:cNvSpPr>
          <p:nvPr>
            <p:ph idx="1"/>
          </p:nvPr>
        </p:nvSpPr>
        <p:spPr>
          <a:xfrm>
            <a:off x="838200" y="1929384"/>
            <a:ext cx="10515600" cy="4251960"/>
          </a:xfrm>
        </p:spPr>
        <p:txBody>
          <a:bodyPr>
            <a:normAutofit/>
          </a:bodyPr>
          <a:lstStyle/>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fi-FI" altLang="fi-FI" sz="3200" b="0" i="0" u="none" strike="noStrike" kern="1200" cap="none" spc="0" normalizeH="0" baseline="0" noProof="0" dirty="0">
                <a:ln>
                  <a:noFill/>
                </a:ln>
                <a:effectLst/>
                <a:uLnTx/>
                <a:uFillTx/>
                <a:latin typeface="Calibri" panose="020F0502020204030204"/>
                <a:ea typeface="+mn-ea"/>
                <a:cs typeface="+mn-cs"/>
              </a:rPr>
              <a:t>Ammatillinen koulutus ja lukio </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fi-FI" sz="3200" b="0" i="0" u="none" strike="noStrike" kern="1200" cap="none" spc="0" normalizeH="0" baseline="0" noProof="0" dirty="0">
                <a:ln>
                  <a:noFill/>
                </a:ln>
                <a:effectLst/>
                <a:uLnTx/>
                <a:uFillTx/>
                <a:latin typeface="Calibri" panose="020F0502020204030204"/>
                <a:ea typeface="+mn-ea"/>
                <a:cs typeface="+mn-cs"/>
              </a:rPr>
              <a:t>Vaativana erityisenä tukena järjestettävä ammatillinen koulutus (erityisammattioppilaitokset)</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fi-FI" sz="3200" b="0" i="0" u="none" strike="noStrike" kern="1200" cap="none" spc="0" normalizeH="0" baseline="0" noProof="0" dirty="0">
                <a:ln>
                  <a:noFill/>
                </a:ln>
                <a:effectLst/>
                <a:uLnTx/>
                <a:uFillTx/>
                <a:latin typeface="Calibri" panose="020F0502020204030204"/>
                <a:ea typeface="+mn-ea"/>
                <a:cs typeface="+mn-cs"/>
              </a:rPr>
              <a:t>TUVA-koulutus ( tutkintokoulutukseen valmentava koulutus)</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fi-FI" sz="3200" b="0" i="0" u="none" strike="noStrike" kern="1200" cap="none" spc="0" normalizeH="0" baseline="0" noProof="0" dirty="0">
                <a:ln>
                  <a:noFill/>
                </a:ln>
                <a:effectLst/>
                <a:uLnTx/>
                <a:uFillTx/>
                <a:latin typeface="Calibri" panose="020F0502020204030204"/>
                <a:ea typeface="+mn-ea"/>
                <a:cs typeface="+mn-cs"/>
              </a:rPr>
              <a:t>TELMA-koulutus ( työhön ja itsenäiseen elämään valmentava koulutus)</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fi-FI" sz="3200" b="0" i="0" u="none" strike="noStrike" kern="1200" cap="none" spc="0" normalizeH="0" baseline="0" noProof="0" dirty="0">
                <a:ln>
                  <a:noFill/>
                </a:ln>
                <a:effectLst/>
                <a:uLnTx/>
                <a:uFillTx/>
                <a:latin typeface="Calibri" panose="020F0502020204030204"/>
                <a:ea typeface="+mn-ea"/>
                <a:cs typeface="+mn-cs"/>
              </a:rPr>
              <a:t>Kansanopistojen oppivelvollisille tarkoitetut linjat</a:t>
            </a:r>
          </a:p>
          <a:p>
            <a:endParaRPr lang="fi-FI" sz="2200" dirty="0"/>
          </a:p>
        </p:txBody>
      </p:sp>
    </p:spTree>
    <p:extLst>
      <p:ext uri="{BB962C8B-B14F-4D97-AF65-F5344CB8AC3E}">
        <p14:creationId xmlns:p14="http://schemas.microsoft.com/office/powerpoint/2010/main" val="4247902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E1732F1-4AF9-4AC7-BEF4-47C7E315419F}"/>
              </a:ext>
            </a:extLst>
          </p:cNvPr>
          <p:cNvSpPr>
            <a:spLocks noGrp="1"/>
          </p:cNvSpPr>
          <p:nvPr>
            <p:ph type="title"/>
          </p:nvPr>
        </p:nvSpPr>
        <p:spPr>
          <a:xfrm>
            <a:off x="838200" y="365125"/>
            <a:ext cx="10515600" cy="1325563"/>
          </a:xfrm>
        </p:spPr>
        <p:txBody>
          <a:bodyPr>
            <a:normAutofit/>
          </a:bodyPr>
          <a:lstStyle/>
          <a:p>
            <a:pPr algn="ctr"/>
            <a:r>
              <a:rPr lang="fi-FI" sz="4200" dirty="0"/>
              <a:t>Hakeminen harkinnanvaraisen haun kautta ammatillisiin oppilaitoksiin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772323E9-1D19-43EC-ACEC-CE265ACA2877}"/>
              </a:ext>
            </a:extLst>
          </p:cNvPr>
          <p:cNvSpPr>
            <a:spLocks noGrp="1"/>
          </p:cNvSpPr>
          <p:nvPr>
            <p:ph idx="1"/>
          </p:nvPr>
        </p:nvSpPr>
        <p:spPr>
          <a:xfrm>
            <a:off x="469783" y="1898932"/>
            <a:ext cx="10597407" cy="4498905"/>
          </a:xfrm>
        </p:spPr>
        <p:txBody>
          <a:bodyPr>
            <a:normAutofit/>
          </a:bodyPr>
          <a:lstStyle/>
          <a:p>
            <a:r>
              <a:rPr lang="fi-FI" altLang="fi-FI" sz="2200" dirty="0"/>
              <a:t>Hakijalla jokin erityinen henkilökohtainen syy: sosiaaliset syyt, oppimisvaikeudet, riittämätön kielitaito, todistusten vertailuvaikeudet sekä nyt muutos: </a:t>
            </a:r>
            <a:r>
              <a:rPr lang="fi-FI" altLang="fi-FI" sz="2200" b="1" dirty="0"/>
              <a:t>mikäli on yksilöllistettynä sekä äidinkieli että matematiikka -&gt; opiskelija voi tulla valituksi vain harkinnanvaraisen haun kautta (OKM asetus 837/2021). Muut harkinnanvaraisesti hakeneet voivat tulla valituksi myös pistevalinnassa.</a:t>
            </a:r>
          </a:p>
          <a:p>
            <a:r>
              <a:rPr lang="fi-FI" altLang="fi-FI" sz="2200" dirty="0"/>
              <a:t>Hakijat voidaan kutsua oppimisvalmiuskokeeseen/  haastatteluun. Vastaanottava oppilaitos tekee valinnan.</a:t>
            </a:r>
          </a:p>
          <a:p>
            <a:r>
              <a:rPr lang="fi-FI" altLang="fi-FI" sz="2200" dirty="0"/>
              <a:t>Ei voi käyttää koulutuksissa, joissa valinta tapahtuu pelkän pääsykoetuloksen perusteella.</a:t>
            </a:r>
          </a:p>
          <a:p>
            <a:r>
              <a:rPr lang="fi-FI" altLang="fi-FI" sz="2200" dirty="0"/>
              <a:t>Kunkin oppilaitoksen liitteet toimitettava yhteishaun aikana (esimerkiksi </a:t>
            </a:r>
            <a:r>
              <a:rPr lang="fi-FI" altLang="fi-FI" sz="2200" dirty="0" err="1"/>
              <a:t>Edukolla</a:t>
            </a:r>
            <a:r>
              <a:rPr lang="fi-FI" altLang="fi-FI" sz="2200" dirty="0"/>
              <a:t>: hakulomake, harkinnan varaisen haun lomake, kopio 9lk:n opiskeluarvioinnista/välitodistuksesta sekä mahdolliset asiantuntijalausunnot ja muut tarvittavat liitteet)</a:t>
            </a:r>
          </a:p>
          <a:p>
            <a:pPr marL="0" indent="0">
              <a:buNone/>
            </a:pPr>
            <a:endParaRPr lang="fi-FI" sz="2200" dirty="0"/>
          </a:p>
        </p:txBody>
      </p:sp>
    </p:spTree>
    <p:extLst>
      <p:ext uri="{BB962C8B-B14F-4D97-AF65-F5344CB8AC3E}">
        <p14:creationId xmlns:p14="http://schemas.microsoft.com/office/powerpoint/2010/main" val="4188449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3ED41156-6DED-494D-8912-BDEE5B0DDB98}"/>
              </a:ext>
            </a:extLst>
          </p:cNvPr>
          <p:cNvSpPr>
            <a:spLocks noGrp="1"/>
          </p:cNvSpPr>
          <p:nvPr>
            <p:ph type="title"/>
          </p:nvPr>
        </p:nvSpPr>
        <p:spPr>
          <a:xfrm>
            <a:off x="838200" y="365125"/>
            <a:ext cx="10515600" cy="1325563"/>
          </a:xfrm>
        </p:spPr>
        <p:txBody>
          <a:bodyPr>
            <a:normAutofit/>
          </a:bodyPr>
          <a:lstStyle/>
          <a:p>
            <a:pPr algn="ctr"/>
            <a:r>
              <a:rPr kumimoji="0" lang="fi-FI" sz="4200" b="0" i="0" u="none" strike="noStrike" kern="1200" cap="none" spc="0" normalizeH="0" baseline="0" noProof="0" dirty="0">
                <a:ln>
                  <a:noFill/>
                </a:ln>
                <a:effectLst/>
                <a:uLnTx/>
                <a:uFillTx/>
                <a:latin typeface="Calibri Light" panose="020F0302020204030204"/>
                <a:ea typeface="+mj-ea"/>
                <a:cs typeface="+mj-cs"/>
              </a:rPr>
              <a:t>Tutkintokoulutukseen valmentava koulutus  TUVA</a:t>
            </a:r>
            <a:endParaRPr lang="fi-FI" sz="4200"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45970461-DD2F-4A5A-A062-26AB61949661}"/>
              </a:ext>
            </a:extLst>
          </p:cNvPr>
          <p:cNvSpPr>
            <a:spLocks noGrp="1"/>
          </p:cNvSpPr>
          <p:nvPr>
            <p:ph idx="1"/>
          </p:nvPr>
        </p:nvSpPr>
        <p:spPr>
          <a:xfrm>
            <a:off x="838200" y="1929384"/>
            <a:ext cx="10515600" cy="4251960"/>
          </a:xfrm>
        </p:spPr>
        <p:txBody>
          <a:bodyPr>
            <a:normAutofit/>
          </a:bodyPr>
          <a:lstStyle/>
          <a:p>
            <a:r>
              <a:rPr lang="fi-FI" sz="2200" dirty="0"/>
              <a:t>Tutkintokoulutukseen valmentava koulutus alkaa 1.8.2022. </a:t>
            </a:r>
          </a:p>
          <a:p>
            <a:r>
              <a:rPr lang="fi-FI" sz="2200" dirty="0"/>
              <a:t>TUVA- koulutuksessa yhdistyvät aiemmat perusopetuksen lisäopetus, lukioon valmistava koulutus (LUVA) ja tutkintokoulutukseen valmentava koulutus (VALMA)</a:t>
            </a:r>
          </a:p>
          <a:p>
            <a:r>
              <a:rPr lang="fi-FI" sz="2200" dirty="0"/>
              <a:t>TUVA- koulutus on tarkoitettu oppijoille, jolla</a:t>
            </a:r>
          </a:p>
          <a:p>
            <a:pPr marL="0" indent="0">
              <a:buNone/>
            </a:pPr>
            <a:r>
              <a:rPr lang="fi-FI" sz="2200" dirty="0"/>
              <a:t>   -ei ole toisen asteen tutkintoa</a:t>
            </a:r>
          </a:p>
          <a:p>
            <a:pPr marL="0" indent="0">
              <a:buNone/>
            </a:pPr>
            <a:r>
              <a:rPr lang="fi-FI" sz="2200" dirty="0"/>
              <a:t>   - ja jotka syystä tai toisesta tarvitsevat valmentavaa koulutusta </a:t>
            </a:r>
          </a:p>
          <a:p>
            <a:r>
              <a:rPr lang="fi-FI" sz="2200" dirty="0"/>
              <a:t>TUVA- koulutuksen yleisenä tavoitteena on saavuttaa sellaiset opiskeluvalmiudet, joiden avulla opiskelija voi hakeutua lukiokoulutukseen tai ammatilliseen koulutukseen ja suoriutua näistä opinnoista.</a:t>
            </a:r>
          </a:p>
          <a:p>
            <a:r>
              <a:rPr lang="fi-FI" sz="2200" dirty="0">
                <a:hlinkClick r:id="rId2"/>
              </a:rPr>
              <a:t>https://www.oph.fi/fi/koulutus-ja-tutkinnot/mita-tutkintokoulutukseen-valmentava-koulutus-tuva</a:t>
            </a:r>
            <a:r>
              <a:rPr lang="fi-FI" sz="2200" dirty="0"/>
              <a:t> </a:t>
            </a:r>
          </a:p>
          <a:p>
            <a:endParaRPr lang="fi-FI" sz="2200" dirty="0"/>
          </a:p>
        </p:txBody>
      </p:sp>
    </p:spTree>
    <p:extLst>
      <p:ext uri="{BB962C8B-B14F-4D97-AF65-F5344CB8AC3E}">
        <p14:creationId xmlns:p14="http://schemas.microsoft.com/office/powerpoint/2010/main" val="3007638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07B6B0A2-3F9B-4FCD-8A99-C45A22BC43B3}"/>
              </a:ext>
            </a:extLst>
          </p:cNvPr>
          <p:cNvSpPr>
            <a:spLocks noGrp="1"/>
          </p:cNvSpPr>
          <p:nvPr>
            <p:ph type="title"/>
          </p:nvPr>
        </p:nvSpPr>
        <p:spPr>
          <a:xfrm>
            <a:off x="838200" y="365125"/>
            <a:ext cx="10515600" cy="1325563"/>
          </a:xfrm>
        </p:spPr>
        <p:txBody>
          <a:bodyPr>
            <a:normAutofit/>
          </a:bodyPr>
          <a:lstStyle/>
          <a:p>
            <a:pPr algn="ctr"/>
            <a:r>
              <a:rPr lang="fi-FI" sz="5400" dirty="0"/>
              <a:t>Erityisammattioppilaitokset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4D86CEA2-DE64-44DD-8499-C795A9B6F1E7}"/>
              </a:ext>
            </a:extLst>
          </p:cNvPr>
          <p:cNvSpPr>
            <a:spLocks noGrp="1"/>
          </p:cNvSpPr>
          <p:nvPr>
            <p:ph idx="1"/>
          </p:nvPr>
        </p:nvSpPr>
        <p:spPr>
          <a:xfrm>
            <a:off x="419450" y="1929384"/>
            <a:ext cx="10934350" cy="4782312"/>
          </a:xfrm>
        </p:spPr>
        <p:txBody>
          <a:bodyPr>
            <a:normAutofit/>
          </a:bodyPr>
          <a:lstStyle/>
          <a:p>
            <a:pPr marL="0" indent="0" algn="ctr">
              <a:buNone/>
            </a:pPr>
            <a:r>
              <a:rPr lang="fi-FI" sz="2200" b="0" i="0" dirty="0">
                <a:effectLst/>
                <a:latin typeface="Alegreya Sans"/>
              </a:rPr>
              <a:t>Suomessa toimii kuusi ammatillista erityisoppilaitosta</a:t>
            </a:r>
            <a:r>
              <a:rPr lang="fi-FI" sz="2200" dirty="0">
                <a:latin typeface="Alegreya Sans"/>
              </a:rPr>
              <a:t>:</a:t>
            </a:r>
            <a:endParaRPr lang="fi-FI" sz="2200" b="0" i="0" dirty="0">
              <a:effectLst/>
              <a:latin typeface="Alegreya Sans"/>
            </a:endParaRPr>
          </a:p>
          <a:p>
            <a:pPr marL="0" indent="0" fontAlgn="base">
              <a:buNone/>
            </a:pPr>
            <a:r>
              <a:rPr lang="fi-FI" sz="2200" dirty="0">
                <a:latin typeface="Alegreya Sans"/>
              </a:rPr>
              <a:t> </a:t>
            </a:r>
            <a:r>
              <a:rPr lang="fi-FI" sz="1400" dirty="0"/>
              <a:t>- </a:t>
            </a:r>
            <a:r>
              <a:rPr lang="fi-FI" sz="1400" b="1" i="0" dirty="0">
                <a:solidFill>
                  <a:srgbClr val="222222"/>
                </a:solidFill>
                <a:effectLst/>
              </a:rPr>
              <a:t>Aitoon koulutuskeskus</a:t>
            </a:r>
            <a:r>
              <a:rPr lang="fi-FI" sz="1400" b="0" i="0" dirty="0">
                <a:solidFill>
                  <a:srgbClr val="222222"/>
                </a:solidFill>
                <a:effectLst/>
              </a:rPr>
              <a:t>. Päätoimipaikka sijaitsee Pälkäneellä ja sivutoimipiste Tampereella. Opiskelijoita on vuosittain noin 95. Aitoon koulutuskeskuksen ylläpitäjä on Aitoon Emäntäkoulu Oy </a:t>
            </a:r>
            <a:r>
              <a:rPr lang="fi-FI" sz="1400" b="0" i="0" u="none" strike="noStrike" dirty="0">
                <a:solidFill>
                  <a:srgbClr val="DA2149"/>
                </a:solidFill>
                <a:effectLst/>
                <a:hlinkClick r:id="rId2"/>
              </a:rPr>
              <a:t>www.aikk.fi</a:t>
            </a:r>
            <a:endParaRPr lang="fi-FI" sz="1400" dirty="0">
              <a:solidFill>
                <a:srgbClr val="DA2149"/>
              </a:solidFill>
            </a:endParaRPr>
          </a:p>
          <a:p>
            <a:pPr marL="0" indent="0" fontAlgn="base">
              <a:buNone/>
            </a:pPr>
            <a:r>
              <a:rPr lang="fi-FI" sz="1400" b="0" i="0" dirty="0">
                <a:solidFill>
                  <a:srgbClr val="DA2149"/>
                </a:solidFill>
                <a:effectLst/>
              </a:rPr>
              <a:t>- </a:t>
            </a:r>
            <a:r>
              <a:rPr lang="fi-FI" sz="1400" b="1" i="0" dirty="0">
                <a:solidFill>
                  <a:srgbClr val="222222"/>
                </a:solidFill>
                <a:effectLst/>
              </a:rPr>
              <a:t>Ammattiopisto Live. </a:t>
            </a:r>
            <a:r>
              <a:rPr lang="fi-FI" sz="1400" b="0" i="0" dirty="0">
                <a:solidFill>
                  <a:srgbClr val="222222"/>
                </a:solidFill>
                <a:effectLst/>
              </a:rPr>
              <a:t>Ammattiopisto Liven päätoimipaikka ja hallinto sijaitsevat Helsingin Ruskeasuolla. Kaikkiaan opistolla on 10 toimipaikkaa         pääkaupunkiseudulla ja muualla Uudellamaalla. Live on osa Invalidisäätiötä. </a:t>
            </a:r>
            <a:r>
              <a:rPr lang="fi-FI" sz="1400" b="0" i="0" u="none" strike="noStrike" dirty="0">
                <a:solidFill>
                  <a:srgbClr val="DA2149"/>
                </a:solidFill>
                <a:effectLst/>
                <a:hlinkClick r:id="rId3"/>
              </a:rPr>
              <a:t>www.liveopisto.fi</a:t>
            </a:r>
            <a:endParaRPr lang="fi-FI" sz="1400" b="0" i="0" u="none" strike="noStrike" dirty="0">
              <a:solidFill>
                <a:srgbClr val="DA2149"/>
              </a:solidFill>
              <a:effectLst/>
            </a:endParaRPr>
          </a:p>
          <a:p>
            <a:pPr fontAlgn="base">
              <a:buFontTx/>
              <a:buChar char="-"/>
            </a:pPr>
            <a:r>
              <a:rPr lang="fi-FI" sz="1400" b="1" i="0" dirty="0">
                <a:solidFill>
                  <a:srgbClr val="222222"/>
                </a:solidFill>
                <a:effectLst/>
              </a:rPr>
              <a:t>Ammattiopisto Luovi. </a:t>
            </a:r>
            <a:r>
              <a:rPr lang="fi-FI" sz="1400" dirty="0">
                <a:solidFill>
                  <a:srgbClr val="222222"/>
                </a:solidFill>
              </a:rPr>
              <a:t>T</a:t>
            </a:r>
            <a:r>
              <a:rPr lang="fi-FI" sz="1400" b="0" i="0" dirty="0">
                <a:solidFill>
                  <a:srgbClr val="222222"/>
                </a:solidFill>
                <a:effectLst/>
              </a:rPr>
              <a:t>oimii yli 20 paikkakunnalla kautta Suomen. Luovin visiona on auttaa sinua löytämään oma väylä työhön ja hyvään elämään. Koulutustarjontaamme kuuluvat valmentava koulutus (TUVA ja TELMA) sekä 16 ammatillista perustutkintoa. Luovissa opiskelee vuosittain keskimäärin 1 900  ammatillisen koulutuksen opiskelijaa ja työskentelee noin 800 henkilöä. Luovi on osa Hengitysliitto ry:tä. </a:t>
            </a:r>
            <a:r>
              <a:rPr lang="fi-FI" sz="1400" b="0" i="0" u="none" strike="noStrike" dirty="0">
                <a:solidFill>
                  <a:srgbClr val="DA2149"/>
                </a:solidFill>
                <a:effectLst/>
                <a:hlinkClick r:id="rId4"/>
              </a:rPr>
              <a:t>www.luovi.fi</a:t>
            </a:r>
            <a:endParaRPr lang="fi-FI" sz="1400" b="0" i="0" u="none" strike="noStrike" dirty="0">
              <a:solidFill>
                <a:srgbClr val="DA2149"/>
              </a:solidFill>
              <a:effectLst/>
            </a:endParaRPr>
          </a:p>
          <a:p>
            <a:pPr fontAlgn="base">
              <a:buFontTx/>
              <a:buChar char="-"/>
            </a:pPr>
            <a:r>
              <a:rPr lang="fi-FI" sz="1400" b="1" i="0" dirty="0">
                <a:solidFill>
                  <a:srgbClr val="222222"/>
                </a:solidFill>
                <a:effectLst/>
              </a:rPr>
              <a:t>Ammattiopisto </a:t>
            </a:r>
            <a:r>
              <a:rPr lang="fi-FI" sz="1400" b="1" i="0" dirty="0" err="1">
                <a:solidFill>
                  <a:srgbClr val="222222"/>
                </a:solidFill>
                <a:effectLst/>
              </a:rPr>
              <a:t>Spesia</a:t>
            </a:r>
            <a:r>
              <a:rPr lang="fi-FI" sz="1400" b="1" i="0" dirty="0">
                <a:solidFill>
                  <a:srgbClr val="222222"/>
                </a:solidFill>
                <a:effectLst/>
              </a:rPr>
              <a:t>. </a:t>
            </a:r>
            <a:r>
              <a:rPr lang="fi-FI" sz="1400" dirty="0">
                <a:solidFill>
                  <a:srgbClr val="222222"/>
                </a:solidFill>
              </a:rPr>
              <a:t>P</a:t>
            </a:r>
            <a:r>
              <a:rPr lang="fi-FI" sz="1400" b="0" i="0" dirty="0">
                <a:solidFill>
                  <a:srgbClr val="222222"/>
                </a:solidFill>
                <a:effectLst/>
              </a:rPr>
              <a:t>äätoimipaikat ovat Jyväskylä, Järvenpää, Pieksämäki ja Turku. Oppilaitos järjestää koulutusta myös useilla muilla   paikkakunnilla, kuten </a:t>
            </a:r>
            <a:r>
              <a:rPr lang="fi-FI" sz="1400" b="1" i="0" dirty="0">
                <a:solidFill>
                  <a:srgbClr val="222222"/>
                </a:solidFill>
                <a:effectLst/>
              </a:rPr>
              <a:t>Kotkassa. </a:t>
            </a:r>
            <a:r>
              <a:rPr lang="fi-FI" sz="1400" b="0" i="0" dirty="0" err="1">
                <a:solidFill>
                  <a:srgbClr val="222222"/>
                </a:solidFill>
                <a:effectLst/>
              </a:rPr>
              <a:t>Spesiassa</a:t>
            </a:r>
            <a:r>
              <a:rPr lang="fi-FI" sz="1400" b="0" i="0" dirty="0">
                <a:solidFill>
                  <a:srgbClr val="222222"/>
                </a:solidFill>
                <a:effectLst/>
              </a:rPr>
              <a:t> opiskelee vuosittain keskimäärin 1 200 opiskelijaa. </a:t>
            </a:r>
            <a:r>
              <a:rPr lang="fi-FI" sz="1400" b="0" i="0" dirty="0" err="1">
                <a:solidFill>
                  <a:srgbClr val="222222"/>
                </a:solidFill>
                <a:effectLst/>
              </a:rPr>
              <a:t>Spesian</a:t>
            </a:r>
            <a:r>
              <a:rPr lang="fi-FI" sz="1400" b="0" i="0" dirty="0">
                <a:solidFill>
                  <a:srgbClr val="222222"/>
                </a:solidFill>
                <a:effectLst/>
              </a:rPr>
              <a:t> ylläpitäjä on Ammattiopisto </a:t>
            </a:r>
            <a:r>
              <a:rPr lang="fi-FI" sz="1400" b="0" i="0" dirty="0" err="1">
                <a:solidFill>
                  <a:srgbClr val="222222"/>
                </a:solidFill>
                <a:effectLst/>
              </a:rPr>
              <a:t>Spesia</a:t>
            </a:r>
            <a:r>
              <a:rPr lang="fi-FI" sz="1400" b="0" i="0" dirty="0">
                <a:solidFill>
                  <a:srgbClr val="222222"/>
                </a:solidFill>
                <a:effectLst/>
              </a:rPr>
              <a:t> Oy, jonka omistavat Invalidiliitto ry ja S. ja A. </a:t>
            </a:r>
            <a:r>
              <a:rPr lang="fi-FI" sz="1400" b="0" i="0" dirty="0" err="1">
                <a:solidFill>
                  <a:srgbClr val="222222"/>
                </a:solidFill>
                <a:effectLst/>
              </a:rPr>
              <a:t>Bovalliuksen</a:t>
            </a:r>
            <a:r>
              <a:rPr lang="fi-FI" sz="1400" b="0" i="0" dirty="0">
                <a:solidFill>
                  <a:srgbClr val="222222"/>
                </a:solidFill>
                <a:effectLst/>
              </a:rPr>
              <a:t> säätiö </a:t>
            </a:r>
            <a:r>
              <a:rPr lang="fi-FI" sz="1400" b="0" i="0" dirty="0" err="1">
                <a:solidFill>
                  <a:srgbClr val="222222"/>
                </a:solidFill>
                <a:effectLst/>
              </a:rPr>
              <a:t>sr</a:t>
            </a:r>
            <a:r>
              <a:rPr lang="fi-FI" sz="1400" b="0" i="0" dirty="0">
                <a:solidFill>
                  <a:srgbClr val="222222"/>
                </a:solidFill>
                <a:effectLst/>
              </a:rPr>
              <a:t>. </a:t>
            </a:r>
            <a:r>
              <a:rPr lang="fi-FI" sz="1400" b="0" i="0" dirty="0">
                <a:solidFill>
                  <a:srgbClr val="222222"/>
                </a:solidFill>
                <a:effectLst/>
                <a:hlinkClick r:id="rId5"/>
              </a:rPr>
              <a:t>https://www.spesia.fi/</a:t>
            </a:r>
            <a:endParaRPr lang="fi-FI" sz="1400" b="0" i="0" dirty="0">
              <a:solidFill>
                <a:srgbClr val="222222"/>
              </a:solidFill>
              <a:effectLst/>
            </a:endParaRPr>
          </a:p>
          <a:p>
            <a:pPr fontAlgn="base">
              <a:buFontTx/>
              <a:buChar char="-"/>
            </a:pPr>
            <a:r>
              <a:rPr lang="fi-FI" sz="1400" b="1" i="0" dirty="0" err="1">
                <a:solidFill>
                  <a:srgbClr val="222222"/>
                </a:solidFill>
                <a:effectLst/>
              </a:rPr>
              <a:t>Kiipulan</a:t>
            </a:r>
            <a:r>
              <a:rPr lang="fi-FI" sz="1400" b="1" i="0" dirty="0">
                <a:solidFill>
                  <a:srgbClr val="222222"/>
                </a:solidFill>
                <a:effectLst/>
              </a:rPr>
              <a:t> ammattiopisto</a:t>
            </a:r>
            <a:r>
              <a:rPr lang="fi-FI" sz="1400" b="0" i="0" dirty="0">
                <a:solidFill>
                  <a:srgbClr val="222222"/>
                </a:solidFill>
                <a:effectLst/>
              </a:rPr>
              <a:t>. </a:t>
            </a:r>
            <a:r>
              <a:rPr lang="fi-FI" sz="1400" b="0" i="0" dirty="0" err="1">
                <a:solidFill>
                  <a:srgbClr val="222222"/>
                </a:solidFill>
                <a:effectLst/>
              </a:rPr>
              <a:t>Kiipulan</a:t>
            </a:r>
            <a:r>
              <a:rPr lang="fi-FI" sz="1400" b="0" i="0" dirty="0">
                <a:solidFill>
                  <a:srgbClr val="222222"/>
                </a:solidFill>
                <a:effectLst/>
              </a:rPr>
              <a:t> päätoimipaikka sijaitsee Janakkalassa Turengissa. Muita koulutuspaikkakuntia ovat Hämeenlinna, Forssa, Lahti, </a:t>
            </a:r>
            <a:r>
              <a:rPr lang="fi-FI" sz="1400" b="1" i="0" dirty="0">
                <a:solidFill>
                  <a:srgbClr val="222222"/>
                </a:solidFill>
                <a:effectLst/>
              </a:rPr>
              <a:t>Kouvola</a:t>
            </a:r>
            <a:r>
              <a:rPr lang="fi-FI" sz="1400" b="0" i="0" dirty="0">
                <a:solidFill>
                  <a:srgbClr val="222222"/>
                </a:solidFill>
                <a:effectLst/>
              </a:rPr>
              <a:t>, Riihimäki, Tampere, Vantaa ja Ypäjä. </a:t>
            </a:r>
            <a:r>
              <a:rPr lang="fi-FI" sz="1400" b="0" i="0" dirty="0" err="1">
                <a:solidFill>
                  <a:srgbClr val="222222"/>
                </a:solidFill>
                <a:effectLst/>
              </a:rPr>
              <a:t>Kiipulan</a:t>
            </a:r>
            <a:r>
              <a:rPr lang="fi-FI" sz="1400" b="0" i="0" dirty="0">
                <a:solidFill>
                  <a:srgbClr val="222222"/>
                </a:solidFill>
                <a:effectLst/>
              </a:rPr>
              <a:t> ammattiopistossa on noin 600 opiskelijaa. Ammattiopisto on osa </a:t>
            </a:r>
            <a:r>
              <a:rPr lang="fi-FI" sz="1400" b="0" i="0" dirty="0" err="1">
                <a:solidFill>
                  <a:srgbClr val="222222"/>
                </a:solidFill>
                <a:effectLst/>
              </a:rPr>
              <a:t>Kiipulasäätiötä</a:t>
            </a:r>
            <a:r>
              <a:rPr lang="fi-FI" sz="1400" b="0" i="0" dirty="0">
                <a:solidFill>
                  <a:srgbClr val="222222"/>
                </a:solidFill>
                <a:effectLst/>
              </a:rPr>
              <a:t>. </a:t>
            </a:r>
            <a:r>
              <a:rPr lang="fi-FI" sz="1400" b="0" i="0" dirty="0">
                <a:solidFill>
                  <a:srgbClr val="222222"/>
                </a:solidFill>
                <a:effectLst/>
                <a:hlinkClick r:id="rId6"/>
              </a:rPr>
              <a:t>https://www.kiipula.fi/</a:t>
            </a:r>
            <a:r>
              <a:rPr lang="fi-FI" sz="1400" b="0" i="0" dirty="0">
                <a:solidFill>
                  <a:srgbClr val="222222"/>
                </a:solidFill>
                <a:effectLst/>
              </a:rPr>
              <a:t> </a:t>
            </a:r>
          </a:p>
          <a:p>
            <a:pPr fontAlgn="base">
              <a:buFontTx/>
              <a:buChar char="-"/>
            </a:pPr>
            <a:r>
              <a:rPr lang="fi-FI" sz="1400" b="1" i="0" dirty="0">
                <a:solidFill>
                  <a:srgbClr val="222222"/>
                </a:solidFill>
                <a:effectLst/>
              </a:rPr>
              <a:t>Optima</a:t>
            </a:r>
            <a:r>
              <a:rPr lang="fi-FI" sz="1400" b="0" i="0" dirty="0">
                <a:solidFill>
                  <a:srgbClr val="222222"/>
                </a:solidFill>
                <a:effectLst/>
              </a:rPr>
              <a:t>. Pääosa Optima-koulutuskuntayhtymän koulutuksesta on ruotsinkielistä. Optimalla on vastuu myös suomenruotsalaisesta ammatillisesta erityisopetuksesta. Oppilaitos tarjoaa ammatillista erityisopetusta koko suomenruotsalaisessa Suomessa. </a:t>
            </a:r>
            <a:r>
              <a:rPr lang="fi-FI" sz="1400" b="0" i="0" dirty="0">
                <a:solidFill>
                  <a:srgbClr val="222222"/>
                </a:solidFill>
                <a:effectLst/>
                <a:hlinkClick r:id="rId7"/>
              </a:rPr>
              <a:t>http://www.optimaedu.fi/</a:t>
            </a:r>
            <a:r>
              <a:rPr lang="fi-FI" sz="1400" b="0" i="0" dirty="0">
                <a:solidFill>
                  <a:srgbClr val="222222"/>
                </a:solidFill>
                <a:effectLst/>
              </a:rPr>
              <a:t> </a:t>
            </a:r>
          </a:p>
          <a:p>
            <a:pPr fontAlgn="base">
              <a:buFontTx/>
              <a:buChar char="-"/>
            </a:pPr>
            <a:endParaRPr lang="fi-FI" sz="1400" b="0" i="0" dirty="0">
              <a:solidFill>
                <a:srgbClr val="222222"/>
              </a:solidFill>
              <a:effectLst/>
            </a:endParaRPr>
          </a:p>
          <a:p>
            <a:pPr fontAlgn="base">
              <a:buFontTx/>
              <a:buChar char="-"/>
            </a:pPr>
            <a:endParaRPr lang="fi-FI" sz="1400" b="0" i="0" dirty="0">
              <a:solidFill>
                <a:srgbClr val="222222"/>
              </a:solidFill>
              <a:effectLst/>
            </a:endParaRPr>
          </a:p>
          <a:p>
            <a:pPr algn="l" fontAlgn="base">
              <a:buFontTx/>
              <a:buChar char="-"/>
            </a:pPr>
            <a:endParaRPr lang="fi-FI" sz="1400" b="0" i="0" dirty="0">
              <a:solidFill>
                <a:srgbClr val="222222"/>
              </a:solidFill>
              <a:effectLst/>
            </a:endParaRPr>
          </a:p>
          <a:p>
            <a:pPr marL="0" indent="0" algn="l" fontAlgn="base">
              <a:buNone/>
            </a:pPr>
            <a:endParaRPr lang="fi-FI" sz="1400" b="0" i="0" dirty="0">
              <a:solidFill>
                <a:srgbClr val="222222"/>
              </a:solidFill>
              <a:effectLst/>
            </a:endParaRPr>
          </a:p>
          <a:p>
            <a:pPr marL="0" indent="0" algn="l" fontAlgn="base">
              <a:buNone/>
            </a:pPr>
            <a:endParaRPr lang="fi-FI" sz="1600" b="0" i="0" dirty="0">
              <a:solidFill>
                <a:srgbClr val="222222"/>
              </a:solidFill>
              <a:effectLst/>
              <a:latin typeface="Alegreya Sans"/>
            </a:endParaRPr>
          </a:p>
          <a:p>
            <a:pPr marL="0" indent="0">
              <a:buNone/>
            </a:pPr>
            <a:endParaRPr lang="fi-FI" sz="2200" dirty="0"/>
          </a:p>
        </p:txBody>
      </p:sp>
    </p:spTree>
    <p:extLst>
      <p:ext uri="{BB962C8B-B14F-4D97-AF65-F5344CB8AC3E}">
        <p14:creationId xmlns:p14="http://schemas.microsoft.com/office/powerpoint/2010/main" val="3716363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506DCF5C-D488-44F3-96DD-9834BB110AF8}"/>
              </a:ext>
            </a:extLst>
          </p:cNvPr>
          <p:cNvSpPr>
            <a:spLocks noGrp="1"/>
          </p:cNvSpPr>
          <p:nvPr>
            <p:ph type="title"/>
          </p:nvPr>
        </p:nvSpPr>
        <p:spPr>
          <a:xfrm>
            <a:off x="838200" y="365125"/>
            <a:ext cx="10515600" cy="1325563"/>
          </a:xfrm>
        </p:spPr>
        <p:txBody>
          <a:bodyPr>
            <a:normAutofit/>
          </a:bodyPr>
          <a:lstStyle/>
          <a:p>
            <a:pPr algn="ctr"/>
            <a:r>
              <a:rPr lang="fi-FI" sz="4200" dirty="0"/>
              <a:t>Valintaperusteet muut kuin lukio &amp; ammattioppilaitokset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1E60E907-9A92-4BF0-A798-D3D566B20AD9}"/>
              </a:ext>
            </a:extLst>
          </p:cNvPr>
          <p:cNvSpPr>
            <a:spLocks noGrp="1"/>
          </p:cNvSpPr>
          <p:nvPr>
            <p:ph idx="1"/>
          </p:nvPr>
        </p:nvSpPr>
        <p:spPr>
          <a:xfrm>
            <a:off x="838200" y="1929384"/>
            <a:ext cx="10515600" cy="4251960"/>
          </a:xfrm>
        </p:spPr>
        <p:txBody>
          <a:bodyPr>
            <a:normAutofit/>
          </a:bodyPr>
          <a:lstStyle/>
          <a:p>
            <a:pPr marL="109537" indent="0" eaLnBrk="1" hangingPunct="1">
              <a:buFont typeface="Wingdings 3" panose="05040102010807070707" pitchFamily="18" charset="2"/>
              <a:buNone/>
              <a:defRPr/>
            </a:pPr>
            <a:r>
              <a:rPr lang="fi-FI" b="1" dirty="0"/>
              <a:t>Vaativana erityisenä tukena järjestettävä ammatillinen koulutus </a:t>
            </a:r>
          </a:p>
          <a:p>
            <a:pPr marL="109537" indent="0" eaLnBrk="1" hangingPunct="1">
              <a:buFont typeface="Wingdings 3" panose="05040102010807070707" pitchFamily="18" charset="2"/>
              <a:buNone/>
              <a:defRPr/>
            </a:pPr>
            <a:r>
              <a:rPr lang="fi-FI" b="1" dirty="0"/>
              <a:t>(erityisammattioppilaitokset)</a:t>
            </a:r>
          </a:p>
          <a:p>
            <a:pPr marL="109537" indent="0" eaLnBrk="1" hangingPunct="1">
              <a:buFont typeface="Wingdings 3" panose="05040102010807070707" pitchFamily="18" charset="2"/>
              <a:buNone/>
              <a:defRPr/>
            </a:pPr>
            <a:r>
              <a:rPr lang="fi-FI" b="1" dirty="0"/>
              <a:t>TUVA</a:t>
            </a:r>
            <a:br>
              <a:rPr lang="fi-FI" b="1" dirty="0"/>
            </a:br>
            <a:r>
              <a:rPr lang="fi-FI" b="1" dirty="0"/>
              <a:t>TELMA </a:t>
            </a:r>
            <a:br>
              <a:rPr lang="fi-FI" b="1" dirty="0"/>
            </a:br>
            <a:r>
              <a:rPr lang="fi-FI" b="1" dirty="0"/>
              <a:t>Kansanopistojen linjat</a:t>
            </a:r>
          </a:p>
          <a:p>
            <a:pPr eaLnBrk="1" hangingPunct="1">
              <a:defRPr/>
            </a:pPr>
            <a:r>
              <a:rPr lang="fi-FI" dirty="0"/>
              <a:t>Koulutuksen järjestäjä päättää valintaperusteista</a:t>
            </a:r>
          </a:p>
          <a:p>
            <a:pPr eaLnBrk="1" hangingPunct="1">
              <a:defRPr/>
            </a:pPr>
            <a:r>
              <a:rPr lang="fi-FI" dirty="0"/>
              <a:t>Koulutuksen järjestäjä voi halutessaan järjestää pääsykokeen tai haastattelun</a:t>
            </a:r>
          </a:p>
          <a:p>
            <a:endParaRPr lang="fi-FI" sz="2200" dirty="0"/>
          </a:p>
        </p:txBody>
      </p:sp>
    </p:spTree>
    <p:extLst>
      <p:ext uri="{BB962C8B-B14F-4D97-AF65-F5344CB8AC3E}">
        <p14:creationId xmlns:p14="http://schemas.microsoft.com/office/powerpoint/2010/main" val="2194901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B339344-1E12-446C-8FB1-75E4802D1AAD}"/>
              </a:ext>
            </a:extLst>
          </p:cNvPr>
          <p:cNvSpPr>
            <a:spLocks noGrp="1"/>
          </p:cNvSpPr>
          <p:nvPr>
            <p:ph type="title"/>
          </p:nvPr>
        </p:nvSpPr>
        <p:spPr>
          <a:xfrm>
            <a:off x="838200" y="365125"/>
            <a:ext cx="10515600" cy="1325563"/>
          </a:xfrm>
        </p:spPr>
        <p:txBody>
          <a:bodyPr>
            <a:normAutofit/>
          </a:bodyPr>
          <a:lstStyle/>
          <a:p>
            <a:pPr algn="ctr"/>
            <a:r>
              <a:rPr lang="fi-FI" sz="5400" dirty="0"/>
              <a:t>Yhteishaun aikataulu</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isällön paikkamerkki 2">
            <a:extLst>
              <a:ext uri="{FF2B5EF4-FFF2-40B4-BE49-F238E27FC236}">
                <a16:creationId xmlns:a16="http://schemas.microsoft.com/office/drawing/2014/main" id="{933B4558-2516-4905-9DCA-4569936DF8E1}"/>
              </a:ext>
            </a:extLst>
          </p:cNvPr>
          <p:cNvSpPr>
            <a:spLocks noGrp="1"/>
          </p:cNvSpPr>
          <p:nvPr>
            <p:ph idx="1"/>
          </p:nvPr>
        </p:nvSpPr>
        <p:spPr>
          <a:xfrm>
            <a:off x="586530" y="1820327"/>
            <a:ext cx="11032222" cy="4857310"/>
          </a:xfrm>
        </p:spPr>
        <p:txBody>
          <a:bodyPr>
            <a:normAutofit/>
          </a:bodyPr>
          <a:lstStyle/>
          <a:p>
            <a:pPr marL="0" marR="0" lvl="0" indent="0" defTabSz="914400" rtl="0" eaLnBrk="1" fontAlgn="auto" latinLnBrk="0" hangingPunct="1">
              <a:spcBef>
                <a:spcPts val="1000"/>
              </a:spcBef>
              <a:spcAft>
                <a:spcPts val="0"/>
              </a:spcAft>
              <a:buClrTx/>
              <a:buSzTx/>
              <a:buNone/>
              <a:tabLst/>
              <a:defRPr/>
            </a:pPr>
            <a:r>
              <a:rPr kumimoji="0" lang="fi-FI" altLang="fi-FI" sz="2200" b="0" i="0" u="none" strike="noStrike" kern="1200" cap="none" spc="0" normalizeH="0" baseline="0" noProof="0" dirty="0">
                <a:ln>
                  <a:noFill/>
                </a:ln>
                <a:effectLst/>
                <a:uLnTx/>
                <a:uFillTx/>
                <a:latin typeface="Calibri" panose="020F0502020204030204"/>
                <a:ea typeface="+mn-ea"/>
                <a:cs typeface="+mn-cs"/>
              </a:rPr>
              <a:t>Yhteishaku alkaa 21.helmikuuta ja päättyy 21.maaliskuuta klo 15</a:t>
            </a:r>
          </a:p>
          <a:p>
            <a:pPr marL="0" marR="0" lvl="0" indent="0" defTabSz="914400" rtl="0" eaLnBrk="1" fontAlgn="auto" latinLnBrk="0" hangingPunct="1">
              <a:spcBef>
                <a:spcPts val="1000"/>
              </a:spcBef>
              <a:spcAft>
                <a:spcPts val="0"/>
              </a:spcAft>
              <a:buClrTx/>
              <a:buSzTx/>
              <a:buNone/>
              <a:tabLst/>
              <a:defRPr/>
            </a:pPr>
            <a:r>
              <a:rPr kumimoji="0" lang="fi-FI" altLang="fi-FI" sz="2200" b="0" i="0" u="none" strike="noStrike" kern="1200" cap="none" spc="0" normalizeH="0" baseline="0" noProof="0" dirty="0">
                <a:ln>
                  <a:noFill/>
                </a:ln>
                <a:effectLst/>
                <a:uLnTx/>
                <a:uFillTx/>
                <a:latin typeface="Calibri" panose="020F0502020204030204"/>
                <a:ea typeface="+mn-ea"/>
                <a:cs typeface="+mn-cs"/>
              </a:rPr>
              <a:t>Koulussa harjoitellaan hakulomakkeen täyttöä ohjatusti. Lomake löytyy opintopolku.fi, </a:t>
            </a:r>
            <a:r>
              <a:rPr kumimoji="0" lang="fi-FI" altLang="fi-FI" sz="1400" b="0" i="0" u="none" strike="noStrike" kern="1200" cap="none" spc="0" normalizeH="0" baseline="0" noProof="0" dirty="0">
                <a:ln>
                  <a:noFill/>
                </a:ln>
                <a:effectLst/>
                <a:uLnTx/>
                <a:uFillTx/>
                <a:latin typeface="Calibri" panose="020F0502020204030204"/>
                <a:ea typeface="+mn-ea"/>
                <a:cs typeface="+mn-cs"/>
                <a:hlinkClick r:id="rId2"/>
              </a:rPr>
              <a:t>https://opintopolku.fi/hakemus/haku/1.2.246.562.29.00000000000000005368?demo=true&amp;lang=fi</a:t>
            </a:r>
            <a:r>
              <a:rPr kumimoji="0" lang="fi-FI" altLang="fi-FI" sz="1400" b="0" i="0" u="none" strike="noStrike" kern="1200" cap="none" spc="0" normalizeH="0" baseline="0" noProof="0" dirty="0">
                <a:ln>
                  <a:noFill/>
                </a:ln>
                <a:effectLst/>
                <a:uLnTx/>
                <a:uFillTx/>
                <a:latin typeface="Calibri" panose="020F0502020204030204"/>
                <a:ea typeface="+mn-ea"/>
                <a:cs typeface="+mn-cs"/>
              </a:rPr>
              <a:t>  </a:t>
            </a:r>
          </a:p>
          <a:p>
            <a:pPr marL="0" marR="0" lvl="0" indent="0" defTabSz="914400" rtl="0" eaLnBrk="1" fontAlgn="auto" latinLnBrk="0" hangingPunct="1">
              <a:spcBef>
                <a:spcPts val="1000"/>
              </a:spcBef>
              <a:spcAft>
                <a:spcPts val="0"/>
              </a:spcAft>
              <a:buClrTx/>
              <a:buSzTx/>
              <a:buNone/>
              <a:tabLst/>
              <a:defRPr/>
            </a:pPr>
            <a:r>
              <a:rPr lang="fi-FI" altLang="fi-FI" sz="2200" dirty="0">
                <a:latin typeface="Calibri" panose="020F0502020204030204"/>
              </a:rPr>
              <a:t>Demolomake sulkeutuu 18.2.</a:t>
            </a:r>
          </a:p>
          <a:p>
            <a:pPr marL="0" marR="0" lvl="0" indent="0" defTabSz="914400" rtl="0" eaLnBrk="1" fontAlgn="auto" latinLnBrk="0" hangingPunct="1">
              <a:spcBef>
                <a:spcPts val="1000"/>
              </a:spcBef>
              <a:spcAft>
                <a:spcPts val="0"/>
              </a:spcAft>
              <a:buClrTx/>
              <a:buSzTx/>
              <a:buNone/>
              <a:tabLst/>
              <a:defRPr/>
            </a:pPr>
            <a:r>
              <a:rPr lang="fi-FI" altLang="fi-FI" sz="2200" dirty="0">
                <a:latin typeface="Calibri" panose="020F0502020204030204"/>
              </a:rPr>
              <a:t>Huoltajat allekirjoittavat ns.esivalintalomakkeen, jonka avulla varsinainen hakulomake täytetään koululla sähköisesti.</a:t>
            </a:r>
          </a:p>
          <a:p>
            <a:pPr marL="0" marR="0" lvl="0" indent="0" defTabSz="914400" rtl="0" eaLnBrk="1" fontAlgn="auto" latinLnBrk="0" hangingPunct="1">
              <a:spcBef>
                <a:spcPts val="1000"/>
              </a:spcBef>
              <a:spcAft>
                <a:spcPts val="0"/>
              </a:spcAft>
              <a:buClrTx/>
              <a:buSzTx/>
              <a:buNone/>
              <a:tabLst/>
              <a:defRPr/>
            </a:pPr>
            <a:r>
              <a:rPr kumimoji="0" lang="fi-FI" altLang="fi-FI" sz="2200" b="0" i="0" u="none" strike="noStrike" kern="1200" cap="none" spc="0" normalizeH="0" baseline="0" noProof="0" dirty="0">
                <a:ln>
                  <a:noFill/>
                </a:ln>
                <a:effectLst/>
                <a:uLnTx/>
                <a:uFillTx/>
                <a:latin typeface="Calibri" panose="020F0502020204030204"/>
                <a:ea typeface="+mn-ea"/>
                <a:cs typeface="+mn-cs"/>
              </a:rPr>
              <a:t>Harkinnanvaraisen haun liitteet toimitettava oppilaitokseen yhteishaun aikana.</a:t>
            </a:r>
          </a:p>
          <a:p>
            <a:pPr marL="0" marR="0" lvl="0" indent="0" defTabSz="914400" rtl="0" eaLnBrk="1" fontAlgn="auto" latinLnBrk="0" hangingPunct="1">
              <a:spcBef>
                <a:spcPts val="1000"/>
              </a:spcBef>
              <a:spcAft>
                <a:spcPts val="0"/>
              </a:spcAft>
              <a:buClrTx/>
              <a:buSzTx/>
              <a:buNone/>
              <a:tabLst/>
              <a:defRPr/>
            </a:pPr>
            <a:r>
              <a:rPr lang="fi-FI" altLang="fi-FI" sz="2200" dirty="0">
                <a:latin typeface="Calibri" panose="020F0502020204030204"/>
              </a:rPr>
              <a:t>Mahdolliset pääsy- ja soveltuvuustestit sekä harkinnanvaraisen haun haastattelu ja  oppimisvalmiuskoe </a:t>
            </a:r>
            <a:r>
              <a:rPr lang="fi-FI" altLang="fi-FI" sz="2200" dirty="0" err="1">
                <a:latin typeface="Calibri" panose="020F0502020204030204"/>
              </a:rPr>
              <a:t>huhti</a:t>
            </a:r>
            <a:r>
              <a:rPr lang="fi-FI" altLang="fi-FI" sz="2200" dirty="0">
                <a:latin typeface="Calibri" panose="020F0502020204030204"/>
              </a:rPr>
              <a:t> – toukokuussa.</a:t>
            </a:r>
            <a:endParaRPr kumimoji="0" lang="fi-FI" altLang="fi-FI" sz="2200" b="0" i="0" u="none" strike="noStrike" kern="1200" cap="none" spc="0" normalizeH="0" baseline="0" noProof="0" dirty="0">
              <a:ln>
                <a:noFill/>
              </a:ln>
              <a:effectLst/>
              <a:uLnTx/>
              <a:uFillTx/>
              <a:latin typeface="Calibri" panose="020F0502020204030204"/>
              <a:ea typeface="+mn-ea"/>
              <a:cs typeface="+mn-cs"/>
            </a:endParaRP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fi-FI" altLang="fi-FI" sz="2200" i="0" u="none" strike="noStrike" kern="1200" cap="none" spc="0" normalizeH="0" baseline="0" noProof="0" dirty="0">
                <a:ln>
                  <a:noFill/>
                </a:ln>
                <a:effectLst/>
                <a:uLnTx/>
                <a:uFillTx/>
                <a:latin typeface="Calibri" panose="020F0502020204030204"/>
                <a:ea typeface="+mn-ea"/>
                <a:cs typeface="+mn-cs"/>
              </a:rPr>
              <a:t>Yhteishaun tulokset julkistetaan aik. 16.6.2023</a:t>
            </a:r>
            <a:endParaRPr kumimoji="0" lang="fi-FI" altLang="fi-FI" sz="2200" i="0" u="none" strike="noStrike" kern="1200" cap="none" spc="0" normalizeH="0" baseline="0" noProof="0" dirty="0">
              <a:ln>
                <a:noFill/>
              </a:ln>
              <a:effectLst/>
              <a:uLnTx/>
              <a:uFillTx/>
              <a:latin typeface="Calibri" panose="020F0502020204030204"/>
              <a:ea typeface="+mn-ea"/>
              <a:cs typeface="+mn-cs"/>
              <a:sym typeface="Wingdings" panose="05000000000000000000" pitchFamily="2" charset="2"/>
            </a:endParaRP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fi-FI" altLang="fi-FI" sz="2200" i="0" u="none" strike="noStrike" kern="1200" cap="none" spc="0" normalizeH="0" baseline="0" noProof="0" dirty="0">
                <a:ln>
                  <a:noFill/>
                </a:ln>
                <a:effectLst/>
                <a:uLnTx/>
                <a:uFillTx/>
                <a:latin typeface="Calibri" panose="020F0502020204030204"/>
                <a:ea typeface="+mn-ea"/>
                <a:cs typeface="+mn-cs"/>
              </a:rPr>
              <a:t>Opiskelupaikan vastaanottaminen viim. 30.6.2023</a:t>
            </a:r>
          </a:p>
          <a:p>
            <a:endParaRPr lang="fi-FI" sz="2200" dirty="0"/>
          </a:p>
        </p:txBody>
      </p:sp>
    </p:spTree>
    <p:extLst>
      <p:ext uri="{BB962C8B-B14F-4D97-AF65-F5344CB8AC3E}">
        <p14:creationId xmlns:p14="http://schemas.microsoft.com/office/powerpoint/2010/main" val="340010052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649</Words>
  <Application>Microsoft Office PowerPoint</Application>
  <PresentationFormat>Laajakuva</PresentationFormat>
  <Paragraphs>47</Paragraphs>
  <Slides>7</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7</vt:i4>
      </vt:variant>
    </vt:vector>
  </HeadingPairs>
  <TitlesOfParts>
    <vt:vector size="13" baseType="lpstr">
      <vt:lpstr>Alegreya Sans</vt:lpstr>
      <vt:lpstr>Arial</vt:lpstr>
      <vt:lpstr>Calibri</vt:lpstr>
      <vt:lpstr>Calibri Light</vt:lpstr>
      <vt:lpstr>Wingdings 3</vt:lpstr>
      <vt:lpstr>Office-teema</vt:lpstr>
      <vt:lpstr>YHTEISHAKUINFO 9lk huoltajille</vt:lpstr>
      <vt:lpstr>Yhteishaussa 21.2.-21.3 2023 mukana </vt:lpstr>
      <vt:lpstr>Hakeminen harkinnanvaraisen haun kautta ammatillisiin oppilaitoksiin</vt:lpstr>
      <vt:lpstr>Tutkintokoulutukseen valmentava koulutus  TUVA</vt:lpstr>
      <vt:lpstr>Erityisammattioppilaitokset</vt:lpstr>
      <vt:lpstr>Valintaperusteet muut kuin lukio &amp; ammattioppilaitokset</vt:lpstr>
      <vt:lpstr>Yhteishaun aikataulu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YHTEISHAKUINFO 9lk huoltajille</dc:title>
  <dc:creator>Raussi Salla</dc:creator>
  <cp:lastModifiedBy>Multanen A-P</cp:lastModifiedBy>
  <cp:revision>7</cp:revision>
  <dcterms:created xsi:type="dcterms:W3CDTF">2022-02-01T12:55:35Z</dcterms:created>
  <dcterms:modified xsi:type="dcterms:W3CDTF">2022-12-02T10:45:08Z</dcterms:modified>
</cp:coreProperties>
</file>