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56" r:id="rId3"/>
    <p:sldId id="259" r:id="rId4"/>
    <p:sldId id="260" r:id="rId5"/>
    <p:sldId id="258" r:id="rId6"/>
    <p:sldId id="261" r:id="rId7"/>
    <p:sldId id="267" r:id="rId8"/>
    <p:sldId id="257" r:id="rId9"/>
    <p:sldId id="265" r:id="rId10"/>
    <p:sldId id="263" r:id="rId11"/>
    <p:sldId id="262" r:id="rId12"/>
    <p:sldId id="264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98B9E-1CA8-4BD4-BDFF-B59FEBE0B873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80C341-CEA9-46BF-B39B-5CD1BE1589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6037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Voit</a:t>
            </a:r>
            <a:r>
              <a:rPr lang="fi-FI" baseline="0" dirty="0" smtClean="0"/>
              <a:t> tehdä itsellesi tukisanalistan muistiinpanoihin esitystäsi varten.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80C341-CEA9-46BF-B39B-5CD1BE158926}" type="slidenum">
              <a:rPr lang="fi-FI" smtClean="0"/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8474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6C61-1601-4B60-9556-7EEA1664F412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45A0-D4EB-4CAB-A396-8CA9BAA98E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486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6C61-1601-4B60-9556-7EEA1664F412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45A0-D4EB-4CAB-A396-8CA9BAA98E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560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6C61-1601-4B60-9556-7EEA1664F412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45A0-D4EB-4CAB-A396-8CA9BAA98E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8491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6C61-1601-4B60-9556-7EEA1664F412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45A0-D4EB-4CAB-A396-8CA9BAA98E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831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6C61-1601-4B60-9556-7EEA1664F412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45A0-D4EB-4CAB-A396-8CA9BAA98E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4494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6C61-1601-4B60-9556-7EEA1664F412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45A0-D4EB-4CAB-A396-8CA9BAA98E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8876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6C61-1601-4B60-9556-7EEA1664F412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45A0-D4EB-4CAB-A396-8CA9BAA98E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9439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6C61-1601-4B60-9556-7EEA1664F412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45A0-D4EB-4CAB-A396-8CA9BAA98E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8059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6C61-1601-4B60-9556-7EEA1664F412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45A0-D4EB-4CAB-A396-8CA9BAA98E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4079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6C61-1601-4B60-9556-7EEA1664F412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45A0-D4EB-4CAB-A396-8CA9BAA98E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7523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6C61-1601-4B60-9556-7EEA1664F412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45A0-D4EB-4CAB-A396-8CA9BAA98E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3594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F6C61-1601-4B60-9556-7EEA1664F412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E45A0-D4EB-4CAB-A396-8CA9BAA98E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2644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intopolku.fi/" TargetMode="External"/><Relationship Id="rId2" Type="http://schemas.openxmlformats.org/officeDocument/2006/relationships/hyperlink" Target="http://www.ammattinetti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mattibarometri.fi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mattinetti.f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mattiosaaja.fi/" TargetMode="External"/><Relationship Id="rId2" Type="http://schemas.openxmlformats.org/officeDocument/2006/relationships/hyperlink" Target="http://www.ammattinetti.fi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mattiosaaja.fi/" TargetMode="External"/><Relationship Id="rId2" Type="http://schemas.openxmlformats.org/officeDocument/2006/relationships/hyperlink" Target="http://www.ammattinetti.fi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ao.fi/loader.aspx?id=c3005f10-0d95-48d5-afe2-1b3587b8478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mattiosaaja.fi/" TargetMode="External"/><Relationship Id="rId2" Type="http://schemas.openxmlformats.org/officeDocument/2006/relationships/hyperlink" Target="http://www.ammattinetti.fi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intopolku.fi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intopolku.fi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mattiosaaja.fi/" TargetMode="External"/><Relationship Id="rId2" Type="http://schemas.openxmlformats.org/officeDocument/2006/relationships/hyperlink" Target="http://www.opintopolku.fi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OHJEET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Mustia </a:t>
            </a:r>
            <a:r>
              <a:rPr lang="fi-FI" b="1" dirty="0"/>
              <a:t>tekstejä voit käyttää </a:t>
            </a:r>
            <a:r>
              <a:rPr lang="fi-FI" b="1" dirty="0" smtClean="0"/>
              <a:t>otsikoina sellaisenaan.</a:t>
            </a:r>
          </a:p>
          <a:p>
            <a:r>
              <a:rPr lang="fi-FI" b="1" dirty="0" smtClean="0">
                <a:solidFill>
                  <a:srgbClr val="FFC000"/>
                </a:solidFill>
              </a:rPr>
              <a:t>Korvaa keltaiset tekstit ammattisi tiedoilla. </a:t>
            </a:r>
            <a:endParaRPr lang="fi-FI" b="1" dirty="0" smtClean="0">
              <a:solidFill>
                <a:srgbClr val="FFC000"/>
              </a:solidFill>
            </a:endParaRPr>
          </a:p>
          <a:p>
            <a:r>
              <a:rPr lang="fi-FI" b="1" dirty="0" smtClean="0">
                <a:solidFill>
                  <a:srgbClr val="FF0000"/>
                </a:solidFill>
              </a:rPr>
              <a:t>Poista </a:t>
            </a:r>
            <a:r>
              <a:rPr lang="fi-FI" b="1" dirty="0" smtClean="0">
                <a:solidFill>
                  <a:srgbClr val="FF0000"/>
                </a:solidFill>
              </a:rPr>
              <a:t>lopuksi ohjetekstit.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Jotta </a:t>
            </a:r>
            <a:r>
              <a:rPr lang="fi-FI" b="1" dirty="0">
                <a:solidFill>
                  <a:srgbClr val="FF0000"/>
                </a:solidFill>
              </a:rPr>
              <a:t>esityksesi olisi selkeä, laita yhteen diaan korkeintaan        seitsemän (7) riviä tekstiä. </a:t>
            </a:r>
            <a:r>
              <a:rPr lang="fi-FI" b="1" i="1" dirty="0" smtClean="0">
                <a:solidFill>
                  <a:srgbClr val="FF0000"/>
                </a:solidFill>
              </a:rPr>
              <a:t>Tiivisti olennainen.</a:t>
            </a:r>
            <a:endParaRPr lang="fi-FI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536764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5948" y="1094105"/>
            <a:ext cx="10515600" cy="4351338"/>
          </a:xfrm>
        </p:spPr>
        <p:txBody>
          <a:bodyPr/>
          <a:lstStyle/>
          <a:p>
            <a:r>
              <a:rPr lang="fi-FI" b="1" dirty="0" smtClean="0">
                <a:solidFill>
                  <a:srgbClr val="FF0000"/>
                </a:solidFill>
              </a:rPr>
              <a:t>Tarkista oikeinkirjoitus. (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TARKISTA</a:t>
            </a:r>
            <a:r>
              <a:rPr lang="fi-FI" b="1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Oikeinkirjoitus)</a:t>
            </a:r>
            <a:endParaRPr lang="fi-FI" b="1" dirty="0" smtClean="0">
              <a:solidFill>
                <a:srgbClr val="FF0000"/>
              </a:solidFill>
            </a:endParaRPr>
          </a:p>
          <a:p>
            <a:r>
              <a:rPr lang="fi-FI" b="1" dirty="0" smtClean="0">
                <a:solidFill>
                  <a:srgbClr val="FF0000"/>
                </a:solidFill>
              </a:rPr>
              <a:t>Tee esityksen ulkoasusta itsellesi mieluinen muokkaamalla fonttia, rakennetta (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RAKENNE)</a:t>
            </a:r>
            <a:r>
              <a:rPr lang="fi-FI" b="1" dirty="0" smtClean="0">
                <a:solidFill>
                  <a:srgbClr val="FF0000"/>
                </a:solidFill>
              </a:rPr>
              <a:t> ja siirtymiä (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SIIRTYMÄT)</a:t>
            </a:r>
            <a:r>
              <a:rPr lang="fi-FI" b="1" dirty="0" smtClean="0">
                <a:solidFill>
                  <a:srgbClr val="FF0000"/>
                </a:solidFill>
              </a:rPr>
              <a:t>, lisäämällä animaatioita, kuvia… 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Muista lähdeviittaukset.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Katso esityksesi. 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DIAESITYS Alusta</a:t>
            </a:r>
            <a:endParaRPr lang="fi-FI" b="1" dirty="0" smtClean="0">
              <a:solidFill>
                <a:srgbClr val="FF0000"/>
              </a:solidFill>
            </a:endParaRPr>
          </a:p>
          <a:p>
            <a:endParaRPr lang="fi-FI" b="1" dirty="0" smtClean="0">
              <a:solidFill>
                <a:srgbClr val="FF0000"/>
              </a:solidFill>
            </a:endParaRPr>
          </a:p>
          <a:p>
            <a:r>
              <a:rPr lang="fi-FI" b="1" dirty="0" smtClean="0">
                <a:solidFill>
                  <a:srgbClr val="FF0000"/>
                </a:solidFill>
              </a:rPr>
              <a:t>Jos aikaa jää, seuraavissa dioissa on muutama lisätehtävä.</a:t>
            </a:r>
          </a:p>
        </p:txBody>
      </p:sp>
    </p:spTree>
    <p:extLst>
      <p:ext uri="{BB962C8B-B14F-4D97-AF65-F5344CB8AC3E}">
        <p14:creationId xmlns:p14="http://schemas.microsoft.com/office/powerpoint/2010/main" val="138915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Jatko-opintomahdollisuudet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C000"/>
                </a:solidFill>
                <a:hlinkClick r:id="rId2"/>
              </a:rPr>
              <a:t>www.ammattinetti</a:t>
            </a:r>
            <a:endParaRPr lang="fi-FI" dirty="0" smtClean="0">
              <a:solidFill>
                <a:srgbClr val="FFC000"/>
              </a:solidFill>
            </a:endParaRPr>
          </a:p>
          <a:p>
            <a:r>
              <a:rPr lang="fi-FI" dirty="0" smtClean="0">
                <a:solidFill>
                  <a:srgbClr val="FFC000"/>
                </a:solidFill>
                <a:hlinkClick r:id="rId3"/>
              </a:rPr>
              <a:t>www.opintopolku.fi</a:t>
            </a:r>
            <a:endParaRPr lang="fi-FI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fi-FI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09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Työllisyystilanne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>
                <a:hlinkClick r:id="rId2"/>
              </a:rPr>
              <a:t>www.ammattibarometri.fi</a:t>
            </a:r>
            <a:endParaRPr lang="fi-FI" b="1" dirty="0" smtClean="0"/>
          </a:p>
          <a:p>
            <a:r>
              <a:rPr lang="fi-FI" b="1" dirty="0" smtClean="0">
                <a:solidFill>
                  <a:srgbClr val="FF0000"/>
                </a:solidFill>
              </a:rPr>
              <a:t>Hae sivulta esittelemäsi ammatin työtilanne.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Liitä tähän suora linkki karttaan. Laitan linkille informatiivinen nimi.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LISÄÄ 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Hyperlinkki (</a:t>
            </a:r>
            <a:r>
              <a:rPr lang="fi-FI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Ctrl+K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) 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Näytettävä teksti esim. Opojen työtilanne </a:t>
            </a:r>
          </a:p>
          <a:p>
            <a:pPr marL="457200" lvl="1" indent="0">
              <a:buNone/>
            </a:pP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Osoite: kopioi karttasivun osoite ammattibarometrin sivuilta.</a:t>
            </a:r>
            <a:endParaRPr lang="fi-FI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8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85546" y="1148740"/>
            <a:ext cx="9144000" cy="2387600"/>
          </a:xfrm>
        </p:spPr>
        <p:txBody>
          <a:bodyPr/>
          <a:lstStyle/>
          <a:p>
            <a:r>
              <a:rPr lang="fi-FI" b="1" dirty="0" smtClean="0">
                <a:solidFill>
                  <a:srgbClr val="FFC000"/>
                </a:solidFill>
              </a:rPr>
              <a:t>Ammattinimike</a:t>
            </a:r>
            <a:endParaRPr lang="fi-FI" b="1" dirty="0">
              <a:solidFill>
                <a:srgbClr val="FFC00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>
                <a:solidFill>
                  <a:srgbClr val="FFC000"/>
                </a:solidFill>
              </a:rPr>
              <a:t>Koulutus</a:t>
            </a:r>
          </a:p>
          <a:p>
            <a:r>
              <a:rPr lang="fi-FI" b="1" dirty="0" smtClean="0">
                <a:solidFill>
                  <a:srgbClr val="FFC000"/>
                </a:solidFill>
                <a:hlinkClick r:id="rId3"/>
              </a:rPr>
              <a:t>www.ammattinetti.fi</a:t>
            </a:r>
            <a:r>
              <a:rPr lang="fi-FI" b="1" dirty="0" smtClean="0">
                <a:solidFill>
                  <a:srgbClr val="FFC000"/>
                </a:solidFill>
              </a:rPr>
              <a:t> 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Ammatit</a:t>
            </a:r>
            <a:endParaRPr lang="fi-FI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88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439" y="321163"/>
            <a:ext cx="10515600" cy="1325563"/>
          </a:xfrm>
        </p:spPr>
        <p:txBody>
          <a:bodyPr/>
          <a:lstStyle/>
          <a:p>
            <a:r>
              <a:rPr lang="fi-FI" b="1" dirty="0" smtClean="0"/>
              <a:t>Työtehtävät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439" y="184320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i-FI" b="1" dirty="0">
                <a:solidFill>
                  <a:srgbClr val="FFC000"/>
                </a:solidFill>
              </a:rPr>
              <a:t>Kerro, millaisia alan työtehtävät ovat.</a:t>
            </a:r>
          </a:p>
          <a:p>
            <a:pPr marL="0" indent="0">
              <a:buNone/>
            </a:pPr>
            <a:endParaRPr lang="fi-FI" b="1" dirty="0" smtClean="0">
              <a:solidFill>
                <a:srgbClr val="FFC000"/>
              </a:solidFill>
              <a:hlinkClick r:id="rId2"/>
            </a:endParaRPr>
          </a:p>
          <a:p>
            <a:r>
              <a:rPr lang="fi-FI" b="1" dirty="0" smtClean="0">
                <a:solidFill>
                  <a:srgbClr val="FFC000"/>
                </a:solidFill>
                <a:hlinkClick r:id="rId2"/>
              </a:rPr>
              <a:t>www.ammattinetti.fi</a:t>
            </a:r>
            <a:r>
              <a:rPr lang="fi-FI" b="1" dirty="0" smtClean="0">
                <a:solidFill>
                  <a:srgbClr val="FFC000"/>
                </a:solidFill>
              </a:rPr>
              <a:t> 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Ammatit</a:t>
            </a:r>
            <a:endParaRPr lang="fi-FI" b="1" dirty="0" smtClean="0">
              <a:solidFill>
                <a:srgbClr val="FF0000"/>
              </a:solidFill>
            </a:endParaRPr>
          </a:p>
          <a:p>
            <a:r>
              <a:rPr lang="fi-FI" b="1" dirty="0" smtClean="0">
                <a:solidFill>
                  <a:srgbClr val="FFC000"/>
                </a:solidFill>
                <a:hlinkClick r:id="rId3"/>
              </a:rPr>
              <a:t>www.ammattiosaaja.fi</a:t>
            </a:r>
            <a:r>
              <a:rPr lang="fi-FI" b="1" dirty="0" smtClean="0">
                <a:solidFill>
                  <a:srgbClr val="FFC000"/>
                </a:solidFill>
              </a:rPr>
              <a:t> 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Tutkinnot ja ammatit  Ammatit A-Ö</a:t>
            </a:r>
            <a:endParaRPr lang="fi-FI" b="1" dirty="0" smtClean="0">
              <a:solidFill>
                <a:srgbClr val="FF0000"/>
              </a:solidFill>
            </a:endParaRPr>
          </a:p>
          <a:p>
            <a:r>
              <a:rPr lang="fi-FI" b="1" dirty="0" smtClean="0">
                <a:solidFill>
                  <a:srgbClr val="FF0000"/>
                </a:solidFill>
              </a:rPr>
              <a:t> AMMATTIOSAAJA –lehti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oppilaitosten kotisivut</a:t>
            </a:r>
          </a:p>
          <a:p>
            <a:endParaRPr lang="fi-FI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68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Tyypilliset työpaikat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>
                <a:solidFill>
                  <a:srgbClr val="FFC000"/>
                </a:solidFill>
              </a:rPr>
              <a:t>Kerro esimerkkejä alan </a:t>
            </a:r>
            <a:r>
              <a:rPr lang="fi-FI" b="1" dirty="0" smtClean="0">
                <a:solidFill>
                  <a:srgbClr val="FFC000"/>
                </a:solidFill>
              </a:rPr>
              <a:t>työpaikoista.</a:t>
            </a:r>
          </a:p>
          <a:p>
            <a:pPr marL="0" indent="0">
              <a:buNone/>
            </a:pPr>
            <a:endParaRPr lang="fi-FI" b="1" dirty="0" smtClean="0">
              <a:solidFill>
                <a:srgbClr val="FF0000"/>
              </a:solidFill>
              <a:hlinkClick r:id="rId2"/>
            </a:endParaRPr>
          </a:p>
          <a:p>
            <a:r>
              <a:rPr lang="fi-FI" b="1" dirty="0" smtClean="0">
                <a:solidFill>
                  <a:srgbClr val="FFC000"/>
                </a:solidFill>
                <a:hlinkClick r:id="rId2"/>
              </a:rPr>
              <a:t>www.ammattinetti.fi</a:t>
            </a:r>
            <a:r>
              <a:rPr lang="fi-FI" b="1" dirty="0" smtClean="0">
                <a:solidFill>
                  <a:srgbClr val="FFC000"/>
                </a:solidFill>
              </a:rPr>
              <a:t> 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Ammatit</a:t>
            </a:r>
            <a:endParaRPr lang="fi-FI" b="1" dirty="0" smtClean="0">
              <a:solidFill>
                <a:srgbClr val="FF0000"/>
              </a:solidFill>
            </a:endParaRPr>
          </a:p>
          <a:p>
            <a:r>
              <a:rPr lang="fi-FI" b="1" dirty="0" smtClean="0">
                <a:solidFill>
                  <a:srgbClr val="FFC000"/>
                </a:solidFill>
                <a:hlinkClick r:id="rId3"/>
              </a:rPr>
              <a:t>www.ammattiosaaja.fi</a:t>
            </a:r>
            <a:r>
              <a:rPr lang="fi-FI" b="1" dirty="0" smtClean="0">
                <a:solidFill>
                  <a:srgbClr val="FFC000"/>
                </a:solidFill>
              </a:rPr>
              <a:t> 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fi-FI" b="1" dirty="0">
                <a:solidFill>
                  <a:srgbClr val="FF0000"/>
                </a:solidFill>
                <a:sym typeface="Wingdings" panose="05000000000000000000" pitchFamily="2" charset="2"/>
              </a:rPr>
              <a:t>Tutkinnot ja ammatit 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Tutkinnot A-Ö</a:t>
            </a:r>
            <a:endParaRPr lang="fi-FI" b="1" dirty="0" smtClean="0">
              <a:solidFill>
                <a:srgbClr val="FF0000"/>
              </a:solidFill>
            </a:endParaRPr>
          </a:p>
          <a:p>
            <a:r>
              <a:rPr lang="fi-FI" b="1" dirty="0" smtClean="0">
                <a:solidFill>
                  <a:srgbClr val="FFC000"/>
                </a:solidFill>
                <a:hlinkClick r:id="rId4"/>
              </a:rPr>
              <a:t>http</a:t>
            </a:r>
            <a:r>
              <a:rPr lang="fi-FI" b="1" dirty="0">
                <a:solidFill>
                  <a:srgbClr val="FFC000"/>
                </a:solidFill>
                <a:hlinkClick r:id="rId4"/>
              </a:rPr>
              <a:t>://</a:t>
            </a:r>
            <a:r>
              <a:rPr lang="fi-FI" b="1" dirty="0" smtClean="0">
                <a:solidFill>
                  <a:srgbClr val="FFC000"/>
                </a:solidFill>
                <a:hlinkClick r:id="rId4"/>
              </a:rPr>
              <a:t>www.lao.fi/loader.aspx?id=c3005f10-0d95-48d5-afe2-1b3587b8478f</a:t>
            </a:r>
            <a:endParaRPr lang="fi-FI" b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71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Työssä pärjääminen edellyttää 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>
                <a:solidFill>
                  <a:srgbClr val="FFC000"/>
                </a:solidFill>
                <a:sym typeface="Wingdings" panose="05000000000000000000" pitchFamily="2" charset="2"/>
              </a:rPr>
              <a:t>Tee tähän lista ominaisuuksista ja taidoista, joita työssä </a:t>
            </a:r>
            <a:r>
              <a:rPr lang="fi-FI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tarvitsee.</a:t>
            </a:r>
            <a:endParaRPr lang="fi-FI" b="1" dirty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b="1" dirty="0" smtClean="0">
              <a:solidFill>
                <a:srgbClr val="FFC000"/>
              </a:solidFill>
              <a:sym typeface="Wingdings" panose="05000000000000000000" pitchFamily="2" charset="2"/>
              <a:hlinkClick r:id="rId2"/>
            </a:endParaRPr>
          </a:p>
          <a:p>
            <a:r>
              <a:rPr lang="fi-FI" b="1" dirty="0" smtClean="0">
                <a:solidFill>
                  <a:srgbClr val="FFC000"/>
                </a:solidFill>
                <a:sym typeface="Wingdings" panose="05000000000000000000" pitchFamily="2" charset="2"/>
                <a:hlinkClick r:id="rId2"/>
              </a:rPr>
              <a:t>www.ammattinetti.fi</a:t>
            </a:r>
            <a:r>
              <a:rPr lang="fi-FI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Ammatit</a:t>
            </a:r>
          </a:p>
          <a:p>
            <a:r>
              <a:rPr lang="fi-FI" b="1" dirty="0" smtClean="0">
                <a:solidFill>
                  <a:srgbClr val="FFC000"/>
                </a:solidFill>
                <a:sym typeface="Wingdings" panose="05000000000000000000" pitchFamily="2" charset="2"/>
                <a:hlinkClick r:id="rId3"/>
              </a:rPr>
              <a:t>www.ammattiosaaja.fi</a:t>
            </a:r>
            <a:r>
              <a:rPr lang="fi-FI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Tutkinnot ja ammatit  Ammatit A-Ö</a:t>
            </a:r>
          </a:p>
          <a:p>
            <a:endParaRPr lang="fi-FI" b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83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Lähimmät koulutusta tarjoavat oppilaitokset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>
                <a:solidFill>
                  <a:srgbClr val="FFC000"/>
                </a:solidFill>
              </a:rPr>
              <a:t>Kerro, mitkä ovat lähimmät oppilaitokset, joissa ammattiin voi opiskella</a:t>
            </a:r>
          </a:p>
          <a:p>
            <a:pPr marL="0" indent="0">
              <a:buNone/>
            </a:pPr>
            <a:endParaRPr lang="fi-FI" b="1" dirty="0" smtClean="0">
              <a:solidFill>
                <a:srgbClr val="FFC000"/>
              </a:solidFill>
              <a:hlinkClick r:id="rId2"/>
            </a:endParaRPr>
          </a:p>
          <a:p>
            <a:r>
              <a:rPr lang="fi-FI" b="1" dirty="0" smtClean="0">
                <a:solidFill>
                  <a:srgbClr val="FFC000"/>
                </a:solidFill>
                <a:hlinkClick r:id="rId2"/>
              </a:rPr>
              <a:t>www.opintopolku.fi</a:t>
            </a:r>
            <a:r>
              <a:rPr lang="fi-FI" b="1" dirty="0" smtClean="0">
                <a:solidFill>
                  <a:srgbClr val="FFC000"/>
                </a:solidFill>
              </a:rPr>
              <a:t> 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Hae koulutuksen nimellä</a:t>
            </a:r>
            <a:endParaRPr lang="fi-FI" b="1" dirty="0" smtClean="0">
              <a:solidFill>
                <a:srgbClr val="FF0000"/>
              </a:solidFill>
            </a:endParaRPr>
          </a:p>
          <a:p>
            <a:endParaRPr lang="fi-FI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6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Pääsyvaatimukset alan opintoihin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>
                <a:solidFill>
                  <a:srgbClr val="FFC000"/>
                </a:solidFill>
              </a:rPr>
              <a:t>Kerro, mistä </a:t>
            </a:r>
            <a:r>
              <a:rPr lang="fi-FI" b="1" dirty="0" smtClean="0">
                <a:solidFill>
                  <a:srgbClr val="FFC000"/>
                </a:solidFill>
              </a:rPr>
              <a:t>valintatilanteessa saa pisteitä</a:t>
            </a:r>
            <a:r>
              <a:rPr lang="fi-FI" b="1" dirty="0" smtClean="0">
                <a:solidFill>
                  <a:srgbClr val="FFC000"/>
                </a:solidFill>
              </a:rPr>
              <a:t>?</a:t>
            </a:r>
          </a:p>
          <a:p>
            <a:r>
              <a:rPr lang="fi-FI" b="1" dirty="0" smtClean="0">
                <a:solidFill>
                  <a:srgbClr val="FFC000"/>
                </a:solidFill>
                <a:hlinkClick r:id="rId2"/>
              </a:rPr>
              <a:t>www.opintopolku.fi</a:t>
            </a:r>
            <a:r>
              <a:rPr lang="fi-FI" b="1" dirty="0" smtClean="0">
                <a:solidFill>
                  <a:srgbClr val="FFC000"/>
                </a:solidFill>
              </a:rPr>
              <a:t> 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Hae koulutuksella </a:t>
            </a:r>
          </a:p>
          <a:p>
            <a:pPr marL="0" indent="0">
              <a:buNone/>
            </a:pPr>
            <a:r>
              <a:rPr lang="fi-FI" b="1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			 Tutustu oppilaitoksen kotisivuihin</a:t>
            </a:r>
            <a:endParaRPr lang="fi-FI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b="1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fi-FI" b="1" dirty="0" smtClean="0">
                <a:solidFill>
                  <a:srgbClr val="FFC000"/>
                </a:solidFill>
              </a:rPr>
              <a:t>Kerro, millaisilla </a:t>
            </a:r>
            <a:r>
              <a:rPr lang="fi-FI" b="1" dirty="0" smtClean="0">
                <a:solidFill>
                  <a:srgbClr val="FFC000"/>
                </a:solidFill>
              </a:rPr>
              <a:t>pisteillä on viime vuonna/vuosina päässyt sisään? </a:t>
            </a:r>
            <a:r>
              <a:rPr lang="fi-FI" b="1" dirty="0" smtClean="0">
                <a:solidFill>
                  <a:srgbClr val="FF0000"/>
                </a:solidFill>
              </a:rPr>
              <a:t>(pistetaulukot toisen asteen opintoihin opolta)</a:t>
            </a:r>
            <a:endParaRPr lang="fi-FI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525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Opintojen sisältö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>
                <a:solidFill>
                  <a:srgbClr val="FFC000"/>
                </a:solidFill>
              </a:rPr>
              <a:t>Kerro, mitä alan opintoihin sisältyy.</a:t>
            </a:r>
          </a:p>
          <a:p>
            <a:pPr marL="0" indent="0">
              <a:buNone/>
            </a:pPr>
            <a:endParaRPr lang="fi-FI" b="1" dirty="0" smtClean="0">
              <a:solidFill>
                <a:srgbClr val="FFC000"/>
              </a:solidFill>
            </a:endParaRPr>
          </a:p>
          <a:p>
            <a:r>
              <a:rPr lang="fi-FI" b="1" dirty="0">
                <a:solidFill>
                  <a:srgbClr val="FFC000"/>
                </a:solidFill>
                <a:hlinkClick r:id="rId2"/>
              </a:rPr>
              <a:t>www.opintopolku.fi</a:t>
            </a:r>
            <a:endParaRPr lang="fi-FI" b="1" dirty="0">
              <a:solidFill>
                <a:srgbClr val="FFC000"/>
              </a:solidFill>
            </a:endParaRPr>
          </a:p>
          <a:p>
            <a:r>
              <a:rPr lang="fi-FI" b="1" dirty="0" smtClean="0">
                <a:solidFill>
                  <a:srgbClr val="FFC000"/>
                </a:solidFill>
                <a:hlinkClick r:id="rId3"/>
              </a:rPr>
              <a:t>www.ammattiosaaja.fi</a:t>
            </a:r>
            <a:r>
              <a:rPr lang="fi-FI" b="1" dirty="0" smtClean="0">
                <a:solidFill>
                  <a:srgbClr val="FFC000"/>
                </a:solidFill>
              </a:rPr>
              <a:t> 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Tutkinnot A-Ö  Lisätietoja -laatikko</a:t>
            </a:r>
            <a:endParaRPr lang="fi-FI" b="1" dirty="0" smtClean="0">
              <a:solidFill>
                <a:srgbClr val="FF0000"/>
              </a:solidFill>
            </a:endParaRPr>
          </a:p>
          <a:p>
            <a:endParaRPr lang="fi-FI" dirty="0" smtClean="0">
              <a:solidFill>
                <a:srgbClr val="FFC000"/>
              </a:solidFill>
            </a:endParaRPr>
          </a:p>
          <a:p>
            <a:endParaRPr lang="fi-FI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fi-FI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05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2359152"/>
            <a:ext cx="9686544" cy="2898648"/>
          </a:xfrm>
        </p:spPr>
        <p:txBody>
          <a:bodyPr>
            <a:normAutofit/>
          </a:bodyPr>
          <a:lstStyle/>
          <a:p>
            <a:pPr algn="l"/>
            <a:r>
              <a:rPr lang="fi-FI" b="1" dirty="0" smtClean="0">
                <a:solidFill>
                  <a:srgbClr val="FF0000"/>
                </a:solidFill>
              </a:rPr>
              <a:t>Etsi ammatista video ja liitä tähän diaan linkki videoon sekä lähdeviittaus (eli sivusto, josta videon löysit).</a:t>
            </a:r>
          </a:p>
          <a:p>
            <a:pPr lvl="1" algn="l">
              <a:buFont typeface="Wingdings" panose="05000000000000000000" pitchFamily="2" charset="2"/>
              <a:buChar char="à"/>
            </a:pPr>
            <a:r>
              <a:rPr lang="fi-FI" b="1" dirty="0">
                <a:solidFill>
                  <a:srgbClr val="FF0000"/>
                </a:solidFill>
                <a:sym typeface="Wingdings" panose="05000000000000000000" pitchFamily="2" charset="2"/>
              </a:rPr>
              <a:t>LISÄÄ </a:t>
            </a:r>
          </a:p>
          <a:p>
            <a:pPr lvl="1" algn="l">
              <a:buFont typeface="Wingdings" panose="05000000000000000000" pitchFamily="2" charset="2"/>
              <a:buChar char="à"/>
            </a:pPr>
            <a:r>
              <a:rPr lang="fi-FI" b="1" dirty="0">
                <a:solidFill>
                  <a:srgbClr val="FF0000"/>
                </a:solidFill>
                <a:sym typeface="Wingdings" panose="05000000000000000000" pitchFamily="2" charset="2"/>
              </a:rPr>
              <a:t> Hyperlinkki (</a:t>
            </a:r>
            <a:r>
              <a:rPr lang="fi-FI" b="1" dirty="0" err="1">
                <a:solidFill>
                  <a:srgbClr val="FF0000"/>
                </a:solidFill>
                <a:sym typeface="Wingdings" panose="05000000000000000000" pitchFamily="2" charset="2"/>
              </a:rPr>
              <a:t>Ctrl+K</a:t>
            </a:r>
            <a:r>
              <a:rPr lang="fi-FI" b="1" dirty="0">
                <a:solidFill>
                  <a:srgbClr val="FF0000"/>
                </a:solidFill>
                <a:sym typeface="Wingdings" panose="05000000000000000000" pitchFamily="2" charset="2"/>
              </a:rPr>
              <a:t>) </a:t>
            </a:r>
          </a:p>
          <a:p>
            <a:pPr lvl="1" algn="l">
              <a:buFont typeface="Wingdings" panose="05000000000000000000" pitchFamily="2" charset="2"/>
              <a:buChar char="à"/>
            </a:pPr>
            <a:r>
              <a:rPr lang="fi-FI" b="1" dirty="0">
                <a:solidFill>
                  <a:srgbClr val="FF0000"/>
                </a:solidFill>
                <a:sym typeface="Wingdings" panose="05000000000000000000" pitchFamily="2" charset="2"/>
              </a:rPr>
              <a:t> Näytettävä teksti esim. 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Kodinhuoltaja</a:t>
            </a:r>
            <a:endParaRPr lang="fi-FI" b="1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lvl="1" algn="l"/>
            <a:r>
              <a:rPr lang="fi-FI" b="1" dirty="0">
                <a:solidFill>
                  <a:srgbClr val="FF0000"/>
                </a:solidFill>
                <a:sym typeface="Wingdings" panose="05000000000000000000" pitchFamily="2" charset="2"/>
              </a:rPr>
              <a:t> Osoite: kopioi 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ja liitä videon osoite.</a:t>
            </a:r>
            <a:endParaRPr lang="fi-FI" b="1" dirty="0">
              <a:solidFill>
                <a:srgbClr val="FF0000"/>
              </a:solidFill>
            </a:endParaRPr>
          </a:p>
          <a:p>
            <a:endParaRPr lang="fi-FI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66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312</Words>
  <Application>Microsoft Office PowerPoint</Application>
  <PresentationFormat>Laajakuva</PresentationFormat>
  <Paragraphs>66</Paragraphs>
  <Slides>12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Office-teema</vt:lpstr>
      <vt:lpstr>OHJEET</vt:lpstr>
      <vt:lpstr>Ammattinimike</vt:lpstr>
      <vt:lpstr>Työtehtävät</vt:lpstr>
      <vt:lpstr>Tyypilliset työpaikat</vt:lpstr>
      <vt:lpstr>Työssä pärjääminen edellyttää </vt:lpstr>
      <vt:lpstr>Lähimmät koulutusta tarjoavat oppilaitokset</vt:lpstr>
      <vt:lpstr>Pääsyvaatimukset alan opintoihin</vt:lpstr>
      <vt:lpstr>Opintojen sisältö</vt:lpstr>
      <vt:lpstr>PowerPoint-esitys</vt:lpstr>
      <vt:lpstr>PowerPoint-esitys</vt:lpstr>
      <vt:lpstr>Jatko-opintomahdollisuudet</vt:lpstr>
      <vt:lpstr>Työllisyystilanne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Ammattinimike</dc:title>
  <dc:creator>Uljas Iida-Maria</dc:creator>
  <cp:lastModifiedBy>Uljas Iida-Maria</cp:lastModifiedBy>
  <cp:revision>21</cp:revision>
  <dcterms:created xsi:type="dcterms:W3CDTF">2017-03-21T09:03:41Z</dcterms:created>
  <dcterms:modified xsi:type="dcterms:W3CDTF">2018-11-27T09:04:08Z</dcterms:modified>
</cp:coreProperties>
</file>