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52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526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09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166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580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961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802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461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8161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98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322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63870-BCBF-42FA-B25C-E653545DB9A5}" type="datetimeFigureOut">
              <a:rPr lang="fi-FI" smtClean="0"/>
              <a:t>9.2.2019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B95FF-74E3-470B-B47F-4710659901A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47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fi/lukiokoulutus/aidinkieli/puhvi_ko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82551"/>
          </a:xfrm>
        </p:spPr>
        <p:txBody>
          <a:bodyPr>
            <a:normAutofit/>
          </a:bodyPr>
          <a:lstStyle/>
          <a:p>
            <a:r>
              <a:rPr lang="fi-FI" sz="3200" dirty="0" smtClean="0"/>
              <a:t>Tavoitteellinen ryhmäkeskustelu</a:t>
            </a:r>
            <a:endParaRPr lang="fi-FI" sz="3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- lukiolaiselle tärkeä tekstilaji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6677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i-FI" sz="3600" dirty="0" smtClean="0"/>
              <a:t>Ryhmäkeskustelussa on kaksi tavoitetta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55576" y="908720"/>
            <a:ext cx="8229600" cy="5174035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fi-FI" sz="2400" dirty="0" smtClean="0"/>
              <a:t>sisällöllinen päämäärä</a:t>
            </a:r>
          </a:p>
          <a:p>
            <a:pPr marL="514350" indent="-514350">
              <a:buAutoNum type="arabicParenR"/>
            </a:pPr>
            <a:r>
              <a:rPr lang="fi-FI" sz="2400" dirty="0"/>
              <a:t>s</a:t>
            </a:r>
            <a:r>
              <a:rPr lang="fi-FI" sz="2400" dirty="0" smtClean="0"/>
              <a:t>osiaalinen </a:t>
            </a:r>
            <a:r>
              <a:rPr lang="fi-FI" sz="2400" dirty="0" smtClean="0"/>
              <a:t>vuorovaikutus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keskustelijoiden suhtautumisessa on suuria eroja: jotkut ovat tavoitekeskeisiä, toisille ilmapiiri on tärkeintä</a:t>
            </a:r>
          </a:p>
          <a:p>
            <a:pPr>
              <a:buFont typeface="Arial" charset="0"/>
              <a:buChar char="•"/>
            </a:pPr>
            <a:r>
              <a:rPr lang="fi-FI" sz="2400" dirty="0" smtClean="0"/>
              <a:t>taitava keskustelija ottaa sekä tavoitteen että ilmapiirin </a:t>
            </a:r>
            <a:r>
              <a:rPr lang="fi-FI" sz="2400" dirty="0" smtClean="0"/>
              <a:t>huomioon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5690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Mistä vuorovaikutus syntyy?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342900" lvl="1" indent="-342900">
              <a:buFontTx/>
              <a:buChar char="-"/>
            </a:pPr>
            <a:r>
              <a:rPr lang="fi-FI" sz="2400" dirty="0" smtClean="0"/>
              <a:t>myös </a:t>
            </a:r>
            <a:r>
              <a:rPr lang="fi-FI" sz="2400" dirty="0" smtClean="0"/>
              <a:t>kuunteleminen on </a:t>
            </a:r>
            <a:r>
              <a:rPr lang="fi-FI" sz="2400" dirty="0" smtClean="0"/>
              <a:t>keskustelemista!</a:t>
            </a:r>
          </a:p>
          <a:p>
            <a:pPr marL="0" lvl="1" indent="0">
              <a:buNone/>
            </a:pPr>
            <a:endParaRPr lang="fi-FI" sz="2400" dirty="0" smtClean="0"/>
          </a:p>
          <a:p>
            <a:pPr>
              <a:buFontTx/>
              <a:buChar char="-"/>
            </a:pPr>
            <a:r>
              <a:rPr lang="fi-FI" sz="2400" dirty="0" smtClean="0"/>
              <a:t>peräkkäiset puheenvuorot voivat muodostaa kiinteitä jaksoja, joita kutsutaan vieruspareiksi (etujäsen – jälkijäsen)</a:t>
            </a:r>
          </a:p>
          <a:p>
            <a:pPr>
              <a:buFontTx/>
              <a:buChar char="-"/>
            </a:pPr>
            <a:r>
              <a:rPr lang="fi-FI" sz="2400" dirty="0" smtClean="0"/>
              <a:t>vierusparin etujäsenet ovat moraalisesti velvoittavia, vrt. </a:t>
            </a:r>
          </a:p>
          <a:p>
            <a:pPr lvl="1">
              <a:buFont typeface="Arial" charset="0"/>
              <a:buChar char="•"/>
            </a:pPr>
            <a:r>
              <a:rPr lang="fi-FI" sz="2400" dirty="0" smtClean="0"/>
              <a:t>keskeyttäminen</a:t>
            </a:r>
          </a:p>
          <a:p>
            <a:pPr lvl="1">
              <a:buFont typeface="Arial" charset="0"/>
              <a:buChar char="•"/>
            </a:pPr>
            <a:r>
              <a:rPr lang="fi-FI" sz="2400" dirty="0" smtClean="0"/>
              <a:t>liian pitkä tauko</a:t>
            </a:r>
          </a:p>
          <a:p>
            <a:pPr lvl="1">
              <a:buFont typeface="Arial" charset="0"/>
              <a:buChar char="•"/>
            </a:pPr>
            <a:r>
              <a:rPr lang="fi-FI" sz="2400" dirty="0" smtClean="0"/>
              <a:t>päälle puhuminen</a:t>
            </a:r>
          </a:p>
          <a:p>
            <a:pPr lvl="1">
              <a:buFont typeface="Arial" charset="0"/>
              <a:buChar char="•"/>
            </a:pPr>
            <a:r>
              <a:rPr lang="fi-FI" sz="2400" dirty="0" smtClean="0"/>
              <a:t>eri asiasta puhuminen</a:t>
            </a:r>
          </a:p>
          <a:p>
            <a:pPr lvl="1">
              <a:buFont typeface="Arial" charset="0"/>
              <a:buChar char="•"/>
            </a:pPr>
            <a:endParaRPr lang="fi-FI" sz="2400" dirty="0"/>
          </a:p>
          <a:p>
            <a:pPr marL="457200" lvl="1" indent="0">
              <a:buNone/>
            </a:pPr>
            <a:r>
              <a:rPr lang="fi-FI" sz="2400" dirty="0" smtClean="0"/>
              <a:t>Poikkeuksia on paljon!</a:t>
            </a:r>
          </a:p>
        </p:txBody>
      </p:sp>
    </p:spTree>
    <p:extLst>
      <p:ext uri="{BB962C8B-B14F-4D97-AF65-F5344CB8AC3E}">
        <p14:creationId xmlns:p14="http://schemas.microsoft.com/office/powerpoint/2010/main" val="1450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Pari esimerkkiä arjen </a:t>
            </a:r>
            <a:r>
              <a:rPr lang="fi-FI" sz="2800" dirty="0" smtClean="0"/>
              <a:t>vieruspareista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17403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A: Mitä jätkä?</a:t>
            </a:r>
          </a:p>
          <a:p>
            <a:pPr marL="0" indent="0">
              <a:buNone/>
            </a:pPr>
            <a:r>
              <a:rPr lang="fi-FI" dirty="0" smtClean="0"/>
              <a:t>B: Ihan hyvää.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A: Tämä.</a:t>
            </a:r>
          </a:p>
          <a:p>
            <a:pPr marL="0" indent="0">
              <a:buNone/>
            </a:pPr>
            <a:r>
              <a:rPr lang="fi-FI" dirty="0" smtClean="0"/>
              <a:t>B: Elikkä euro.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674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fi-FI" sz="2800" dirty="0" smtClean="0"/>
              <a:t>Keskustelun maksiimit (H.P. </a:t>
            </a:r>
            <a:r>
              <a:rPr lang="fi-FI" sz="2800" dirty="0" err="1" smtClean="0"/>
              <a:t>Grice</a:t>
            </a:r>
            <a:r>
              <a:rPr lang="fi-FI" sz="2800" dirty="0" smtClean="0"/>
              <a:t>)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b="1" dirty="0" smtClean="0"/>
              <a:t>Määrän maksiimi: </a:t>
            </a:r>
            <a:r>
              <a:rPr lang="fi-FI" sz="2400" dirty="0" smtClean="0"/>
              <a:t>puhujalla pitää olla riittävästi vaan ei liikaa sanottavaa</a:t>
            </a:r>
          </a:p>
          <a:p>
            <a:pPr>
              <a:buFontTx/>
              <a:buChar char="-"/>
            </a:pPr>
            <a:r>
              <a:rPr lang="fi-FI" sz="2400" b="1" dirty="0" smtClean="0"/>
              <a:t>Laadun maksiimi: </a:t>
            </a:r>
            <a:r>
              <a:rPr lang="fi-FI" sz="2400" dirty="0" smtClean="0"/>
              <a:t>puhujan pitää puhua totta</a:t>
            </a:r>
          </a:p>
          <a:p>
            <a:pPr>
              <a:buFontTx/>
              <a:buChar char="-"/>
            </a:pPr>
            <a:r>
              <a:rPr lang="fi-FI" sz="2400" b="1" dirty="0" smtClean="0"/>
              <a:t>Olennaisuuden maksiimi: </a:t>
            </a:r>
            <a:r>
              <a:rPr lang="fi-FI" sz="2400" dirty="0" smtClean="0"/>
              <a:t>sanottavan pitää liittyä viestintätilanteeseen ja puheenaiheeseen</a:t>
            </a:r>
          </a:p>
          <a:p>
            <a:pPr>
              <a:buFontTx/>
              <a:buChar char="-"/>
            </a:pPr>
            <a:r>
              <a:rPr lang="fi-FI" sz="2400" b="1" dirty="0" smtClean="0"/>
              <a:t>Tavan maksiimi: </a:t>
            </a:r>
            <a:r>
              <a:rPr lang="fi-FI" sz="2400" dirty="0" smtClean="0"/>
              <a:t>Puhuja välttää epäselviä, monitulkintaisia ja sekavia puheenvuoroja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4242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Tavoitteellinen ryhmäkeskustelu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i-FI" sz="2400" dirty="0" smtClean="0"/>
              <a:t>pyritään yhteiseen tavoitteeseen, joka on muotoiltu selkeästi</a:t>
            </a:r>
          </a:p>
          <a:p>
            <a:pPr>
              <a:buFontTx/>
              <a:buChar char="-"/>
            </a:pPr>
            <a:r>
              <a:rPr lang="fi-FI" sz="2400" dirty="0" smtClean="0"/>
              <a:t>Esimerkki:</a:t>
            </a:r>
          </a:p>
          <a:p>
            <a:pPr lvl="1">
              <a:buFontTx/>
              <a:buChar char="-"/>
            </a:pPr>
            <a:r>
              <a:rPr lang="fi-FI" sz="2000" dirty="0" smtClean="0"/>
              <a:t> </a:t>
            </a:r>
            <a:r>
              <a:rPr lang="fi-FI" sz="2000" dirty="0" smtClean="0"/>
              <a:t>Keskustelkaa ilmastonmuutoksesta</a:t>
            </a:r>
            <a:r>
              <a:rPr lang="fi-FI" sz="2000" dirty="0" smtClean="0"/>
              <a:t>.</a:t>
            </a:r>
          </a:p>
          <a:p>
            <a:pPr lvl="1">
              <a:buFontTx/>
              <a:buChar char="-"/>
            </a:pPr>
            <a:r>
              <a:rPr lang="fi-FI" sz="2000" dirty="0" smtClean="0"/>
              <a:t> </a:t>
            </a:r>
            <a:r>
              <a:rPr lang="fi-FI" sz="2000" dirty="0" smtClean="0"/>
              <a:t>Listatkaa tapoja, joilla voisitte vaikuttaa ilmastonmuutokseen. </a:t>
            </a:r>
            <a:endParaRPr lang="fi-FI" sz="2000" dirty="0" smtClean="0"/>
          </a:p>
          <a:p>
            <a:pPr lvl="1">
              <a:buFontTx/>
              <a:buChar char="-"/>
            </a:pPr>
            <a:r>
              <a:rPr lang="fi-FI" sz="2000" dirty="0"/>
              <a:t> </a:t>
            </a:r>
            <a:r>
              <a:rPr lang="fi-FI" sz="2000" dirty="0" smtClean="0"/>
              <a:t>Valitkaa </a:t>
            </a:r>
            <a:r>
              <a:rPr lang="fi-FI" sz="2000" dirty="0" smtClean="0"/>
              <a:t>niistä kolme tärkeintä</a:t>
            </a:r>
            <a:r>
              <a:rPr lang="fi-FI" sz="2000" dirty="0" smtClean="0"/>
              <a:t>.</a:t>
            </a:r>
          </a:p>
          <a:p>
            <a:pPr marL="457200" lvl="1" indent="0">
              <a:buNone/>
            </a:pPr>
            <a:endParaRPr lang="fi-FI" sz="2000" dirty="0" smtClean="0"/>
          </a:p>
          <a:p>
            <a:pPr>
              <a:buFontTx/>
              <a:buChar char="-"/>
            </a:pPr>
            <a:r>
              <a:rPr lang="fi-FI" sz="2400" dirty="0" smtClean="0"/>
              <a:t>olennaista: </a:t>
            </a:r>
            <a:r>
              <a:rPr lang="fi-FI" sz="2400" dirty="0"/>
              <a:t>myönteinen </a:t>
            </a:r>
            <a:r>
              <a:rPr lang="fi-FI" sz="2400" dirty="0" smtClean="0"/>
              <a:t>ilmapiiri, </a:t>
            </a:r>
            <a:r>
              <a:rPr lang="fi-FI" sz="2400" dirty="0" smtClean="0"/>
              <a:t>selkeät puheenvuorot ja </a:t>
            </a:r>
            <a:r>
              <a:rPr lang="fi-FI" sz="2400" dirty="0" smtClean="0"/>
              <a:t>erilaiset osallistumisen tavat </a:t>
            </a:r>
            <a:endParaRPr lang="fi-FI" sz="2400" dirty="0" smtClean="0"/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22964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fi-FI" sz="2800" dirty="0" smtClean="0"/>
              <a:t>Osallistu keskusteluun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2400" dirty="0" smtClean="0"/>
              <a:t>kerro kokemus, tieto, mielipide tai esimerkki</a:t>
            </a:r>
          </a:p>
          <a:p>
            <a:pPr>
              <a:buFontTx/>
              <a:buChar char="-"/>
            </a:pPr>
            <a:r>
              <a:rPr lang="fi-FI" sz="2400" dirty="0" smtClean="0"/>
              <a:t>ilmaise tunne</a:t>
            </a:r>
          </a:p>
          <a:p>
            <a:pPr>
              <a:buFontTx/>
              <a:buChar char="-"/>
            </a:pPr>
            <a:r>
              <a:rPr lang="fi-FI" sz="2400" dirty="0" smtClean="0"/>
              <a:t>kevennä</a:t>
            </a:r>
          </a:p>
          <a:p>
            <a:pPr>
              <a:buFontTx/>
              <a:buChar char="-"/>
            </a:pPr>
            <a:r>
              <a:rPr lang="fi-FI" sz="2400" dirty="0" smtClean="0"/>
              <a:t>perustele tai pyydä perustelu</a:t>
            </a:r>
          </a:p>
          <a:p>
            <a:pPr>
              <a:buFontTx/>
              <a:buChar char="-"/>
            </a:pPr>
            <a:r>
              <a:rPr lang="fi-FI" sz="2400" dirty="0" smtClean="0"/>
              <a:t>toista</a:t>
            </a:r>
          </a:p>
          <a:p>
            <a:pPr>
              <a:buFontTx/>
              <a:buChar char="-"/>
            </a:pPr>
            <a:r>
              <a:rPr lang="fi-FI" sz="2400" dirty="0" smtClean="0"/>
              <a:t>täsmennä</a:t>
            </a:r>
          </a:p>
          <a:p>
            <a:pPr>
              <a:buFontTx/>
              <a:buChar char="-"/>
            </a:pPr>
            <a:r>
              <a:rPr lang="fi-FI" sz="2400" dirty="0" smtClean="0"/>
              <a:t>kysy</a:t>
            </a:r>
          </a:p>
          <a:p>
            <a:pPr>
              <a:buFontTx/>
              <a:buChar char="-"/>
            </a:pPr>
            <a:r>
              <a:rPr lang="fi-FI" sz="2400" dirty="0" smtClean="0"/>
              <a:t>tiivistä</a:t>
            </a:r>
          </a:p>
          <a:p>
            <a:pPr>
              <a:buFontTx/>
              <a:buChar char="-"/>
            </a:pPr>
            <a:r>
              <a:rPr lang="fi-FI" sz="2400" dirty="0" smtClean="0"/>
              <a:t>ilmaise samanmielisyys tai erimielisyys</a:t>
            </a:r>
          </a:p>
          <a:p>
            <a:pPr>
              <a:buFontTx/>
              <a:buChar char="-"/>
            </a:pPr>
            <a:r>
              <a:rPr lang="fi-FI" sz="2400" dirty="0" smtClean="0"/>
              <a:t>kommentoi</a:t>
            </a:r>
          </a:p>
          <a:p>
            <a:pPr>
              <a:buFontTx/>
              <a:buChar char="-"/>
            </a:pPr>
            <a:r>
              <a:rPr lang="fi-FI" sz="2400" dirty="0" smtClean="0"/>
              <a:t>kannusta</a:t>
            </a:r>
          </a:p>
          <a:p>
            <a:pPr>
              <a:buFontTx/>
              <a:buChar char="-"/>
            </a:pPr>
            <a:r>
              <a:rPr lang="fi-FI" sz="2400" dirty="0" smtClean="0"/>
              <a:t>rohkaise				REAGOINTI!</a:t>
            </a:r>
            <a:endParaRPr lang="fi-FI" sz="2400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9966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i-FI" sz="3200" dirty="0" smtClean="0"/>
              <a:t>Keskustelun arviointi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>
                <a:hlinkClick r:id="rId2"/>
              </a:rPr>
              <a:t>Puhvi-koe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11387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222</Words>
  <Application>Microsoft Office PowerPoint</Application>
  <PresentationFormat>Näytössä katseltava diaesitys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Office-teema</vt:lpstr>
      <vt:lpstr>Tavoitteellinen ryhmäkeskustelu</vt:lpstr>
      <vt:lpstr>Ryhmäkeskustelussa on kaksi tavoitetta</vt:lpstr>
      <vt:lpstr>Mistä vuorovaikutus syntyy?</vt:lpstr>
      <vt:lpstr>Pari esimerkkiä arjen vieruspareista</vt:lpstr>
      <vt:lpstr>Keskustelun maksiimit (H.P. Grice)</vt:lpstr>
      <vt:lpstr>Tavoitteellinen ryhmäkeskustelu</vt:lpstr>
      <vt:lpstr>Osallistu keskusteluun</vt:lpstr>
      <vt:lpstr>Keskustelun arviointi</vt:lpstr>
    </vt:vector>
  </TitlesOfParts>
  <Company>Forssan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Tavoitteellinen ryhmäkeskustelu</dc:title>
  <dc:creator>Tiina Yli-Jaukkari</dc:creator>
  <cp:lastModifiedBy>Tiina Yli-Jaukkari</cp:lastModifiedBy>
  <cp:revision>9</cp:revision>
  <dcterms:created xsi:type="dcterms:W3CDTF">2019-02-06T06:45:24Z</dcterms:created>
  <dcterms:modified xsi:type="dcterms:W3CDTF">2019-02-09T06:43:20Z</dcterms:modified>
</cp:coreProperties>
</file>